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2" r:id="rId4"/>
  </p:sldMasterIdLst>
  <p:notesMasterIdLst>
    <p:notesMasterId r:id="rId95"/>
  </p:notesMasterIdLst>
  <p:handoutMasterIdLst>
    <p:handoutMasterId r:id="rId96"/>
  </p:handoutMasterIdLst>
  <p:sldIdLst>
    <p:sldId id="256" r:id="rId5"/>
    <p:sldId id="402" r:id="rId6"/>
    <p:sldId id="301" r:id="rId7"/>
    <p:sldId id="265" r:id="rId8"/>
    <p:sldId id="379" r:id="rId9"/>
    <p:sldId id="343" r:id="rId10"/>
    <p:sldId id="303" r:id="rId11"/>
    <p:sldId id="304" r:id="rId12"/>
    <p:sldId id="346" r:id="rId13"/>
    <p:sldId id="348" r:id="rId14"/>
    <p:sldId id="349" r:id="rId15"/>
    <p:sldId id="305" r:id="rId16"/>
    <p:sldId id="347" r:id="rId17"/>
    <p:sldId id="307" r:id="rId18"/>
    <p:sldId id="353" r:id="rId19"/>
    <p:sldId id="354" r:id="rId20"/>
    <p:sldId id="326" r:id="rId21"/>
    <p:sldId id="427" r:id="rId22"/>
    <p:sldId id="357" r:id="rId23"/>
    <p:sldId id="351" r:id="rId24"/>
    <p:sldId id="350" r:id="rId25"/>
    <p:sldId id="356" r:id="rId26"/>
    <p:sldId id="355" r:id="rId27"/>
    <p:sldId id="308" r:id="rId28"/>
    <p:sldId id="323" r:id="rId29"/>
    <p:sldId id="328" r:id="rId30"/>
    <p:sldId id="358" r:id="rId31"/>
    <p:sldId id="352" r:id="rId32"/>
    <p:sldId id="391" r:id="rId33"/>
    <p:sldId id="380" r:id="rId34"/>
    <p:sldId id="405" r:id="rId35"/>
    <p:sldId id="381" r:id="rId36"/>
    <p:sldId id="420" r:id="rId37"/>
    <p:sldId id="421" r:id="rId38"/>
    <p:sldId id="414" r:id="rId39"/>
    <p:sldId id="422" r:id="rId40"/>
    <p:sldId id="310" r:id="rId41"/>
    <p:sldId id="413" r:id="rId42"/>
    <p:sldId id="359" r:id="rId43"/>
    <p:sldId id="332" r:id="rId44"/>
    <p:sldId id="407" r:id="rId45"/>
    <p:sldId id="360" r:id="rId46"/>
    <p:sldId id="361" r:id="rId47"/>
    <p:sldId id="362" r:id="rId48"/>
    <p:sldId id="364" r:id="rId49"/>
    <p:sldId id="406" r:id="rId50"/>
    <p:sldId id="412" r:id="rId51"/>
    <p:sldId id="313" r:id="rId52"/>
    <p:sldId id="363" r:id="rId53"/>
    <p:sldId id="401" r:id="rId54"/>
    <p:sldId id="387" r:id="rId55"/>
    <p:sldId id="400" r:id="rId56"/>
    <p:sldId id="315" r:id="rId57"/>
    <p:sldId id="416" r:id="rId58"/>
    <p:sldId id="367" r:id="rId59"/>
    <p:sldId id="389" r:id="rId60"/>
    <p:sldId id="314" r:id="rId61"/>
    <p:sldId id="335" r:id="rId62"/>
    <p:sldId id="336" r:id="rId63"/>
    <p:sldId id="382" r:id="rId64"/>
    <p:sldId id="408" r:id="rId65"/>
    <p:sldId id="417" r:id="rId66"/>
    <p:sldId id="366" r:id="rId67"/>
    <p:sldId id="369" r:id="rId68"/>
    <p:sldId id="415" r:id="rId69"/>
    <p:sldId id="392" r:id="rId70"/>
    <p:sldId id="339" r:id="rId71"/>
    <p:sldId id="418" r:id="rId72"/>
    <p:sldId id="376" r:id="rId73"/>
    <p:sldId id="377" r:id="rId74"/>
    <p:sldId id="371" r:id="rId75"/>
    <p:sldId id="372" r:id="rId76"/>
    <p:sldId id="384" r:id="rId77"/>
    <p:sldId id="425" r:id="rId78"/>
    <p:sldId id="374" r:id="rId79"/>
    <p:sldId id="386" r:id="rId80"/>
    <p:sldId id="393" r:id="rId81"/>
    <p:sldId id="316" r:id="rId82"/>
    <p:sldId id="419" r:id="rId83"/>
    <p:sldId id="394" r:id="rId84"/>
    <p:sldId id="395" r:id="rId85"/>
    <p:sldId id="341" r:id="rId86"/>
    <p:sldId id="396" r:id="rId87"/>
    <p:sldId id="319" r:id="rId88"/>
    <p:sldId id="411" r:id="rId89"/>
    <p:sldId id="320" r:id="rId90"/>
    <p:sldId id="398" r:id="rId91"/>
    <p:sldId id="390" r:id="rId92"/>
    <p:sldId id="282" r:id="rId93"/>
    <p:sldId id="258" r:id="rId94"/>
  </p:sldIdLst>
  <p:sldSz cx="12192000" cy="6858000"/>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95" userDrawn="1">
          <p15:clr>
            <a:srgbClr val="A4A3A4"/>
          </p15:clr>
        </p15:guide>
        <p15:guide id="3" orient="horz" pos="2886" userDrawn="1">
          <p15:clr>
            <a:srgbClr val="A4A3A4"/>
          </p15:clr>
        </p15:guide>
        <p15:guide id="4" orient="horz" pos="482">
          <p15:clr>
            <a:srgbClr val="A4A3A4"/>
          </p15:clr>
        </p15:guide>
        <p15:guide id="5" pos="6799">
          <p15:clr>
            <a:srgbClr val="A4A3A4"/>
          </p15:clr>
        </p15:guide>
        <p15:guide id="6" orient="horz" pos="845">
          <p15:clr>
            <a:srgbClr val="A4A3A4"/>
          </p15:clr>
        </p15:guide>
        <p15:guide id="7" pos="1023">
          <p15:clr>
            <a:srgbClr val="A4A3A4"/>
          </p15:clr>
        </p15:guide>
        <p15:guide id="8" orient="horz" pos="2704" userDrawn="1">
          <p15:clr>
            <a:srgbClr val="A4A3A4"/>
          </p15:clr>
        </p15:guide>
        <p15:guide id="9" pos="7441">
          <p15:clr>
            <a:srgbClr val="A4A3A4"/>
          </p15:clr>
        </p15:guide>
        <p15:guide id="10" pos="305">
          <p15:clr>
            <a:srgbClr val="A4A3A4"/>
          </p15:clr>
        </p15:guide>
        <p15:guide id="11" pos="42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3"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9999"/>
    <a:srgbClr val="006666"/>
    <a:srgbClr val="19406B"/>
    <a:srgbClr val="CC0000"/>
    <a:srgbClr val="5D7591"/>
    <a:srgbClr val="595959"/>
    <a:srgbClr val="0128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2364C-823F-F045-9B5C-76CC7D38251C}" v="90" dt="2025-09-05T13:07:10.46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unkle Formatvorlage 1 - Akz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87015" autoAdjust="0"/>
  </p:normalViewPr>
  <p:slideViewPr>
    <p:cSldViewPr snapToGrid="0">
      <p:cViewPr varScale="1">
        <p:scale>
          <a:sx n="80" d="100"/>
          <a:sy n="80" d="100"/>
        </p:scale>
        <p:origin x="96" y="1254"/>
      </p:cViewPr>
      <p:guideLst>
        <p:guide orient="horz" pos="2160"/>
        <p:guide pos="3795"/>
        <p:guide orient="horz" pos="2886"/>
        <p:guide orient="horz" pos="482"/>
        <p:guide pos="6799"/>
        <p:guide orient="horz" pos="845"/>
        <p:guide pos="1023"/>
        <p:guide orient="horz" pos="2704"/>
        <p:guide pos="7441"/>
        <p:guide pos="305"/>
        <p:guide pos="4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Luise Schmitz" userId="974558f4-4ebc-4450-baee-91721b7e825c" providerId="ADAL" clId="{3E62364C-823F-F045-9B5C-76CC7D38251C}"/>
    <pc:docChg chg="undo redo custSel addSld delSld modSld">
      <pc:chgData name="Clara Luise Schmitz" userId="974558f4-4ebc-4450-baee-91721b7e825c" providerId="ADAL" clId="{3E62364C-823F-F045-9B5C-76CC7D38251C}" dt="2025-09-05T13:07:09.416" v="156" actId="20577"/>
      <pc:docMkLst>
        <pc:docMk/>
      </pc:docMkLst>
      <pc:sldChg chg="modSp mod">
        <pc:chgData name="Clara Luise Schmitz" userId="974558f4-4ebc-4450-baee-91721b7e825c" providerId="ADAL" clId="{3E62364C-823F-F045-9B5C-76CC7D38251C}" dt="2025-07-31T13:41:37.238" v="3" actId="20577"/>
        <pc:sldMkLst>
          <pc:docMk/>
          <pc:sldMk cId="3021583998" sldId="304"/>
        </pc:sldMkLst>
      </pc:sldChg>
      <pc:sldChg chg="modNotesTx">
        <pc:chgData name="Clara Luise Schmitz" userId="974558f4-4ebc-4450-baee-91721b7e825c" providerId="ADAL" clId="{3E62364C-823F-F045-9B5C-76CC7D38251C}" dt="2025-07-31T14:34:21.822" v="66" actId="20577"/>
        <pc:sldMkLst>
          <pc:docMk/>
          <pc:sldMk cId="1786115153" sldId="308"/>
        </pc:sldMkLst>
      </pc:sldChg>
      <pc:sldChg chg="modSp mod">
        <pc:chgData name="Clara Luise Schmitz" userId="974558f4-4ebc-4450-baee-91721b7e825c" providerId="ADAL" clId="{3E62364C-823F-F045-9B5C-76CC7D38251C}" dt="2025-08-15T16:08:53.726" v="150" actId="20577"/>
        <pc:sldMkLst>
          <pc:docMk/>
          <pc:sldMk cId="2836209937" sldId="315"/>
        </pc:sldMkLst>
        <pc:spChg chg="mod">
          <ac:chgData name="Clara Luise Schmitz" userId="974558f4-4ebc-4450-baee-91721b7e825c" providerId="ADAL" clId="{3E62364C-823F-F045-9B5C-76CC7D38251C}" dt="2025-08-15T16:08:53.726" v="150" actId="20577"/>
          <ac:spMkLst>
            <pc:docMk/>
            <pc:sldMk cId="2836209937" sldId="315"/>
            <ac:spMk id="2" creationId="{F1885B30-1CFB-A913-B201-0E6467EFBBA6}"/>
          </ac:spMkLst>
        </pc:spChg>
      </pc:sldChg>
      <pc:sldChg chg="modSp mod">
        <pc:chgData name="Clara Luise Schmitz" userId="974558f4-4ebc-4450-baee-91721b7e825c" providerId="ADAL" clId="{3E62364C-823F-F045-9B5C-76CC7D38251C}" dt="2025-07-31T15:18:55.687" v="69" actId="20577"/>
        <pc:sldMkLst>
          <pc:docMk/>
          <pc:sldMk cId="3005569709" sldId="332"/>
        </pc:sldMkLst>
      </pc:sldChg>
      <pc:sldChg chg="modSp mod">
        <pc:chgData name="Clara Luise Schmitz" userId="974558f4-4ebc-4450-baee-91721b7e825c" providerId="ADAL" clId="{3E62364C-823F-F045-9B5C-76CC7D38251C}" dt="2025-09-05T12:46:47.546" v="153" actId="20577"/>
        <pc:sldMkLst>
          <pc:docMk/>
          <pc:sldMk cId="4032800567" sldId="349"/>
        </pc:sldMkLst>
        <pc:spChg chg="mod">
          <ac:chgData name="Clara Luise Schmitz" userId="974558f4-4ebc-4450-baee-91721b7e825c" providerId="ADAL" clId="{3E62364C-823F-F045-9B5C-76CC7D38251C}" dt="2025-09-05T12:46:47.546" v="153" actId="20577"/>
          <ac:spMkLst>
            <pc:docMk/>
            <pc:sldMk cId="4032800567" sldId="349"/>
            <ac:spMk id="3" creationId="{F49EBA78-394C-4188-A6C6-4750B85C83E0}"/>
          </ac:spMkLst>
        </pc:spChg>
      </pc:sldChg>
      <pc:sldChg chg="modNotesTx">
        <pc:chgData name="Clara Luise Schmitz" userId="974558f4-4ebc-4450-baee-91721b7e825c" providerId="ADAL" clId="{3E62364C-823F-F045-9B5C-76CC7D38251C}" dt="2025-07-31T14:32:48.125" v="29"/>
        <pc:sldMkLst>
          <pc:docMk/>
          <pc:sldMk cId="456216083" sldId="355"/>
        </pc:sldMkLst>
      </pc:sldChg>
      <pc:sldChg chg="modNotesTx">
        <pc:chgData name="Clara Luise Schmitz" userId="974558f4-4ebc-4450-baee-91721b7e825c" providerId="ADAL" clId="{3E62364C-823F-F045-9B5C-76CC7D38251C}" dt="2025-09-05T13:07:02.208" v="155" actId="20577"/>
        <pc:sldMkLst>
          <pc:docMk/>
          <pc:sldMk cId="286572461" sldId="356"/>
        </pc:sldMkLst>
      </pc:sldChg>
      <pc:sldChg chg="modSp mod">
        <pc:chgData name="Clara Luise Schmitz" userId="974558f4-4ebc-4450-baee-91721b7e825c" providerId="ADAL" clId="{3E62364C-823F-F045-9B5C-76CC7D38251C}" dt="2025-09-05T12:51:00.821" v="154" actId="20577"/>
        <pc:sldMkLst>
          <pc:docMk/>
          <pc:sldMk cId="1718976583" sldId="404"/>
        </pc:sldMkLst>
        <pc:spChg chg="mod">
          <ac:chgData name="Clara Luise Schmitz" userId="974558f4-4ebc-4450-baee-91721b7e825c" providerId="ADAL" clId="{3E62364C-823F-F045-9B5C-76CC7D38251C}" dt="2025-09-05T12:51:00.821" v="154" actId="20577"/>
          <ac:spMkLst>
            <pc:docMk/>
            <pc:sldMk cId="1718976583" sldId="404"/>
            <ac:spMk id="3" creationId="{425C9476-DB20-5365-61B5-80294AC46A2D}"/>
          </ac:spMkLst>
        </pc:spChg>
      </pc:sldChg>
      <pc:sldChg chg="addSp modNotesTx">
        <pc:chgData name="Clara Luise Schmitz" userId="974558f4-4ebc-4450-baee-91721b7e825c" providerId="ADAL" clId="{3E62364C-823F-F045-9B5C-76CC7D38251C}" dt="2025-09-05T13:07:09.416" v="156" actId="20577"/>
        <pc:sldMkLst>
          <pc:docMk/>
          <pc:sldMk cId="1461218358" sldId="427"/>
        </pc:sldMkLst>
      </pc:sldChg>
      <pc:sldChg chg="addSp delSp modSp new del mod">
        <pc:chgData name="Clara Luise Schmitz" userId="974558f4-4ebc-4450-baee-91721b7e825c" providerId="ADAL" clId="{3E62364C-823F-F045-9B5C-76CC7D38251C}" dt="2025-07-31T14:01:17.548" v="26" actId="2696"/>
        <pc:sldMkLst>
          <pc:docMk/>
          <pc:sldMk cId="3051361068" sldId="429"/>
        </pc:sldMkLst>
      </pc:sldChg>
    </pc:docChg>
  </pc:docChgLst>
  <pc:docChgLst>
    <pc:chgData name="Clara Luise Schmitz" userId="974558f4-4ebc-4450-baee-91721b7e825c" providerId="ADAL" clId="{00B11D69-D814-4A34-8F1C-C125AE78A51C}"/>
    <pc:docChg chg="undo custSel modSld">
      <pc:chgData name="Clara Luise Schmitz" userId="974558f4-4ebc-4450-baee-91721b7e825c" providerId="ADAL" clId="{00B11D69-D814-4A34-8F1C-C125AE78A51C}" dt="2025-08-15T16:05:01.602" v="2" actId="20577"/>
      <pc:docMkLst>
        <pc:docMk/>
      </pc:docMkLst>
      <pc:sldChg chg="modSp">
        <pc:chgData name="Clara Luise Schmitz" userId="974558f4-4ebc-4450-baee-91721b7e825c" providerId="ADAL" clId="{00B11D69-D814-4A34-8F1C-C125AE78A51C}" dt="2025-08-15T16:05:01.602" v="2" actId="20577"/>
        <pc:sldMkLst>
          <pc:docMk/>
          <pc:sldMk cId="2836209937" sldId="315"/>
        </pc:sldMkLst>
        <pc:spChg chg="mod">
          <ac:chgData name="Clara Luise Schmitz" userId="974558f4-4ebc-4450-baee-91721b7e825c" providerId="ADAL" clId="{00B11D69-D814-4A34-8F1C-C125AE78A51C}" dt="2025-08-15T16:05:01.602" v="2" actId="20577"/>
          <ac:spMkLst>
            <pc:docMk/>
            <pc:sldMk cId="2836209937" sldId="315"/>
            <ac:spMk id="2" creationId="{F1885B30-1CFB-A913-B201-0E6467EFBBA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CD58586-DA46-4585-914A-B9545ACEE276}"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e-DE" noProof="0"/>
              <a:t>Mastertextformat bearbeiten</a:t>
            </a:r>
          </a:p>
          <a:p>
            <a:pPr lvl="0"/>
            <a:r>
              <a:rPr lang="de-DE" noProof="0"/>
              <a:t>Zweite Ebene</a:t>
            </a:r>
          </a:p>
          <a:p>
            <a:pPr lvl="0"/>
            <a:r>
              <a:rPr lang="de-DE" noProof="0"/>
              <a:t>Dritte Ebene</a:t>
            </a:r>
          </a:p>
          <a:p>
            <a:pPr lvl="0"/>
            <a:r>
              <a:rPr lang="de-DE" noProof="0"/>
              <a:t>Vierte Ebene</a:t>
            </a:r>
          </a:p>
          <a:p>
            <a:pPr lvl="0"/>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69581B4C-3AB1-49C3-8662-FB1C9B8FCAAE}"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742950" indent="-285750" algn="l" defTabSz="457200" rtl="0" eaLnBrk="0" fontAlgn="base" hangingPunct="0">
      <a:spcBef>
        <a:spcPct val="30000"/>
      </a:spcBef>
      <a:spcAft>
        <a:spcPct val="0"/>
      </a:spcAft>
      <a:defRPr sz="1200" kern="1200">
        <a:solidFill>
          <a:schemeClr val="tx1"/>
        </a:solidFill>
        <a:latin typeface="+mn-lt"/>
        <a:ea typeface="+mn-ea"/>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mn-ea"/>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mn-ea"/>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a:t>
            </a:fld>
            <a:endParaRPr lang="de-DE" altLang="de-DE"/>
          </a:p>
        </p:txBody>
      </p:sp>
    </p:spTree>
    <p:extLst>
      <p:ext uri="{BB962C8B-B14F-4D97-AF65-F5344CB8AC3E}">
        <p14:creationId xmlns:p14="http://schemas.microsoft.com/office/powerpoint/2010/main" val="168885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Definition of knowledge entrepreneurship</a:t>
            </a:r>
          </a:p>
          <a:p>
            <a:r>
              <a:rPr lang="en-US" dirty="0"/>
              <a:t>Important:</a:t>
            </a:r>
          </a:p>
          <a:p>
            <a:pPr marL="228600" indent="-228600">
              <a:buAutoNum type="arabicParenR"/>
            </a:pPr>
            <a:r>
              <a:rPr lang="en-US" dirty="0"/>
              <a:t>Utilization of skills and knowledge</a:t>
            </a:r>
          </a:p>
          <a:p>
            <a:pPr marL="228600" indent="-228600">
              <a:buAutoNum type="arabicParenR"/>
            </a:pPr>
            <a:r>
              <a:rPr lang="en-US" dirty="0"/>
              <a:t>Contribution to society (in some cases, founding a company, but not necessarily required)</a:t>
            </a:r>
          </a:p>
          <a:p>
            <a:pPr marL="228600" indent="-228600">
              <a:buAutoNum type="arabicParenR"/>
            </a:pPr>
            <a:r>
              <a:rPr lang="en-US" dirty="0"/>
              <a:t>Goal: Overcoming digital, social, and environmental challenges</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12</a:t>
            </a:fld>
            <a:endParaRPr lang="de-DE" altLang="de-DE"/>
          </a:p>
        </p:txBody>
      </p:sp>
    </p:spTree>
    <p:extLst>
      <p:ext uri="{BB962C8B-B14F-4D97-AF65-F5344CB8AC3E}">
        <p14:creationId xmlns:p14="http://schemas.microsoft.com/office/powerpoint/2010/main" val="2746888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13</a:t>
            </a:fld>
            <a:endParaRPr lang="de-DE" altLang="de-DE"/>
          </a:p>
        </p:txBody>
      </p:sp>
    </p:spTree>
    <p:extLst>
      <p:ext uri="{BB962C8B-B14F-4D97-AF65-F5344CB8AC3E}">
        <p14:creationId xmlns:p14="http://schemas.microsoft.com/office/powerpoint/2010/main" val="2562699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14</a:t>
            </a:fld>
            <a:endParaRPr lang="de-DE" altLang="de-DE"/>
          </a:p>
        </p:txBody>
      </p:sp>
    </p:spTree>
    <p:extLst>
      <p:ext uri="{BB962C8B-B14F-4D97-AF65-F5344CB8AC3E}">
        <p14:creationId xmlns:p14="http://schemas.microsoft.com/office/powerpoint/2010/main" val="145311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15</a:t>
            </a:fld>
            <a:endParaRPr lang="de-DE" altLang="de-DE"/>
          </a:p>
        </p:txBody>
      </p:sp>
    </p:spTree>
    <p:extLst>
      <p:ext uri="{BB962C8B-B14F-4D97-AF65-F5344CB8AC3E}">
        <p14:creationId xmlns:p14="http://schemas.microsoft.com/office/powerpoint/2010/main" val="747387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16</a:t>
            </a:fld>
            <a:endParaRPr lang="de-DE" altLang="de-DE"/>
          </a:p>
        </p:txBody>
      </p:sp>
    </p:spTree>
    <p:extLst>
      <p:ext uri="{BB962C8B-B14F-4D97-AF65-F5344CB8AC3E}">
        <p14:creationId xmlns:p14="http://schemas.microsoft.com/office/powerpoint/2010/main" val="2664403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17</a:t>
            </a:fld>
            <a:endParaRPr lang="de-DE" altLang="de-DE"/>
          </a:p>
        </p:txBody>
      </p:sp>
    </p:spTree>
    <p:extLst>
      <p:ext uri="{BB962C8B-B14F-4D97-AF65-F5344CB8AC3E}">
        <p14:creationId xmlns:p14="http://schemas.microsoft.com/office/powerpoint/2010/main" val="33013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The trainer introduces the distinction between means-driven and goals-driven. The focus should be on existing and known values.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Focusing on goals could lead to problems such as</a:t>
            </a:r>
            <a:endParaRPr lang="de-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Big goals do not offer guidance to how to achieve it</a:t>
            </a:r>
            <a:endParaRPr lang="de-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Small set goals constrain.</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Recommendation: Focus on what is available/means without ignoring</a:t>
            </a:r>
            <a:endParaRPr lang="de-DE" sz="1200" kern="1200" dirty="0">
              <a:solidFill>
                <a:schemeClr val="tx1"/>
              </a:solidFill>
              <a:effectLst/>
              <a:latin typeface="+mn-lt"/>
              <a:ea typeface="+mn-ea"/>
              <a:cs typeface="+mn-cs"/>
            </a:endParaRPr>
          </a:p>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18</a:t>
            </a:fld>
            <a:endParaRPr lang="de-DE" altLang="de-DE"/>
          </a:p>
        </p:txBody>
      </p:sp>
    </p:spTree>
    <p:extLst>
      <p:ext uri="{BB962C8B-B14F-4D97-AF65-F5344CB8AC3E}">
        <p14:creationId xmlns:p14="http://schemas.microsoft.com/office/powerpoint/2010/main" val="298324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Small groups: Look at the effectuation stories (if you haven't already done so) and then categorize which challenge was addressed (digital, ecological, social) and where you find effectuation stories.</a:t>
            </a:r>
          </a:p>
          <a:p>
            <a:r>
              <a:rPr lang="en-US" dirty="0"/>
              <a:t>Participants should explain where they find the effectuation principles in the stories they read in preparation. Otherwise, give your own examples.</a:t>
            </a:r>
            <a:endParaRPr lang="en-GB"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19</a:t>
            </a:fld>
            <a:endParaRPr lang="de-DE" altLang="de-DE"/>
          </a:p>
        </p:txBody>
      </p:sp>
    </p:spTree>
    <p:extLst>
      <p:ext uri="{BB962C8B-B14F-4D97-AF65-F5344CB8AC3E}">
        <p14:creationId xmlns:p14="http://schemas.microsoft.com/office/powerpoint/2010/main" val="2585838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21</a:t>
            </a:fld>
            <a:endParaRPr lang="de-DE" altLang="de-DE"/>
          </a:p>
        </p:txBody>
      </p:sp>
    </p:spTree>
    <p:extLst>
      <p:ext uri="{BB962C8B-B14F-4D97-AF65-F5344CB8AC3E}">
        <p14:creationId xmlns:p14="http://schemas.microsoft.com/office/powerpoint/2010/main" val="3445751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22</a:t>
            </a:fld>
            <a:endParaRPr lang="de-DE" altLang="de-DE"/>
          </a:p>
        </p:txBody>
      </p:sp>
    </p:spTree>
    <p:extLst>
      <p:ext uri="{BB962C8B-B14F-4D97-AF65-F5344CB8AC3E}">
        <p14:creationId xmlns:p14="http://schemas.microsoft.com/office/powerpoint/2010/main" val="1175705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a:t>
            </a:fld>
            <a:endParaRPr lang="de-DE" altLang="de-DE"/>
          </a:p>
        </p:txBody>
      </p:sp>
    </p:spTree>
    <p:extLst>
      <p:ext uri="{BB962C8B-B14F-4D97-AF65-F5344CB8AC3E}">
        <p14:creationId xmlns:p14="http://schemas.microsoft.com/office/powerpoint/2010/main" val="108952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combination of these three categories leads to opportunity development and goal development.</a:t>
            </a:r>
          </a:p>
          <a:p>
            <a:r>
              <a:rPr lang="en-US"/>
              <a:t>In this part of the workshop, the participants will focus on the first two categories, the third will be in the focus of the next part of the workshop (Networking)</a:t>
            </a:r>
          </a:p>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23</a:t>
            </a:fld>
            <a:endParaRPr lang="de-DE" altLang="de-DE"/>
          </a:p>
        </p:txBody>
      </p:sp>
    </p:spTree>
    <p:extLst>
      <p:ext uri="{BB962C8B-B14F-4D97-AF65-F5344CB8AC3E}">
        <p14:creationId xmlns:p14="http://schemas.microsoft.com/office/powerpoint/2010/main" val="2263614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ffectLst/>
                <a:latin typeface="Times New Roman" panose="02020603050405020304" pitchFamily="18" charset="0"/>
              </a:rPr>
              <a:t>In occupational and organizational psychology, the first two categories are summarized as KSAOs</a:t>
            </a:r>
          </a:p>
          <a:p>
            <a:r>
              <a:rPr lang="en-US" dirty="0">
                <a:effectLst/>
                <a:latin typeface="Times New Roman" panose="02020603050405020304" pitchFamily="18" charset="0"/>
              </a:rPr>
              <a:t>Knowledge = the amount of information and knowledge a person has, learnable</a:t>
            </a:r>
            <a:br>
              <a:rPr lang="en-US" dirty="0">
                <a:effectLst/>
                <a:latin typeface="Times New Roman" panose="02020603050405020304" pitchFamily="18" charset="0"/>
              </a:rPr>
            </a:br>
            <a:r>
              <a:rPr lang="en-US" dirty="0">
                <a:effectLst/>
                <a:latin typeface="Times New Roman" panose="02020603050405020304" pitchFamily="18" charset="0"/>
              </a:rPr>
              <a:t>Abilities = basic characteristics that are difficult or impossible to learn (e.g., intelligence) that are needed to perform a whole range of tasks (Aamodt, 2010)</a:t>
            </a:r>
          </a:p>
          <a:p>
            <a:r>
              <a:rPr lang="en-US" dirty="0">
                <a:effectLst/>
                <a:latin typeface="Times New Roman" panose="02020603050405020304" pitchFamily="18" charset="0"/>
              </a:rPr>
              <a:t>Other Characteristics = these usually include personality traits, motivation, interests, etc.</a:t>
            </a:r>
          </a:p>
          <a:p>
            <a:r>
              <a:rPr lang="en-US" dirty="0">
                <a:effectLst/>
                <a:latin typeface="Times New Roman" panose="02020603050405020304" pitchFamily="18" charset="0"/>
              </a:rPr>
              <a:t>Source: Aamodt, 2010</a:t>
            </a:r>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24</a:t>
            </a:fld>
            <a:endParaRPr lang="de-DE" altLang="de-DE"/>
          </a:p>
        </p:txBody>
      </p:sp>
    </p:spTree>
    <p:extLst>
      <p:ext uri="{BB962C8B-B14F-4D97-AF65-F5344CB8AC3E}">
        <p14:creationId xmlns:p14="http://schemas.microsoft.com/office/powerpoint/2010/main" val="1024664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effectLst/>
                <a:latin typeface="Times New Roman" panose="02020603050405020304" pitchFamily="18" charset="0"/>
              </a:rPr>
              <a:t>Beispiele für KSAOs</a:t>
            </a:r>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25</a:t>
            </a:fld>
            <a:endParaRPr lang="de-DE" altLang="de-DE"/>
          </a:p>
        </p:txBody>
      </p:sp>
    </p:spTree>
    <p:extLst>
      <p:ext uri="{BB962C8B-B14F-4D97-AF65-F5344CB8AC3E}">
        <p14:creationId xmlns:p14="http://schemas.microsoft.com/office/powerpoint/2010/main" val="2006909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Approximately 10–15 minutes</a:t>
            </a:r>
          </a:p>
          <a:p>
            <a:r>
              <a:rPr lang="en-US" dirty="0"/>
              <a:t>Please continue to write down new insights on pieces of paper</a:t>
            </a:r>
          </a:p>
          <a:p>
            <a:r>
              <a:rPr lang="en-US" dirty="0"/>
              <a:t>Reflect in a plenary session</a:t>
            </a:r>
            <a:endParaRPr lang="de-DE" dirty="0"/>
          </a:p>
          <a:p>
            <a:r>
              <a:rPr lang="de-DE" dirty="0"/>
              <a:t>Questions Handout:</a:t>
            </a:r>
          </a:p>
          <a:p>
            <a:pPr marL="742950" lvl="1" indent="-285750">
              <a:buFont typeface="Arial" panose="020B0604020202020204" pitchFamily="34" charset="0"/>
              <a:buChar char="•"/>
            </a:pPr>
            <a:r>
              <a:rPr lang="en-US" dirty="0"/>
              <a:t>What happened in this situation? </a:t>
            </a:r>
          </a:p>
          <a:p>
            <a:pPr marL="742950" lvl="1" indent="-285750">
              <a:buFont typeface="Arial" panose="020B0604020202020204" pitchFamily="34" charset="0"/>
              <a:buChar char="•"/>
            </a:pPr>
            <a:r>
              <a:rPr lang="en-US" dirty="0"/>
              <a:t>How did you act in this situation in order to solve the problem?</a:t>
            </a:r>
          </a:p>
          <a:p>
            <a:pPr marL="742950" lvl="1" indent="-285750">
              <a:buFont typeface="Arial" panose="020B0604020202020204" pitchFamily="34" charset="0"/>
              <a:buChar char="•"/>
            </a:pPr>
            <a:r>
              <a:rPr lang="en-US" dirty="0"/>
              <a:t>What was the result?</a:t>
            </a:r>
          </a:p>
          <a:p>
            <a:pPr marL="742950" lvl="1" indent="-285750">
              <a:buFont typeface="Arial" panose="020B0604020202020204" pitchFamily="34" charset="0"/>
              <a:buChar char="•"/>
            </a:pPr>
            <a:r>
              <a:rPr lang="en-US" dirty="0"/>
              <a:t>What did you learn at this point?</a:t>
            </a:r>
          </a:p>
          <a:p>
            <a:pPr marL="742950" lvl="1" indent="-285750">
              <a:buFont typeface="Arial" panose="020B0604020202020204" pitchFamily="34" charset="0"/>
              <a:buChar char="•"/>
            </a:pPr>
            <a:r>
              <a:rPr lang="en-US" dirty="0"/>
              <a:t>Which ability has been helpful in order to solve the situation?</a:t>
            </a:r>
          </a:p>
          <a:p>
            <a:pPr marL="742950" lvl="1" indent="-285750">
              <a:buFont typeface="Arial" panose="020B0604020202020204" pitchFamily="34" charset="0"/>
              <a:buChar char="•"/>
            </a:pPr>
            <a:r>
              <a:rPr lang="en-US" dirty="0"/>
              <a:t>If you would encounter the same situation for a second time, would you change something to be more </a:t>
            </a:r>
            <a:r>
              <a:rPr lang="en-US" dirty="0" err="1"/>
              <a:t>successfull</a:t>
            </a:r>
            <a:endParaRPr lang="en-US" dirty="0"/>
          </a:p>
          <a:p>
            <a:pPr marL="742950" lvl="1" indent="-285750">
              <a:buFont typeface="Arial" panose="020B0604020202020204" pitchFamily="34" charset="0"/>
              <a:buChar char="•"/>
            </a:pPr>
            <a:r>
              <a:rPr lang="en-US" dirty="0"/>
              <a:t>Don’t ask questions that can only be answered with yes or no -&gt; instead: Why, what, how!</a:t>
            </a:r>
          </a:p>
          <a:p>
            <a:pPr marL="742950" lvl="1" indent="-285750">
              <a:buFont typeface="Arial" panose="020B0604020202020204" pitchFamily="34" charset="0"/>
              <a:buChar char="•"/>
            </a:pPr>
            <a:r>
              <a:rPr lang="en-US" dirty="0"/>
              <a:t>Summarize what you understood and ask if it was correct!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26</a:t>
            </a:fld>
            <a:endParaRPr lang="de-DE" altLang="de-DE"/>
          </a:p>
        </p:txBody>
      </p:sp>
    </p:spTree>
    <p:extLst>
      <p:ext uri="{BB962C8B-B14F-4D97-AF65-F5344CB8AC3E}">
        <p14:creationId xmlns:p14="http://schemas.microsoft.com/office/powerpoint/2010/main" val="2926491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30 minutes maximum, but every couple should have a chance to speak.</a:t>
            </a:r>
            <a:endParaRPr lang="en-GB"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27</a:t>
            </a:fld>
            <a:endParaRPr lang="de-DE" altLang="de-DE"/>
          </a:p>
        </p:txBody>
      </p:sp>
    </p:spTree>
    <p:extLst>
      <p:ext uri="{BB962C8B-B14F-4D97-AF65-F5344CB8AC3E}">
        <p14:creationId xmlns:p14="http://schemas.microsoft.com/office/powerpoint/2010/main" val="666285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29</a:t>
            </a:fld>
            <a:endParaRPr lang="de-DE" altLang="de-DE"/>
          </a:p>
        </p:txBody>
      </p:sp>
    </p:spTree>
    <p:extLst>
      <p:ext uri="{BB962C8B-B14F-4D97-AF65-F5344CB8AC3E}">
        <p14:creationId xmlns:p14="http://schemas.microsoft.com/office/powerpoint/2010/main" val="1813229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a:p>
            <a:r>
              <a:rPr lang="de-DE" b="1" dirty="0"/>
              <a:t>BFI: </a:t>
            </a:r>
          </a:p>
          <a:p>
            <a:r>
              <a:rPr lang="de-DE" dirty="0" err="1"/>
              <a:t>self</a:t>
            </a:r>
            <a:r>
              <a:rPr lang="de-DE" dirty="0"/>
              <a:t>-report </a:t>
            </a:r>
            <a:r>
              <a:rPr lang="de-DE" dirty="0" err="1"/>
              <a:t>personality</a:t>
            </a:r>
            <a:r>
              <a:rPr lang="de-DE" dirty="0"/>
              <a:t> </a:t>
            </a:r>
            <a:r>
              <a:rPr lang="de-DE" dirty="0" err="1"/>
              <a:t>scale</a:t>
            </a:r>
            <a:endParaRPr lang="de-DE" dirty="0"/>
          </a:p>
          <a:p>
            <a:r>
              <a:rPr lang="de-DE" dirty="0"/>
              <a:t>5 </a:t>
            </a:r>
            <a:r>
              <a:rPr lang="de-DE" dirty="0" err="1"/>
              <a:t>subscales</a:t>
            </a:r>
            <a:r>
              <a:rPr lang="de-DE" dirty="0"/>
              <a:t> </a:t>
            </a:r>
            <a:r>
              <a:rPr lang="de-DE" dirty="0" err="1"/>
              <a:t>measure</a:t>
            </a:r>
            <a:r>
              <a:rPr lang="de-DE" dirty="0"/>
              <a:t> 5 </a:t>
            </a:r>
            <a:r>
              <a:rPr lang="de-DE" dirty="0" err="1"/>
              <a:t>personality</a:t>
            </a:r>
            <a:r>
              <a:rPr lang="de-DE" dirty="0"/>
              <a:t> </a:t>
            </a:r>
            <a:r>
              <a:rPr lang="de-DE" dirty="0" err="1"/>
              <a:t>traits</a:t>
            </a:r>
            <a:endParaRPr lang="de-DE" dirty="0"/>
          </a:p>
          <a:p>
            <a:endParaRPr lang="de-DE"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30</a:t>
            </a:fld>
            <a:endParaRPr lang="de-DE" altLang="de-DE"/>
          </a:p>
        </p:txBody>
      </p:sp>
    </p:spTree>
    <p:extLst>
      <p:ext uri="{BB962C8B-B14F-4D97-AF65-F5344CB8AC3E}">
        <p14:creationId xmlns:p14="http://schemas.microsoft.com/office/powerpoint/2010/main" val="686423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http://openpsychometrics.org/tests/IPIP-BFFM/</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31</a:t>
            </a:fld>
            <a:endParaRPr lang="de-DE" altLang="de-DE"/>
          </a:p>
        </p:txBody>
      </p:sp>
    </p:spTree>
    <p:extLst>
      <p:ext uri="{BB962C8B-B14F-4D97-AF65-F5344CB8AC3E}">
        <p14:creationId xmlns:p14="http://schemas.microsoft.com/office/powerpoint/2010/main" val="167294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32</a:t>
            </a:fld>
            <a:endParaRPr lang="de-DE" altLang="de-DE"/>
          </a:p>
        </p:txBody>
      </p:sp>
    </p:spTree>
    <p:extLst>
      <p:ext uri="{BB962C8B-B14F-4D97-AF65-F5344CB8AC3E}">
        <p14:creationId xmlns:p14="http://schemas.microsoft.com/office/powerpoint/2010/main" val="221426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Objects: Balls, </a:t>
            </a:r>
            <a:r>
              <a:rPr lang="de-DE" dirty="0" err="1"/>
              <a:t>books</a:t>
            </a:r>
            <a:r>
              <a:rPr lang="de-DE" dirty="0"/>
              <a:t>, </a:t>
            </a:r>
            <a:r>
              <a:rPr lang="de-DE" dirty="0" err="1"/>
              <a:t>computers</a:t>
            </a:r>
            <a:r>
              <a:rPr lang="de-DE" dirty="0"/>
              <a:t>, </a:t>
            </a:r>
            <a:r>
              <a:rPr lang="de-DE" dirty="0" err="1"/>
              <a:t>engines</a:t>
            </a:r>
            <a:r>
              <a:rPr lang="de-DE" dirty="0"/>
              <a:t>/</a:t>
            </a:r>
            <a:r>
              <a:rPr lang="de-DE" dirty="0" err="1"/>
              <a:t>machines</a:t>
            </a:r>
            <a:endParaRPr lang="de-DE" dirty="0"/>
          </a:p>
          <a:p>
            <a:pPr marL="171450" indent="-171450">
              <a:buFont typeface="Arial" panose="020B0604020202020204" pitchFamily="34" charset="0"/>
              <a:buChar char="•"/>
            </a:pPr>
            <a:r>
              <a:rPr lang="de-DE" dirty="0" err="1"/>
              <a:t>Thematic</a:t>
            </a:r>
            <a:r>
              <a:rPr lang="de-DE" dirty="0"/>
              <a:t> </a:t>
            </a:r>
            <a:r>
              <a:rPr lang="de-DE" dirty="0" err="1"/>
              <a:t>areas</a:t>
            </a:r>
            <a:r>
              <a:rPr lang="de-DE" dirty="0"/>
              <a:t>: Psychology, Music, </a:t>
            </a:r>
            <a:r>
              <a:rPr lang="de-DE" dirty="0" err="1"/>
              <a:t>Mathematics</a:t>
            </a:r>
            <a:endParaRPr lang="de-DE" dirty="0"/>
          </a:p>
          <a:p>
            <a:pPr marL="171450" indent="-171450">
              <a:buFont typeface="Arial" panose="020B0604020202020204" pitchFamily="34" charset="0"/>
              <a:buChar char="•"/>
            </a:pPr>
            <a:r>
              <a:rPr lang="de-DE" dirty="0" err="1"/>
              <a:t>Activities</a:t>
            </a:r>
            <a:r>
              <a:rPr lang="de-DE" dirty="0"/>
              <a:t>: Sports (</a:t>
            </a:r>
            <a:r>
              <a:rPr lang="de-DE" dirty="0" err="1"/>
              <a:t>playing</a:t>
            </a:r>
            <a:r>
              <a:rPr lang="de-DE" dirty="0"/>
              <a:t> </a:t>
            </a:r>
            <a:r>
              <a:rPr lang="de-DE" dirty="0" err="1"/>
              <a:t>soccer</a:t>
            </a:r>
            <a:r>
              <a:rPr lang="de-DE" dirty="0"/>
              <a:t> </a:t>
            </a:r>
            <a:r>
              <a:rPr lang="de-DE" dirty="0" err="1"/>
              <a:t>or</a:t>
            </a:r>
            <a:r>
              <a:rPr lang="de-DE" dirty="0"/>
              <a:t> </a:t>
            </a:r>
            <a:r>
              <a:rPr lang="de-DE" dirty="0" err="1"/>
              <a:t>tennis</a:t>
            </a:r>
            <a:r>
              <a:rPr lang="de-DE" dirty="0"/>
              <a:t>), </a:t>
            </a:r>
            <a:r>
              <a:rPr lang="de-DE" dirty="0" err="1"/>
              <a:t>traveling</a:t>
            </a:r>
            <a:r>
              <a:rPr lang="de-DE" dirty="0"/>
              <a:t>, </a:t>
            </a:r>
            <a:r>
              <a:rPr lang="de-DE" dirty="0" err="1"/>
              <a:t>making</a:t>
            </a:r>
            <a:r>
              <a:rPr lang="de-DE" dirty="0"/>
              <a:t>/</a:t>
            </a:r>
            <a:r>
              <a:rPr lang="de-DE" dirty="0" err="1"/>
              <a:t>listening</a:t>
            </a:r>
            <a:r>
              <a:rPr lang="de-DE" dirty="0"/>
              <a:t> </a:t>
            </a:r>
            <a:r>
              <a:rPr lang="de-DE" dirty="0" err="1"/>
              <a:t>to</a:t>
            </a:r>
            <a:r>
              <a:rPr lang="de-DE" dirty="0"/>
              <a:t> </a:t>
            </a:r>
            <a:r>
              <a:rPr lang="de-DE" dirty="0" err="1"/>
              <a:t>music</a:t>
            </a:r>
            <a:endParaRPr lang="en-GB"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33</a:t>
            </a:fld>
            <a:endParaRPr lang="de-DE" altLang="de-DE"/>
          </a:p>
        </p:txBody>
      </p:sp>
    </p:spTree>
    <p:extLst>
      <p:ext uri="{BB962C8B-B14F-4D97-AF65-F5344CB8AC3E}">
        <p14:creationId xmlns:p14="http://schemas.microsoft.com/office/powerpoint/2010/main" val="3248067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Note down responses</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5</a:t>
            </a:fld>
            <a:endParaRPr lang="de-DE" altLang="de-DE"/>
          </a:p>
        </p:txBody>
      </p:sp>
    </p:spTree>
    <p:extLst>
      <p:ext uri="{BB962C8B-B14F-4D97-AF65-F5344CB8AC3E}">
        <p14:creationId xmlns:p14="http://schemas.microsoft.com/office/powerpoint/2010/main" val="4045254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34</a:t>
            </a:fld>
            <a:endParaRPr lang="de-DE" altLang="de-DE"/>
          </a:p>
        </p:txBody>
      </p:sp>
    </p:spTree>
    <p:extLst>
      <p:ext uri="{BB962C8B-B14F-4D97-AF65-F5344CB8AC3E}">
        <p14:creationId xmlns:p14="http://schemas.microsoft.com/office/powerpoint/2010/main" val="2073951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r>
              <a:rPr lang="en-US" sz="1200" kern="1200" dirty="0">
                <a:solidFill>
                  <a:schemeClr val="tx1"/>
                </a:solidFill>
                <a:effectLst/>
                <a:latin typeface="+mn-lt"/>
                <a:ea typeface="+mn-ea"/>
                <a:cs typeface="+mn-cs"/>
              </a:rPr>
              <a:t>Recap – what have you learned about yourselves?</a:t>
            </a:r>
          </a:p>
          <a:p>
            <a:r>
              <a:rPr lang="en-US" sz="1200" kern="1200" dirty="0">
                <a:solidFill>
                  <a:schemeClr val="tx1"/>
                </a:solidFill>
                <a:effectLst/>
                <a:latin typeface="+mn-lt"/>
                <a:ea typeface="+mn-ea"/>
                <a:cs typeface="+mn-cs"/>
              </a:rPr>
              <a:t>Introduction: Introduce this exercise carefully – you don't want the TLNs to think it's some kind of psycho mumbo jumbo! Explain what the exercise is and what it's for. </a:t>
            </a:r>
          </a:p>
          <a:p>
            <a:r>
              <a:rPr lang="en-US" sz="1200" kern="1200" dirty="0">
                <a:solidFill>
                  <a:schemeClr val="tx1"/>
                </a:solidFill>
                <a:effectLst/>
                <a:latin typeface="+mn-lt"/>
                <a:ea typeface="+mn-ea"/>
                <a:cs typeface="+mn-cs"/>
              </a:rPr>
              <a:t>Please take notes answering the following questions. Those who prefer to close their eyes can do so.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start the Vision Journey and jump a few years into the future: Your project as knowledge entrepreneur has turned out better than you could have ever dreamed. What exactly happened to make the project so great? Let your imagination run wild, you are not bound by probabilities.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are working on the project: What are you doing? Where are you? What does your workplace look like? What do you see, what do you hear, what do you feel?</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you have a team meeting: what does it look like and what is your role in the best team ever?</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your working day is coming to an end. You go out and meet a friend you haven't seen for a while. She asks you about your work and you talk about how everything went really well - what exactly do you talk about? What is most important to you?</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Back home you get the news that a major magazine has written about the project and your work. Full of anticipation you click on the link - what does the article say?</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your basic feeling? Listen to yourself and try to find some terms that describe your feelings well.</a:t>
            </a:r>
            <a:endParaRPr lang="de-DE" sz="1200" kern="1200" dirty="0">
              <a:solidFill>
                <a:schemeClr val="tx1"/>
              </a:solidFill>
              <a:effectLst/>
              <a:latin typeface="+mn-lt"/>
              <a:ea typeface="+mn-ea"/>
              <a:cs typeface="+mn-cs"/>
            </a:endParaRPr>
          </a:p>
          <a:p>
            <a:endParaRPr lang="en-GB"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35</a:t>
            </a:fld>
            <a:endParaRPr lang="de-DE" altLang="de-DE"/>
          </a:p>
        </p:txBody>
      </p:sp>
    </p:spTree>
    <p:extLst>
      <p:ext uri="{BB962C8B-B14F-4D97-AF65-F5344CB8AC3E}">
        <p14:creationId xmlns:p14="http://schemas.microsoft.com/office/powerpoint/2010/main" val="4214909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Take </a:t>
            </a:r>
            <a:r>
              <a:rPr lang="de-DE" dirty="0" err="1"/>
              <a:t>some</a:t>
            </a:r>
            <a:r>
              <a:rPr lang="de-DE" dirty="0"/>
              <a:t> </a:t>
            </a:r>
            <a:r>
              <a:rPr lang="de-DE" dirty="0" err="1"/>
              <a:t>more</a:t>
            </a:r>
            <a:r>
              <a:rPr lang="de-DE" dirty="0"/>
              <a:t> time </a:t>
            </a:r>
            <a:r>
              <a:rPr lang="de-DE" dirty="0" err="1"/>
              <a:t>to</a:t>
            </a:r>
            <a:r>
              <a:rPr lang="de-DE" dirty="0"/>
              <a:t> </a:t>
            </a:r>
            <a:r>
              <a:rPr lang="de-DE" dirty="0" err="1"/>
              <a:t>note</a:t>
            </a:r>
            <a:r>
              <a:rPr lang="de-DE" dirty="0"/>
              <a:t> down </a:t>
            </a:r>
            <a:r>
              <a:rPr lang="de-DE" dirty="0" err="1"/>
              <a:t>the</a:t>
            </a:r>
            <a:r>
              <a:rPr lang="de-DE" dirty="0"/>
              <a:t> </a:t>
            </a:r>
            <a:r>
              <a:rPr lang="de-DE" dirty="0" err="1"/>
              <a:t>most</a:t>
            </a:r>
            <a:r>
              <a:rPr lang="de-DE" dirty="0"/>
              <a:t> </a:t>
            </a:r>
            <a:r>
              <a:rPr lang="de-DE" dirty="0" err="1"/>
              <a:t>important</a:t>
            </a:r>
            <a:r>
              <a:rPr lang="de-DE" dirty="0"/>
              <a:t> </a:t>
            </a:r>
            <a:r>
              <a:rPr lang="de-DE" dirty="0" err="1"/>
              <a:t>learnings</a:t>
            </a:r>
            <a:r>
              <a:rPr lang="de-DE" dirty="0"/>
              <a:t> </a:t>
            </a:r>
            <a:r>
              <a:rPr lang="de-DE" dirty="0" err="1"/>
              <a:t>from</a:t>
            </a:r>
            <a:r>
              <a:rPr lang="de-DE" dirty="0"/>
              <a:t> </a:t>
            </a:r>
            <a:r>
              <a:rPr lang="de-DE" dirty="0" err="1"/>
              <a:t>this</a:t>
            </a:r>
            <a:r>
              <a:rPr lang="de-DE" dirty="0"/>
              <a:t> </a:t>
            </a:r>
            <a:r>
              <a:rPr lang="de-DE" dirty="0" err="1"/>
              <a:t>vision</a:t>
            </a:r>
            <a:r>
              <a:rPr lang="de-DE" dirty="0"/>
              <a:t> </a:t>
            </a:r>
            <a:r>
              <a:rPr lang="de-DE" dirty="0" err="1"/>
              <a:t>journey</a:t>
            </a:r>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36</a:t>
            </a:fld>
            <a:endParaRPr lang="de-DE" altLang="de-DE"/>
          </a:p>
        </p:txBody>
      </p:sp>
    </p:spTree>
    <p:extLst>
      <p:ext uri="{BB962C8B-B14F-4D97-AF65-F5344CB8AC3E}">
        <p14:creationId xmlns:p14="http://schemas.microsoft.com/office/powerpoint/2010/main" val="1026751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37</a:t>
            </a:fld>
            <a:endParaRPr lang="de-DE" altLang="de-DE"/>
          </a:p>
        </p:txBody>
      </p:sp>
    </p:spTree>
    <p:extLst>
      <p:ext uri="{BB962C8B-B14F-4D97-AF65-F5344CB8AC3E}">
        <p14:creationId xmlns:p14="http://schemas.microsoft.com/office/powerpoint/2010/main" val="4015776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38</a:t>
            </a:fld>
            <a:endParaRPr lang="de-DE" altLang="de-DE"/>
          </a:p>
        </p:txBody>
      </p:sp>
    </p:spTree>
    <p:extLst>
      <p:ext uri="{BB962C8B-B14F-4D97-AF65-F5344CB8AC3E}">
        <p14:creationId xmlns:p14="http://schemas.microsoft.com/office/powerpoint/2010/main" val="742008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39</a:t>
            </a:fld>
            <a:endParaRPr lang="de-DE" altLang="de-DE"/>
          </a:p>
        </p:txBody>
      </p:sp>
    </p:spTree>
    <p:extLst>
      <p:ext uri="{BB962C8B-B14F-4D97-AF65-F5344CB8AC3E}">
        <p14:creationId xmlns:p14="http://schemas.microsoft.com/office/powerpoint/2010/main" val="3078348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US" sz="1200" kern="1200">
                <a:solidFill>
                  <a:schemeClr val="tx1"/>
                </a:solidFill>
                <a:effectLst/>
                <a:latin typeface="+mn-lt"/>
                <a:ea typeface="+mn-ea"/>
                <a:cs typeface="+mn-cs"/>
              </a:rPr>
              <a:t>Goals:</a:t>
            </a:r>
          </a:p>
          <a:p>
            <a:pPr lvl="0"/>
            <a:r>
              <a:rPr lang="en-US" sz="1200" kern="1200">
                <a:solidFill>
                  <a:schemeClr val="tx1"/>
                </a:solidFill>
                <a:effectLst/>
                <a:latin typeface="+mn-lt"/>
                <a:ea typeface="+mn-ea"/>
                <a:cs typeface="+mn-cs"/>
              </a:rPr>
              <a:t>Participants understand why networking can create new means</a:t>
            </a:r>
            <a:endParaRPr lang="de-DE"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Participants know what networking is </a:t>
            </a:r>
            <a:endParaRPr lang="de-DE"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Participants know their own network and identified gaps </a:t>
            </a:r>
            <a:endParaRPr lang="de-DE"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Participants know their own challenges when it comes to networking</a:t>
            </a:r>
            <a:endParaRPr lang="de-DE"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Participants are able to use different networking strategies that fit to their personality and know how to apply them to future networking plans</a:t>
            </a:r>
            <a:endParaRPr lang="de-DE" sz="1200" kern="1200">
              <a:solidFill>
                <a:schemeClr val="tx1"/>
              </a:solidFill>
              <a:effectLst/>
              <a:latin typeface="+mn-lt"/>
              <a:ea typeface="+mn-ea"/>
              <a:cs typeface="+mn-cs"/>
            </a:endParaRPr>
          </a:p>
          <a:p>
            <a:endParaRPr lang="en-GB"/>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40</a:t>
            </a:fld>
            <a:endParaRPr lang="de-DE" altLang="de-DE"/>
          </a:p>
        </p:txBody>
      </p:sp>
    </p:spTree>
    <p:extLst>
      <p:ext uri="{BB962C8B-B14F-4D97-AF65-F5344CB8AC3E}">
        <p14:creationId xmlns:p14="http://schemas.microsoft.com/office/powerpoint/2010/main" val="1171691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41</a:t>
            </a:fld>
            <a:endParaRPr lang="de-DE" altLang="de-DE"/>
          </a:p>
        </p:txBody>
      </p:sp>
    </p:spTree>
    <p:extLst>
      <p:ext uri="{BB962C8B-B14F-4D97-AF65-F5344CB8AC3E}">
        <p14:creationId xmlns:p14="http://schemas.microsoft.com/office/powerpoint/2010/main" val="1563766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Give examples</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42</a:t>
            </a:fld>
            <a:endParaRPr lang="de-DE" altLang="de-DE"/>
          </a:p>
        </p:txBody>
      </p:sp>
    </p:spTree>
    <p:extLst>
      <p:ext uri="{BB962C8B-B14F-4D97-AF65-F5344CB8AC3E}">
        <p14:creationId xmlns:p14="http://schemas.microsoft.com/office/powerpoint/2010/main" val="4203360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Go </a:t>
            </a:r>
            <a:r>
              <a:rPr lang="de-DE" dirty="0" err="1"/>
              <a:t>into</a:t>
            </a:r>
            <a:r>
              <a:rPr lang="de-DE" dirty="0"/>
              <a:t> a </a:t>
            </a:r>
            <a:r>
              <a:rPr lang="de-DE" dirty="0" err="1"/>
              <a:t>group</a:t>
            </a:r>
            <a:r>
              <a:rPr lang="de-DE" dirty="0"/>
              <a:t> </a:t>
            </a:r>
            <a:r>
              <a:rPr lang="de-DE" dirty="0" err="1"/>
              <a:t>with</a:t>
            </a:r>
            <a:r>
              <a:rPr lang="de-DE" dirty="0"/>
              <a:t> </a:t>
            </a:r>
            <a:r>
              <a:rPr lang="de-DE" dirty="0" err="1"/>
              <a:t>someone</a:t>
            </a:r>
            <a:r>
              <a:rPr lang="de-DE" dirty="0"/>
              <a:t> </a:t>
            </a:r>
            <a:r>
              <a:rPr lang="de-DE" dirty="0" err="1"/>
              <a:t>you</a:t>
            </a:r>
            <a:r>
              <a:rPr lang="de-DE" dirty="0"/>
              <a:t> DO NOT KNOW </a:t>
            </a:r>
            <a:r>
              <a:rPr lang="de-DE" dirty="0" err="1"/>
              <a:t>yet</a:t>
            </a:r>
            <a:br>
              <a:rPr lang="de-DE" dirty="0"/>
            </a:br>
            <a:br>
              <a:rPr lang="de-DE" dirty="0"/>
            </a:br>
            <a:r>
              <a:rPr lang="de-DE" dirty="0"/>
              <a:t>Goal: Find out </a:t>
            </a:r>
            <a:r>
              <a:rPr lang="de-DE" dirty="0" err="1"/>
              <a:t>your</a:t>
            </a:r>
            <a:r>
              <a:rPr lang="de-DE" dirty="0"/>
              <a:t> network </a:t>
            </a:r>
            <a:r>
              <a:rPr lang="de-DE" dirty="0" err="1"/>
              <a:t>for</a:t>
            </a:r>
            <a:r>
              <a:rPr lang="de-DE" dirty="0"/>
              <a:t> </a:t>
            </a:r>
            <a:r>
              <a:rPr lang="de-DE" dirty="0" err="1"/>
              <a:t>the</a:t>
            </a:r>
            <a:r>
              <a:rPr lang="de-DE" dirty="0"/>
              <a:t> </a:t>
            </a:r>
            <a:r>
              <a:rPr lang="de-DE" dirty="0" err="1"/>
              <a:t>next</a:t>
            </a:r>
            <a:r>
              <a:rPr lang="de-DE" dirty="0"/>
              <a:t> </a:t>
            </a:r>
            <a:r>
              <a:rPr lang="de-DE" dirty="0" err="1"/>
              <a:t>career</a:t>
            </a:r>
            <a:r>
              <a:rPr lang="de-DE" dirty="0"/>
              <a:t> </a:t>
            </a:r>
            <a:r>
              <a:rPr lang="de-DE" dirty="0" err="1"/>
              <a:t>step</a:t>
            </a:r>
            <a:r>
              <a:rPr lang="de-DE" dirty="0"/>
              <a:t> (</a:t>
            </a:r>
            <a:r>
              <a:rPr lang="de-DE" dirty="0" err="1"/>
              <a:t>applying</a:t>
            </a:r>
            <a:r>
              <a:rPr lang="de-DE" dirty="0"/>
              <a:t> </a:t>
            </a:r>
            <a:r>
              <a:rPr lang="de-DE" dirty="0" err="1"/>
              <a:t>for</a:t>
            </a:r>
            <a:r>
              <a:rPr lang="de-DE" dirty="0"/>
              <a:t> a </a:t>
            </a:r>
            <a:r>
              <a:rPr lang="de-DE" dirty="0" err="1"/>
              <a:t>job</a:t>
            </a:r>
            <a:r>
              <a:rPr lang="de-DE" dirty="0"/>
              <a:t>)</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43</a:t>
            </a:fld>
            <a:endParaRPr lang="de-DE" altLang="de-DE"/>
          </a:p>
        </p:txBody>
      </p:sp>
    </p:spTree>
    <p:extLst>
      <p:ext uri="{BB962C8B-B14F-4D97-AF65-F5344CB8AC3E}">
        <p14:creationId xmlns:p14="http://schemas.microsoft.com/office/powerpoint/2010/main" val="19875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6</a:t>
            </a:fld>
            <a:endParaRPr lang="de-DE" altLang="de-DE"/>
          </a:p>
        </p:txBody>
      </p:sp>
    </p:spTree>
    <p:extLst>
      <p:ext uri="{BB962C8B-B14F-4D97-AF65-F5344CB8AC3E}">
        <p14:creationId xmlns:p14="http://schemas.microsoft.com/office/powerpoint/2010/main" val="4023231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Questions should be photographed beforehand -&gt; Then you can walk around campus and ask each other questions.</a:t>
            </a:r>
            <a:endParaRPr lang="en-GB"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44</a:t>
            </a:fld>
            <a:endParaRPr lang="de-DE" altLang="de-DE"/>
          </a:p>
        </p:txBody>
      </p:sp>
    </p:spTree>
    <p:extLst>
      <p:ext uri="{BB962C8B-B14F-4D97-AF65-F5344CB8AC3E}">
        <p14:creationId xmlns:p14="http://schemas.microsoft.com/office/powerpoint/2010/main" val="3487465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45</a:t>
            </a:fld>
            <a:endParaRPr lang="de-DE" altLang="de-DE"/>
          </a:p>
        </p:txBody>
      </p:sp>
    </p:spTree>
    <p:extLst>
      <p:ext uri="{BB962C8B-B14F-4D97-AF65-F5344CB8AC3E}">
        <p14:creationId xmlns:p14="http://schemas.microsoft.com/office/powerpoint/2010/main" val="2909803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46</a:t>
            </a:fld>
            <a:endParaRPr lang="de-DE" altLang="de-DE"/>
          </a:p>
        </p:txBody>
      </p:sp>
    </p:spTree>
    <p:extLst>
      <p:ext uri="{BB962C8B-B14F-4D97-AF65-F5344CB8AC3E}">
        <p14:creationId xmlns:p14="http://schemas.microsoft.com/office/powerpoint/2010/main" val="32047330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Participants should think briefly, take notes, and then share their results.</a:t>
            </a:r>
            <a:endParaRPr lang="de-DE"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47</a:t>
            </a:fld>
            <a:endParaRPr lang="de-DE" altLang="de-DE"/>
          </a:p>
        </p:txBody>
      </p:sp>
    </p:spTree>
    <p:extLst>
      <p:ext uri="{BB962C8B-B14F-4D97-AF65-F5344CB8AC3E}">
        <p14:creationId xmlns:p14="http://schemas.microsoft.com/office/powerpoint/2010/main" val="3331086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48</a:t>
            </a:fld>
            <a:endParaRPr lang="de-DE" altLang="de-DE"/>
          </a:p>
        </p:txBody>
      </p:sp>
    </p:spTree>
    <p:extLst>
      <p:ext uri="{BB962C8B-B14F-4D97-AF65-F5344CB8AC3E}">
        <p14:creationId xmlns:p14="http://schemas.microsoft.com/office/powerpoint/2010/main" val="831566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49</a:t>
            </a:fld>
            <a:endParaRPr lang="de-DE" altLang="de-DE"/>
          </a:p>
        </p:txBody>
      </p:sp>
    </p:spTree>
    <p:extLst>
      <p:ext uri="{BB962C8B-B14F-4D97-AF65-F5344CB8AC3E}">
        <p14:creationId xmlns:p14="http://schemas.microsoft.com/office/powerpoint/2010/main" val="2707649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50</a:t>
            </a:fld>
            <a:endParaRPr lang="de-DE" altLang="de-DE"/>
          </a:p>
        </p:txBody>
      </p:sp>
    </p:spTree>
    <p:extLst>
      <p:ext uri="{BB962C8B-B14F-4D97-AF65-F5344CB8AC3E}">
        <p14:creationId xmlns:p14="http://schemas.microsoft.com/office/powerpoint/2010/main" val="4281179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Participants should find two other Participants with whom they form an isosceles triangle. They are not allowed to talk. The exercise continues until everyone has formed a triangle (preferably in a place where there is enough space). Afterwards, ask who the partners were.</a:t>
            </a:r>
          </a:p>
          <a:p>
            <a:endParaRPr lang="en-US" dirty="0"/>
          </a:p>
          <a:p>
            <a:r>
              <a:rPr lang="en-US" dirty="0"/>
              <a:t>Transition: In this exercise, everyone moves when just one person changes their position -&gt; Everyone has an influence on the overall system and thus also on the transformations that will now be explained again.</a:t>
            </a:r>
            <a:endParaRPr lang="de-DE"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51</a:t>
            </a:fld>
            <a:endParaRPr lang="de-DE" altLang="de-DE"/>
          </a:p>
        </p:txBody>
      </p:sp>
    </p:spTree>
    <p:extLst>
      <p:ext uri="{BB962C8B-B14F-4D97-AF65-F5344CB8AC3E}">
        <p14:creationId xmlns:p14="http://schemas.microsoft.com/office/powerpoint/2010/main" val="2891705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52</a:t>
            </a:fld>
            <a:endParaRPr lang="de-DE" altLang="de-DE"/>
          </a:p>
        </p:txBody>
      </p:sp>
    </p:spTree>
    <p:extLst>
      <p:ext uri="{BB962C8B-B14F-4D97-AF65-F5344CB8AC3E}">
        <p14:creationId xmlns:p14="http://schemas.microsoft.com/office/powerpoint/2010/main" val="1152683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54</a:t>
            </a:fld>
            <a:endParaRPr lang="de-DE" altLang="de-DE"/>
          </a:p>
        </p:txBody>
      </p:sp>
    </p:spTree>
    <p:extLst>
      <p:ext uri="{BB962C8B-B14F-4D97-AF65-F5344CB8AC3E}">
        <p14:creationId xmlns:p14="http://schemas.microsoft.com/office/powerpoint/2010/main" val="134336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7</a:t>
            </a:fld>
            <a:endParaRPr lang="de-DE" altLang="de-DE"/>
          </a:p>
        </p:txBody>
      </p:sp>
    </p:spTree>
    <p:extLst>
      <p:ext uri="{BB962C8B-B14F-4D97-AF65-F5344CB8AC3E}">
        <p14:creationId xmlns:p14="http://schemas.microsoft.com/office/powerpoint/2010/main" val="42621574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Empathize: talk to other people, learn about their problems, etc.</a:t>
            </a:r>
          </a:p>
          <a:p>
            <a:r>
              <a:rPr lang="en-US" dirty="0"/>
              <a:t>Define: clearly define the challenges together</a:t>
            </a:r>
          </a:p>
          <a:p>
            <a:r>
              <a:rPr lang="en-US" dirty="0"/>
              <a:t>Ideate: brainstorm possible solutions to the challenges</a:t>
            </a:r>
          </a:p>
          <a:p>
            <a:r>
              <a:rPr lang="en-US" dirty="0"/>
              <a:t>Prototype: create an initial version of a solution that can be tested</a:t>
            </a:r>
          </a:p>
          <a:p>
            <a:r>
              <a:rPr lang="en-US" dirty="0"/>
              <a:t>Test: test this prototype</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55</a:t>
            </a:fld>
            <a:endParaRPr lang="de-DE" altLang="de-DE"/>
          </a:p>
        </p:txBody>
      </p:sp>
    </p:spTree>
    <p:extLst>
      <p:ext uri="{BB962C8B-B14F-4D97-AF65-F5344CB8AC3E}">
        <p14:creationId xmlns:p14="http://schemas.microsoft.com/office/powerpoint/2010/main" val="2452138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15 min</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56</a:t>
            </a:fld>
            <a:endParaRPr lang="de-DE" altLang="de-DE"/>
          </a:p>
        </p:txBody>
      </p:sp>
    </p:spTree>
    <p:extLst>
      <p:ext uri="{BB962C8B-B14F-4D97-AF65-F5344CB8AC3E}">
        <p14:creationId xmlns:p14="http://schemas.microsoft.com/office/powerpoint/2010/main" val="1994832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57</a:t>
            </a:fld>
            <a:endParaRPr lang="de-DE" altLang="de-DE"/>
          </a:p>
        </p:txBody>
      </p:sp>
    </p:spTree>
    <p:extLst>
      <p:ext uri="{BB962C8B-B14F-4D97-AF65-F5344CB8AC3E}">
        <p14:creationId xmlns:p14="http://schemas.microsoft.com/office/powerpoint/2010/main" val="21182094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58</a:t>
            </a:fld>
            <a:endParaRPr lang="de-DE" altLang="de-DE"/>
          </a:p>
        </p:txBody>
      </p:sp>
    </p:spTree>
    <p:extLst>
      <p:ext uri="{BB962C8B-B14F-4D97-AF65-F5344CB8AC3E}">
        <p14:creationId xmlns:p14="http://schemas.microsoft.com/office/powerpoint/2010/main" val="39801914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59</a:t>
            </a:fld>
            <a:endParaRPr lang="de-DE" altLang="de-DE"/>
          </a:p>
        </p:txBody>
      </p:sp>
    </p:spTree>
    <p:extLst>
      <p:ext uri="{BB962C8B-B14F-4D97-AF65-F5344CB8AC3E}">
        <p14:creationId xmlns:p14="http://schemas.microsoft.com/office/powerpoint/2010/main" val="8161725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Max. 4 </a:t>
            </a:r>
            <a:r>
              <a:rPr lang="de-DE" dirty="0" err="1"/>
              <a:t>participants</a:t>
            </a:r>
            <a:r>
              <a:rPr lang="de-DE" dirty="0"/>
              <a:t> per </a:t>
            </a:r>
            <a:r>
              <a:rPr lang="de-DE" dirty="0" err="1"/>
              <a:t>group</a:t>
            </a:r>
            <a:endParaRPr lang="de-DE" dirty="0"/>
          </a:p>
          <a:p>
            <a:r>
              <a:rPr lang="de-DE" dirty="0"/>
              <a:t>Write on a </a:t>
            </a:r>
            <a:r>
              <a:rPr lang="de-DE" dirty="0" err="1"/>
              <a:t>flipchart</a:t>
            </a:r>
            <a:endParaRPr lang="de-DE"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60</a:t>
            </a:fld>
            <a:endParaRPr lang="de-DE" altLang="de-DE"/>
          </a:p>
        </p:txBody>
      </p:sp>
    </p:spTree>
    <p:extLst>
      <p:ext uri="{BB962C8B-B14F-4D97-AF65-F5344CB8AC3E}">
        <p14:creationId xmlns:p14="http://schemas.microsoft.com/office/powerpoint/2010/main" val="33947782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61</a:t>
            </a:fld>
            <a:endParaRPr lang="de-DE" altLang="de-DE"/>
          </a:p>
        </p:txBody>
      </p:sp>
    </p:spTree>
    <p:extLst>
      <p:ext uri="{BB962C8B-B14F-4D97-AF65-F5344CB8AC3E}">
        <p14:creationId xmlns:p14="http://schemas.microsoft.com/office/powerpoint/2010/main" val="1694489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Empathize: talk to other people, learn about their problems, etc.</a:t>
            </a:r>
          </a:p>
          <a:p>
            <a:r>
              <a:rPr lang="en-US" dirty="0"/>
              <a:t>Define: clearly define the challenges together</a:t>
            </a:r>
          </a:p>
          <a:p>
            <a:r>
              <a:rPr lang="en-US" dirty="0"/>
              <a:t>Ideate: brainstorm possible solutions to the challenges</a:t>
            </a:r>
          </a:p>
          <a:p>
            <a:r>
              <a:rPr lang="en-US" dirty="0"/>
              <a:t>Prototype: create an initial version of a solution that can be tested</a:t>
            </a:r>
          </a:p>
          <a:p>
            <a:r>
              <a:rPr lang="en-US" dirty="0"/>
              <a:t>Test: test this prototype</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62</a:t>
            </a:fld>
            <a:endParaRPr lang="de-DE" altLang="de-DE"/>
          </a:p>
        </p:txBody>
      </p:sp>
    </p:spTree>
    <p:extLst>
      <p:ext uri="{BB962C8B-B14F-4D97-AF65-F5344CB8AC3E}">
        <p14:creationId xmlns:p14="http://schemas.microsoft.com/office/powerpoint/2010/main" val="4457646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No</a:t>
            </a:r>
            <a:r>
              <a:rPr lang="de-DE" dirty="0"/>
              <a:t> </a:t>
            </a:r>
            <a:r>
              <a:rPr lang="de-DE" dirty="0" err="1"/>
              <a:t>solutions</a:t>
            </a:r>
            <a:r>
              <a:rPr lang="de-DE" dirty="0"/>
              <a:t>!</a:t>
            </a:r>
          </a:p>
          <a:p>
            <a:endParaRPr lang="de-DE" dirty="0"/>
          </a:p>
          <a:p>
            <a:r>
              <a:rPr lang="de-DE" dirty="0"/>
              <a:t>Problem </a:t>
            </a:r>
            <a:r>
              <a:rPr lang="de-DE" dirty="0" err="1"/>
              <a:t>statement</a:t>
            </a:r>
            <a:r>
              <a:rPr lang="de-DE" dirty="0"/>
              <a:t> </a:t>
            </a:r>
          </a:p>
          <a:p>
            <a:endParaRPr lang="de-DE" dirty="0"/>
          </a:p>
          <a:p>
            <a:endParaRPr lang="de-DE" dirty="0"/>
          </a:p>
          <a:p>
            <a:pPr marL="285750" indent="-285750">
              <a:buFont typeface="Arial" panose="020B0604020202020204" pitchFamily="34" charset="0"/>
              <a:buChar char="•"/>
            </a:pPr>
            <a:r>
              <a:rPr lang="de-DE" b="1" i="1" dirty="0" err="1"/>
              <a:t>Specify</a:t>
            </a:r>
            <a:r>
              <a:rPr lang="de-DE" dirty="0"/>
              <a:t>:</a:t>
            </a:r>
          </a:p>
          <a:p>
            <a:pPr marL="742950" lvl="1" indent="-285750">
              <a:buFont typeface="Arial" panose="020B0604020202020204" pitchFamily="34" charset="0"/>
              <a:buChar char="•"/>
            </a:pPr>
            <a:r>
              <a:rPr lang="de-DE" dirty="0"/>
              <a:t>A </a:t>
            </a:r>
            <a:r>
              <a:rPr lang="de-DE" dirty="0" err="1"/>
              <a:t>problem</a:t>
            </a:r>
            <a:r>
              <a:rPr lang="de-DE" dirty="0"/>
              <a:t> </a:t>
            </a:r>
            <a:r>
              <a:rPr lang="de-DE" dirty="0" err="1"/>
              <a:t>statement</a:t>
            </a:r>
            <a:endParaRPr lang="de-DE" dirty="0"/>
          </a:p>
          <a:p>
            <a:pPr marL="742950" lvl="1" indent="-285750">
              <a:buFont typeface="Arial" panose="020B0604020202020204" pitchFamily="34" charset="0"/>
              <a:buChar char="•"/>
            </a:pPr>
            <a:r>
              <a:rPr lang="de-DE" dirty="0"/>
              <a:t>Person </a:t>
            </a:r>
            <a:r>
              <a:rPr lang="de-DE" dirty="0" err="1"/>
              <a:t>concerned</a:t>
            </a:r>
            <a:r>
              <a:rPr lang="de-DE" dirty="0"/>
              <a:t> / </a:t>
            </a:r>
            <a:r>
              <a:rPr lang="de-DE" dirty="0" err="1"/>
              <a:t>target</a:t>
            </a:r>
            <a:r>
              <a:rPr lang="de-DE" dirty="0"/>
              <a:t> </a:t>
            </a:r>
            <a:r>
              <a:rPr lang="de-DE" dirty="0" err="1"/>
              <a:t>market</a:t>
            </a:r>
            <a:endParaRPr lang="de-DE" dirty="0"/>
          </a:p>
          <a:p>
            <a:pPr marL="742950" lvl="1" indent="-285750">
              <a:buFont typeface="Arial" panose="020B0604020202020204" pitchFamily="34" charset="0"/>
              <a:buChar char="•"/>
            </a:pPr>
            <a:r>
              <a:rPr lang="de-DE" dirty="0"/>
              <a:t>Needs</a:t>
            </a:r>
          </a:p>
          <a:p>
            <a:pPr marL="742950" lvl="1" indent="-285750">
              <a:buFont typeface="Arial" panose="020B0604020202020204" pitchFamily="34" charset="0"/>
              <a:buChar char="•"/>
            </a:pPr>
            <a:r>
              <a:rPr lang="de-DE" dirty="0"/>
              <a:t>Goal </a:t>
            </a:r>
          </a:p>
          <a:p>
            <a:endParaRPr lang="de-DE"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63</a:t>
            </a:fld>
            <a:endParaRPr lang="de-DE" altLang="de-DE"/>
          </a:p>
        </p:txBody>
      </p:sp>
    </p:spTree>
    <p:extLst>
      <p:ext uri="{BB962C8B-B14F-4D97-AF65-F5344CB8AC3E}">
        <p14:creationId xmlns:p14="http://schemas.microsoft.com/office/powerpoint/2010/main" val="4921550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40 min</a:t>
            </a:r>
          </a:p>
          <a:p>
            <a:endParaRPr lang="de-DE"/>
          </a:p>
          <a:p>
            <a:r>
              <a:rPr lang="de-DE" err="1"/>
              <a:t>Participants</a:t>
            </a:r>
            <a:r>
              <a:rPr lang="de-DE"/>
              <a:t> </a:t>
            </a:r>
            <a:r>
              <a:rPr lang="de-DE" err="1"/>
              <a:t>present</a:t>
            </a:r>
            <a:r>
              <a:rPr lang="de-DE"/>
              <a:t> </a:t>
            </a:r>
            <a:r>
              <a:rPr lang="de-DE" err="1"/>
              <a:t>their</a:t>
            </a:r>
            <a:r>
              <a:rPr lang="de-DE"/>
              <a:t> </a:t>
            </a:r>
            <a:r>
              <a:rPr lang="de-DE" err="1"/>
              <a:t>results</a:t>
            </a:r>
            <a:r>
              <a:rPr lang="de-DE"/>
              <a:t> and </a:t>
            </a:r>
            <a:r>
              <a:rPr lang="de-DE" err="1"/>
              <a:t>the</a:t>
            </a:r>
            <a:r>
              <a:rPr lang="de-DE"/>
              <a:t> </a:t>
            </a:r>
            <a:r>
              <a:rPr lang="de-DE" err="1"/>
              <a:t>rest</a:t>
            </a:r>
            <a:r>
              <a:rPr lang="de-DE"/>
              <a:t> </a:t>
            </a:r>
            <a:r>
              <a:rPr lang="de-DE" err="1"/>
              <a:t>of</a:t>
            </a:r>
            <a:r>
              <a:rPr lang="de-DE"/>
              <a:t> </a:t>
            </a:r>
            <a:r>
              <a:rPr lang="de-DE" err="1"/>
              <a:t>the</a:t>
            </a:r>
            <a:r>
              <a:rPr lang="de-DE"/>
              <a:t> </a:t>
            </a:r>
            <a:r>
              <a:rPr lang="de-DE" err="1"/>
              <a:t>group</a:t>
            </a:r>
            <a:r>
              <a:rPr lang="de-DE"/>
              <a:t> </a:t>
            </a:r>
            <a:r>
              <a:rPr lang="de-DE" err="1"/>
              <a:t>should</a:t>
            </a:r>
            <a:r>
              <a:rPr lang="de-DE"/>
              <a:t> </a:t>
            </a:r>
            <a:r>
              <a:rPr lang="de-DE" err="1"/>
              <a:t>try</a:t>
            </a:r>
            <a:r>
              <a:rPr lang="de-DE"/>
              <a:t> </a:t>
            </a:r>
            <a:r>
              <a:rPr lang="de-DE" err="1"/>
              <a:t>to</a:t>
            </a:r>
            <a:r>
              <a:rPr lang="de-DE"/>
              <a:t> </a:t>
            </a:r>
            <a:r>
              <a:rPr lang="de-DE" err="1"/>
              <a:t>understand</a:t>
            </a:r>
            <a:r>
              <a:rPr lang="de-DE"/>
              <a:t> </a:t>
            </a:r>
            <a:r>
              <a:rPr lang="de-DE" err="1"/>
              <a:t>what</a:t>
            </a:r>
            <a:r>
              <a:rPr lang="de-DE"/>
              <a:t> </a:t>
            </a:r>
            <a:r>
              <a:rPr lang="de-DE" err="1"/>
              <a:t>kind</a:t>
            </a:r>
            <a:r>
              <a:rPr lang="de-DE"/>
              <a:t> </a:t>
            </a:r>
            <a:r>
              <a:rPr lang="de-DE" err="1"/>
              <a:t>of</a:t>
            </a:r>
            <a:r>
              <a:rPr lang="de-DE"/>
              <a:t> </a:t>
            </a:r>
            <a:r>
              <a:rPr lang="de-DE" err="1"/>
              <a:t>problem</a:t>
            </a:r>
            <a:r>
              <a:rPr lang="de-DE"/>
              <a:t> </a:t>
            </a:r>
            <a:r>
              <a:rPr lang="de-DE" err="1"/>
              <a:t>they</a:t>
            </a:r>
            <a:r>
              <a:rPr lang="de-DE"/>
              <a:t> </a:t>
            </a:r>
            <a:r>
              <a:rPr lang="de-DE" err="1"/>
              <a:t>identified</a:t>
            </a:r>
            <a:r>
              <a:rPr lang="de-DE"/>
              <a:t>. The </a:t>
            </a:r>
            <a:r>
              <a:rPr lang="de-DE" err="1"/>
              <a:t>audience</a:t>
            </a:r>
            <a:r>
              <a:rPr lang="de-DE"/>
              <a:t> </a:t>
            </a:r>
            <a:r>
              <a:rPr lang="de-DE" err="1"/>
              <a:t>should</a:t>
            </a:r>
            <a:r>
              <a:rPr lang="de-DE"/>
              <a:t> </a:t>
            </a:r>
            <a:r>
              <a:rPr lang="de-DE" err="1"/>
              <a:t>formulate</a:t>
            </a:r>
            <a:r>
              <a:rPr lang="de-DE"/>
              <a:t> </a:t>
            </a:r>
            <a:r>
              <a:rPr lang="de-DE" err="1"/>
              <a:t>one</a:t>
            </a:r>
            <a:r>
              <a:rPr lang="de-DE"/>
              <a:t> </a:t>
            </a:r>
            <a:r>
              <a:rPr lang="de-DE" err="1"/>
              <a:t>sentence</a:t>
            </a:r>
            <a:r>
              <a:rPr lang="de-DE"/>
              <a:t> </a:t>
            </a:r>
            <a:r>
              <a:rPr lang="de-DE" err="1"/>
              <a:t>of</a:t>
            </a:r>
            <a:r>
              <a:rPr lang="de-DE"/>
              <a:t> </a:t>
            </a:r>
            <a:r>
              <a:rPr lang="de-DE" err="1"/>
              <a:t>what</a:t>
            </a:r>
            <a:r>
              <a:rPr lang="de-DE"/>
              <a:t> </a:t>
            </a:r>
            <a:r>
              <a:rPr lang="de-DE" err="1"/>
              <a:t>they</a:t>
            </a:r>
            <a:r>
              <a:rPr lang="de-DE"/>
              <a:t> </a:t>
            </a:r>
            <a:r>
              <a:rPr lang="de-DE" err="1"/>
              <a:t>understood</a:t>
            </a:r>
            <a:r>
              <a:rPr lang="de-DE"/>
              <a:t> </a:t>
            </a:r>
            <a:r>
              <a:rPr lang="de-DE" err="1"/>
              <a:t>from</a:t>
            </a:r>
            <a:r>
              <a:rPr lang="de-DE"/>
              <a:t> </a:t>
            </a:r>
            <a:r>
              <a:rPr lang="de-DE" err="1"/>
              <a:t>the</a:t>
            </a:r>
            <a:r>
              <a:rPr lang="de-DE"/>
              <a:t> </a:t>
            </a:r>
            <a:r>
              <a:rPr lang="de-DE" err="1"/>
              <a:t>presentation</a:t>
            </a:r>
            <a:r>
              <a:rPr lang="de-DE"/>
              <a:t> (</a:t>
            </a:r>
            <a:r>
              <a:rPr lang="de-DE" err="1"/>
              <a:t>see</a:t>
            </a:r>
            <a:r>
              <a:rPr lang="de-DE"/>
              <a:t> </a:t>
            </a:r>
            <a:r>
              <a:rPr lang="de-DE" err="1"/>
              <a:t>above</a:t>
            </a:r>
            <a:r>
              <a:rPr lang="de-DE"/>
              <a:t>).</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64</a:t>
            </a:fld>
            <a:endParaRPr lang="de-DE" altLang="de-DE"/>
          </a:p>
        </p:txBody>
      </p:sp>
    </p:spTree>
    <p:extLst>
      <p:ext uri="{BB962C8B-B14F-4D97-AF65-F5344CB8AC3E}">
        <p14:creationId xmlns:p14="http://schemas.microsoft.com/office/powerpoint/2010/main" val="1416117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Mentimeter</a:t>
            </a:r>
            <a:r>
              <a:rPr lang="en-US" dirty="0"/>
              <a:t> </a:t>
            </a:r>
            <a:r>
              <a:rPr lang="en-US" dirty="0">
                <a:sym typeface="Wingdings" panose="05000000000000000000" pitchFamily="2" charset="2"/>
              </a:rPr>
              <a:t></a:t>
            </a:r>
            <a:r>
              <a:rPr lang="en-US" dirty="0"/>
              <a:t> write down initial thoughts </a:t>
            </a:r>
            <a:r>
              <a:rPr lang="en-US" dirty="0">
                <a:sym typeface="Wingdings" panose="05000000000000000000" pitchFamily="2" charset="2"/>
              </a:rPr>
              <a:t> </a:t>
            </a:r>
            <a:r>
              <a:rPr lang="en-US" dirty="0" err="1"/>
              <a:t>Wordcloud</a:t>
            </a:r>
            <a:endParaRPr lang="en-US" dirty="0"/>
          </a:p>
          <a:p>
            <a:r>
              <a:rPr lang="en-US" dirty="0"/>
              <a:t>Alternatively: moderation cards, write down and organize</a:t>
            </a:r>
          </a:p>
          <a:p>
            <a:r>
              <a:rPr lang="en-US" dirty="0"/>
              <a:t>Similarities and differences – which categories emerge?</a:t>
            </a:r>
            <a:endParaRPr lang="de-DE" dirty="0">
              <a:sym typeface="Wingdings" panose="05000000000000000000" pitchFamily="2" charset="2"/>
            </a:endParaRP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8</a:t>
            </a:fld>
            <a:endParaRPr lang="de-DE" altLang="de-DE"/>
          </a:p>
        </p:txBody>
      </p:sp>
    </p:spTree>
    <p:extLst>
      <p:ext uri="{BB962C8B-B14F-4D97-AF65-F5344CB8AC3E}">
        <p14:creationId xmlns:p14="http://schemas.microsoft.com/office/powerpoint/2010/main" val="27099452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65</a:t>
            </a:fld>
            <a:endParaRPr lang="de-DE" altLang="de-DE"/>
          </a:p>
        </p:txBody>
      </p:sp>
    </p:spTree>
    <p:extLst>
      <p:ext uri="{BB962C8B-B14F-4D97-AF65-F5344CB8AC3E}">
        <p14:creationId xmlns:p14="http://schemas.microsoft.com/office/powerpoint/2010/main" val="37294619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67</a:t>
            </a:fld>
            <a:endParaRPr lang="de-DE" altLang="de-DE"/>
          </a:p>
        </p:txBody>
      </p:sp>
    </p:spTree>
    <p:extLst>
      <p:ext uri="{BB962C8B-B14F-4D97-AF65-F5344CB8AC3E}">
        <p14:creationId xmlns:p14="http://schemas.microsoft.com/office/powerpoint/2010/main" val="24657218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Empathize: talk to other people, learn about their problems, etc.</a:t>
            </a:r>
          </a:p>
          <a:p>
            <a:r>
              <a:rPr lang="en-US" dirty="0"/>
              <a:t>Define: clearly define the challenges together</a:t>
            </a:r>
          </a:p>
          <a:p>
            <a:r>
              <a:rPr lang="en-US" dirty="0"/>
              <a:t>Ideate: brainstorm possible solutions to the challenges</a:t>
            </a:r>
          </a:p>
          <a:p>
            <a:r>
              <a:rPr lang="en-US" dirty="0"/>
              <a:t>Prototype: create an initial version of a solution that can be tested</a:t>
            </a:r>
          </a:p>
          <a:p>
            <a:r>
              <a:rPr lang="en-US" dirty="0"/>
              <a:t>Test: test this prototype</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68</a:t>
            </a:fld>
            <a:endParaRPr lang="de-DE" altLang="de-DE"/>
          </a:p>
        </p:txBody>
      </p:sp>
    </p:spTree>
    <p:extLst>
      <p:ext uri="{BB962C8B-B14F-4D97-AF65-F5344CB8AC3E}">
        <p14:creationId xmlns:p14="http://schemas.microsoft.com/office/powerpoint/2010/main" val="34556851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together</a:t>
            </a:r>
            <a:endParaRPr lang="de-DE"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69</a:t>
            </a:fld>
            <a:endParaRPr lang="de-DE" altLang="de-DE"/>
          </a:p>
        </p:txBody>
      </p:sp>
    </p:spTree>
    <p:extLst>
      <p:ext uri="{BB962C8B-B14F-4D97-AF65-F5344CB8AC3E}">
        <p14:creationId xmlns:p14="http://schemas.microsoft.com/office/powerpoint/2010/main" val="14299671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70</a:t>
            </a:fld>
            <a:endParaRPr lang="de-DE" altLang="de-DE"/>
          </a:p>
        </p:txBody>
      </p:sp>
    </p:spTree>
    <p:extLst>
      <p:ext uri="{BB962C8B-B14F-4D97-AF65-F5344CB8AC3E}">
        <p14:creationId xmlns:p14="http://schemas.microsoft.com/office/powerpoint/2010/main" val="34207561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71</a:t>
            </a:fld>
            <a:endParaRPr lang="de-DE" altLang="de-DE"/>
          </a:p>
        </p:txBody>
      </p:sp>
    </p:spTree>
    <p:extLst>
      <p:ext uri="{BB962C8B-B14F-4D97-AF65-F5344CB8AC3E}">
        <p14:creationId xmlns:p14="http://schemas.microsoft.com/office/powerpoint/2010/main" val="39315258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dirty="0"/>
              <a:t>First </a:t>
            </a:r>
            <a:r>
              <a:rPr lang="de-DE" dirty="0" err="1"/>
              <a:t>point</a:t>
            </a:r>
            <a:r>
              <a:rPr lang="de-DE" dirty="0"/>
              <a:t>: </a:t>
            </a:r>
            <a:r>
              <a:rPr lang="en-GB" sz="1200" dirty="0">
                <a:solidFill>
                  <a:srgbClr val="004877"/>
                </a:solidFill>
                <a:effectLst/>
                <a:latin typeface="Segoe UI" panose="020B0502040204020203" pitchFamily="34" charset="0"/>
                <a:ea typeface="Segoe UI" panose="020B0502040204020203" pitchFamily="34" charset="0"/>
              </a:rPr>
              <a:t>So don’t select your favourite idea from the start! Good ideas benefit from an open mindset.</a:t>
            </a:r>
            <a:endParaRPr lang="de-DE" sz="1200" dirty="0">
              <a:solidFill>
                <a:srgbClr val="004877"/>
              </a:solidFill>
              <a:effectLst/>
              <a:latin typeface="Segoe UI" panose="020B0502040204020203" pitchFamily="34" charset="0"/>
              <a:ea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72</a:t>
            </a:fld>
            <a:endParaRPr lang="de-DE" altLang="de-DE"/>
          </a:p>
        </p:txBody>
      </p:sp>
    </p:spTree>
    <p:extLst>
      <p:ext uri="{BB962C8B-B14F-4D97-AF65-F5344CB8AC3E}">
        <p14:creationId xmlns:p14="http://schemas.microsoft.com/office/powerpoint/2010/main" val="6090130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73</a:t>
            </a:fld>
            <a:endParaRPr lang="de-DE" altLang="de-DE"/>
          </a:p>
        </p:txBody>
      </p:sp>
    </p:spTree>
    <p:extLst>
      <p:ext uri="{BB962C8B-B14F-4D97-AF65-F5344CB8AC3E}">
        <p14:creationId xmlns:p14="http://schemas.microsoft.com/office/powerpoint/2010/main" val="19046596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74</a:t>
            </a:fld>
            <a:endParaRPr lang="de-DE" altLang="de-DE"/>
          </a:p>
        </p:txBody>
      </p:sp>
    </p:spTree>
    <p:extLst>
      <p:ext uri="{BB962C8B-B14F-4D97-AF65-F5344CB8AC3E}">
        <p14:creationId xmlns:p14="http://schemas.microsoft.com/office/powerpoint/2010/main" val="6885222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Show on a </a:t>
            </a:r>
            <a:r>
              <a:rPr lang="de-DE" dirty="0" err="1"/>
              <a:t>flipchart</a:t>
            </a:r>
            <a:endParaRPr lang="de-DE" b="1"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75</a:t>
            </a:fld>
            <a:endParaRPr lang="de-DE" altLang="de-DE"/>
          </a:p>
        </p:txBody>
      </p:sp>
    </p:spTree>
    <p:extLst>
      <p:ext uri="{BB962C8B-B14F-4D97-AF65-F5344CB8AC3E}">
        <p14:creationId xmlns:p14="http://schemas.microsoft.com/office/powerpoint/2010/main" val="291087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Examples for challenges:</a:t>
            </a:r>
          </a:p>
          <a:p>
            <a:r>
              <a:rPr lang="en-US"/>
              <a:t>Supporting the (grand)parent generation and their environment in the use of smartphones and PCs (digital). </a:t>
            </a:r>
          </a:p>
          <a:p>
            <a:r>
              <a:rPr lang="en-US"/>
              <a:t>An initiative to place a rubbish bin where there is often litter (environmental) </a:t>
            </a:r>
          </a:p>
          <a:p>
            <a:r>
              <a:rPr lang="en-US"/>
              <a:t>Planning, approval and construction of a new children's playground (social). Regular offers for the population in the form of e.g. podcasts or action groups. -&gt; </a:t>
            </a:r>
            <a:r>
              <a:rPr lang="en-US" err="1"/>
              <a:t>eigentlich</a:t>
            </a:r>
            <a:r>
              <a:rPr lang="en-US"/>
              <a:t> </a:t>
            </a:r>
            <a:r>
              <a:rPr lang="en-US" err="1"/>
              <a:t>eher</a:t>
            </a:r>
            <a:r>
              <a:rPr lang="en-US"/>
              <a:t> working women and childcare challenge</a:t>
            </a:r>
            <a:endParaRPr lang="en-GB"/>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9</a:t>
            </a:fld>
            <a:endParaRPr lang="de-DE" altLang="de-DE"/>
          </a:p>
        </p:txBody>
      </p:sp>
    </p:spTree>
    <p:extLst>
      <p:ext uri="{BB962C8B-B14F-4D97-AF65-F5344CB8AC3E}">
        <p14:creationId xmlns:p14="http://schemas.microsoft.com/office/powerpoint/2010/main" val="23180358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Approx</a:t>
            </a:r>
            <a:r>
              <a:rPr lang="de-DE" dirty="0"/>
              <a:t>. 30 min</a:t>
            </a:r>
          </a:p>
          <a:p>
            <a:endParaRPr lang="de-DE" dirty="0"/>
          </a:p>
          <a:p>
            <a:r>
              <a:rPr lang="en-US" b="1" dirty="0"/>
              <a:t>Make sure that the participants really choose ideas that match their abilities.</a:t>
            </a:r>
            <a:endParaRPr lang="de-DE" b="1"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76</a:t>
            </a:fld>
            <a:endParaRPr lang="de-DE" altLang="de-DE"/>
          </a:p>
        </p:txBody>
      </p:sp>
    </p:spTree>
    <p:extLst>
      <p:ext uri="{BB962C8B-B14F-4D97-AF65-F5344CB8AC3E}">
        <p14:creationId xmlns:p14="http://schemas.microsoft.com/office/powerpoint/2010/main" val="8110086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Empathize: talk to other people, learn about their problems, etc.</a:t>
            </a:r>
          </a:p>
          <a:p>
            <a:r>
              <a:rPr lang="en-US" dirty="0"/>
              <a:t>Define: clearly define the challenges together</a:t>
            </a:r>
          </a:p>
          <a:p>
            <a:r>
              <a:rPr lang="en-US" dirty="0"/>
              <a:t>Ideate: brainstorm possible solutions to the challenges</a:t>
            </a:r>
          </a:p>
          <a:p>
            <a:r>
              <a:rPr lang="en-US" dirty="0"/>
              <a:t>Prototype: create an initial version of a solution that can be tested</a:t>
            </a:r>
          </a:p>
          <a:p>
            <a:r>
              <a:rPr lang="en-US" dirty="0"/>
              <a:t>Test: test this prototype</a:t>
            </a:r>
          </a:p>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79</a:t>
            </a:fld>
            <a:endParaRPr lang="de-DE" altLang="de-DE"/>
          </a:p>
        </p:txBody>
      </p:sp>
    </p:spTree>
    <p:extLst>
      <p:ext uri="{BB962C8B-B14F-4D97-AF65-F5344CB8AC3E}">
        <p14:creationId xmlns:p14="http://schemas.microsoft.com/office/powerpoint/2010/main" val="108631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Think back to this morning/yesterday—what KSAOs do you have that you can use? What contacts would you need/use?</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82</a:t>
            </a:fld>
            <a:endParaRPr lang="de-DE" altLang="de-DE"/>
          </a:p>
        </p:txBody>
      </p:sp>
    </p:spTree>
    <p:extLst>
      <p:ext uri="{BB962C8B-B14F-4D97-AF65-F5344CB8AC3E}">
        <p14:creationId xmlns:p14="http://schemas.microsoft.com/office/powerpoint/2010/main" val="39078073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Show this slide while everyone develops their prototype -&gt; Important: don't just develop prototypes, but also prepare a presentation about your start-up idea/product that answers the questions above. </a:t>
            </a:r>
            <a:endParaRPr lang="en-GB"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83</a:t>
            </a:fld>
            <a:endParaRPr lang="de-DE" altLang="de-DE"/>
          </a:p>
        </p:txBody>
      </p:sp>
    </p:spTree>
    <p:extLst>
      <p:ext uri="{BB962C8B-B14F-4D97-AF65-F5344CB8AC3E}">
        <p14:creationId xmlns:p14="http://schemas.microsoft.com/office/powerpoint/2010/main" val="26876113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84</a:t>
            </a:fld>
            <a:endParaRPr lang="de-DE" altLang="de-DE"/>
          </a:p>
        </p:txBody>
      </p:sp>
    </p:spTree>
    <p:extLst>
      <p:ext uri="{BB962C8B-B14F-4D97-AF65-F5344CB8AC3E}">
        <p14:creationId xmlns:p14="http://schemas.microsoft.com/office/powerpoint/2010/main" val="10165306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Participants receive cards (scale 1-3) and are asked to briefly evaluate the criteria after each presentation by selecting a card.</a:t>
            </a:r>
          </a:p>
          <a:p>
            <a:r>
              <a:rPr lang="en-US" dirty="0"/>
              <a:t>Trainer adds up the points and asks specific participants why they would give the selected number of points.</a:t>
            </a:r>
          </a:p>
          <a:p>
            <a:r>
              <a:rPr lang="en-US" dirty="0"/>
              <a:t>Feedback on the ideas is welcome.</a:t>
            </a:r>
            <a:endParaRPr lang="de-DE"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85</a:t>
            </a:fld>
            <a:endParaRPr lang="de-DE" altLang="de-DE"/>
          </a:p>
        </p:txBody>
      </p:sp>
    </p:spTree>
    <p:extLst>
      <p:ext uri="{BB962C8B-B14F-4D97-AF65-F5344CB8AC3E}">
        <p14:creationId xmlns:p14="http://schemas.microsoft.com/office/powerpoint/2010/main" val="9604814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hat </a:t>
            </a:r>
            <a:r>
              <a:rPr lang="de-DE" dirty="0" err="1"/>
              <a:t>has</a:t>
            </a:r>
            <a:r>
              <a:rPr lang="de-DE" dirty="0"/>
              <a:t> </a:t>
            </a:r>
            <a:r>
              <a:rPr lang="de-DE" dirty="0" err="1"/>
              <a:t>been</a:t>
            </a:r>
            <a:r>
              <a:rPr lang="de-DE" dirty="0"/>
              <a:t> </a:t>
            </a:r>
            <a:r>
              <a:rPr lang="de-DE" dirty="0" err="1"/>
              <a:t>your</a:t>
            </a:r>
            <a:r>
              <a:rPr lang="de-DE" dirty="0"/>
              <a:t> </a:t>
            </a:r>
            <a:r>
              <a:rPr lang="de-DE" dirty="0" err="1"/>
              <a:t>experiences</a:t>
            </a:r>
            <a:r>
              <a:rPr lang="de-DE" dirty="0"/>
              <a:t> </a:t>
            </a:r>
            <a:r>
              <a:rPr lang="de-DE" dirty="0" err="1"/>
              <a:t>throughout</a:t>
            </a:r>
            <a:r>
              <a:rPr lang="de-DE" dirty="0"/>
              <a:t> </a:t>
            </a:r>
            <a:r>
              <a:rPr lang="de-DE" dirty="0" err="1"/>
              <a:t>the</a:t>
            </a:r>
            <a:r>
              <a:rPr lang="de-DE" dirty="0"/>
              <a:t> </a:t>
            </a:r>
            <a:r>
              <a:rPr lang="de-DE" dirty="0" err="1"/>
              <a:t>day</a:t>
            </a:r>
            <a:r>
              <a:rPr lang="de-DE" dirty="0"/>
              <a:t>?</a:t>
            </a:r>
          </a:p>
          <a:p>
            <a:endParaRPr lang="de-DE" dirty="0"/>
          </a:p>
          <a:p>
            <a:r>
              <a:rPr lang="de-DE" dirty="0"/>
              <a:t>Do </a:t>
            </a:r>
            <a:r>
              <a:rPr lang="de-DE" dirty="0" err="1"/>
              <a:t>you</a:t>
            </a:r>
            <a:r>
              <a:rPr lang="de-DE" dirty="0"/>
              <a:t> </a:t>
            </a:r>
            <a:r>
              <a:rPr lang="de-DE" dirty="0" err="1"/>
              <a:t>think</a:t>
            </a:r>
            <a:r>
              <a:rPr lang="de-DE" dirty="0"/>
              <a:t> </a:t>
            </a:r>
            <a:r>
              <a:rPr lang="de-DE" dirty="0" err="1"/>
              <a:t>that</a:t>
            </a:r>
            <a:r>
              <a:rPr lang="de-DE" dirty="0"/>
              <a:t> </a:t>
            </a:r>
            <a:r>
              <a:rPr lang="de-DE" dirty="0" err="1"/>
              <a:t>you</a:t>
            </a:r>
            <a:r>
              <a:rPr lang="de-DE" dirty="0"/>
              <a:t> </a:t>
            </a:r>
            <a:r>
              <a:rPr lang="de-DE" dirty="0" err="1"/>
              <a:t>are</a:t>
            </a:r>
            <a:r>
              <a:rPr lang="de-DE" dirty="0"/>
              <a:t> a </a:t>
            </a:r>
            <a:r>
              <a:rPr lang="de-DE" dirty="0" err="1"/>
              <a:t>creative</a:t>
            </a:r>
            <a:r>
              <a:rPr lang="de-DE" dirty="0"/>
              <a:t> </a:t>
            </a:r>
            <a:r>
              <a:rPr lang="de-DE" dirty="0" err="1"/>
              <a:t>person</a:t>
            </a:r>
            <a:r>
              <a:rPr lang="de-DE" dirty="0"/>
              <a:t> </a:t>
            </a:r>
            <a:r>
              <a:rPr lang="de-DE" dirty="0" err="1"/>
              <a:t>or</a:t>
            </a:r>
            <a:r>
              <a:rPr lang="de-DE" dirty="0"/>
              <a:t> not?</a:t>
            </a:r>
          </a:p>
          <a:p>
            <a:endParaRPr lang="de-DE" dirty="0"/>
          </a:p>
          <a:p>
            <a:r>
              <a:rPr lang="de-DE" dirty="0" err="1"/>
              <a:t>How</a:t>
            </a:r>
            <a:r>
              <a:rPr lang="de-DE" dirty="0"/>
              <a:t> </a:t>
            </a:r>
            <a:r>
              <a:rPr lang="de-DE" dirty="0" err="1"/>
              <a:t>did</a:t>
            </a:r>
            <a:r>
              <a:rPr lang="de-DE" dirty="0"/>
              <a:t> </a:t>
            </a:r>
            <a:r>
              <a:rPr lang="de-DE" dirty="0" err="1"/>
              <a:t>you</a:t>
            </a:r>
            <a:r>
              <a:rPr lang="de-DE" dirty="0"/>
              <a:t> like </a:t>
            </a:r>
            <a:r>
              <a:rPr lang="de-DE" dirty="0" err="1"/>
              <a:t>the</a:t>
            </a:r>
            <a:r>
              <a:rPr lang="de-DE" dirty="0"/>
              <a:t> design </a:t>
            </a:r>
            <a:r>
              <a:rPr lang="de-DE" dirty="0" err="1"/>
              <a:t>thinking</a:t>
            </a:r>
            <a:r>
              <a:rPr lang="de-DE" dirty="0"/>
              <a:t> </a:t>
            </a:r>
            <a:r>
              <a:rPr lang="de-DE" dirty="0" err="1"/>
              <a:t>approach</a:t>
            </a:r>
            <a:r>
              <a:rPr lang="de-DE" dirty="0"/>
              <a:t>?</a:t>
            </a:r>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86</a:t>
            </a:fld>
            <a:endParaRPr lang="de-DE" altLang="de-DE"/>
          </a:p>
        </p:txBody>
      </p:sp>
    </p:spTree>
    <p:extLst>
      <p:ext uri="{BB962C8B-B14F-4D97-AF65-F5344CB8AC3E}">
        <p14:creationId xmlns:p14="http://schemas.microsoft.com/office/powerpoint/2010/main" val="33716999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DV</a:t>
            </a:r>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87</a:t>
            </a:fld>
            <a:endParaRPr lang="de-DE" altLang="de-DE"/>
          </a:p>
        </p:txBody>
      </p:sp>
    </p:spTree>
    <p:extLst>
      <p:ext uri="{BB962C8B-B14F-4D97-AF65-F5344CB8AC3E}">
        <p14:creationId xmlns:p14="http://schemas.microsoft.com/office/powerpoint/2010/main" val="36379351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88</a:t>
            </a:fld>
            <a:endParaRPr lang="de-DE" altLang="de-DE"/>
          </a:p>
        </p:txBody>
      </p:sp>
    </p:spTree>
    <p:extLst>
      <p:ext uri="{BB962C8B-B14F-4D97-AF65-F5344CB8AC3E}">
        <p14:creationId xmlns:p14="http://schemas.microsoft.com/office/powerpoint/2010/main" val="1189790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DV</a:t>
            </a:r>
            <a:endParaRPr lang="en-US"/>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89</a:t>
            </a:fld>
            <a:endParaRPr lang="de-DE" altLang="de-DE"/>
          </a:p>
        </p:txBody>
      </p:sp>
    </p:spTree>
    <p:extLst>
      <p:ext uri="{BB962C8B-B14F-4D97-AF65-F5344CB8AC3E}">
        <p14:creationId xmlns:p14="http://schemas.microsoft.com/office/powerpoint/2010/main" val="3597074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Examples for challenges:</a:t>
            </a:r>
          </a:p>
          <a:p>
            <a:r>
              <a:rPr lang="en-US"/>
              <a:t>Supporting the (grand)parent generation and their environment in the use of smartphones and PCs (digital). </a:t>
            </a:r>
          </a:p>
          <a:p>
            <a:r>
              <a:rPr lang="en-US"/>
              <a:t>An initiative to place a rubbish bin where there is often litter (environmental) </a:t>
            </a:r>
          </a:p>
          <a:p>
            <a:r>
              <a:rPr lang="en-US"/>
              <a:t>Planning, approval and construction of a new children's playground (social). Regular offers for the population in the form of e.g. podcasts or action groups.</a:t>
            </a:r>
            <a:endParaRPr lang="en-GB"/>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10</a:t>
            </a:fld>
            <a:endParaRPr lang="de-DE" altLang="de-DE"/>
          </a:p>
        </p:txBody>
      </p:sp>
    </p:spTree>
    <p:extLst>
      <p:ext uri="{BB962C8B-B14F-4D97-AF65-F5344CB8AC3E}">
        <p14:creationId xmlns:p14="http://schemas.microsoft.com/office/powerpoint/2010/main" val="3599458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Examples for challenges:</a:t>
            </a:r>
          </a:p>
          <a:p>
            <a:r>
              <a:rPr lang="en-US"/>
              <a:t>Supporting the (grand)parent generation and their environment in the use of smartphones and PCs (digital). </a:t>
            </a:r>
          </a:p>
          <a:p>
            <a:r>
              <a:rPr lang="en-US"/>
              <a:t>An initiative to place a rubbish bin where there is often litter (environmental) </a:t>
            </a:r>
          </a:p>
          <a:p>
            <a:r>
              <a:rPr lang="en-US"/>
              <a:t>Planning, approval and construction of a new children's playground (social). Regular offers for the population in the form of e.g. podcasts or action groups.</a:t>
            </a:r>
            <a:endParaRPr lang="en-GB"/>
          </a:p>
        </p:txBody>
      </p:sp>
      <p:sp>
        <p:nvSpPr>
          <p:cNvPr id="4" name="Foliennummernplatzhalter 3"/>
          <p:cNvSpPr>
            <a:spLocks noGrp="1"/>
          </p:cNvSpPr>
          <p:nvPr>
            <p:ph type="sldNum" sz="quarter" idx="5"/>
          </p:nvPr>
        </p:nvSpPr>
        <p:spPr/>
        <p:txBody>
          <a:bodyPr/>
          <a:lstStyle/>
          <a:p>
            <a:pPr>
              <a:defRPr/>
            </a:pPr>
            <a:fld id="{69581B4C-3AB1-49C3-8662-FB1C9B8FCAAE}" type="slidenum">
              <a:rPr lang="de-DE" altLang="de-DE" smtClean="0"/>
              <a:pPr>
                <a:defRPr/>
              </a:pPr>
              <a:t>11</a:t>
            </a:fld>
            <a:endParaRPr lang="de-DE" altLang="de-DE"/>
          </a:p>
        </p:txBody>
      </p:sp>
    </p:spTree>
    <p:extLst>
      <p:ext uri="{BB962C8B-B14F-4D97-AF65-F5344CB8AC3E}">
        <p14:creationId xmlns:p14="http://schemas.microsoft.com/office/powerpoint/2010/main" val="2067028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6" name="Grafik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3413" y="433388"/>
            <a:ext cx="9906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463818" y="2511726"/>
            <a:ext cx="7008779" cy="1437521"/>
          </a:xfrm>
          <a:prstGeom prst="rect">
            <a:avLst/>
          </a:prstGeom>
        </p:spPr>
        <p:txBody>
          <a:bodyPr/>
          <a:lstStyle>
            <a:lvl1pPr algn="l">
              <a:defRPr sz="3200">
                <a:solidFill>
                  <a:schemeClr val="tx2"/>
                </a:solidFill>
                <a:latin typeface="Segoe UI" panose="020B0502040204020203" pitchFamily="34" charset="0"/>
                <a:cs typeface="Segoe UI" panose="020B0502040204020203" pitchFamily="34" charset="0"/>
              </a:defRPr>
            </a:lvl1pPr>
          </a:lstStyle>
          <a:p>
            <a:r>
              <a:rPr lang="en-US"/>
              <a:t>Titelmasterformat durch Klicken bearbeiten</a:t>
            </a:r>
            <a:endParaRPr lang="de-DE"/>
          </a:p>
        </p:txBody>
      </p:sp>
      <p:sp>
        <p:nvSpPr>
          <p:cNvPr id="3" name="Untertitel 2"/>
          <p:cNvSpPr>
            <a:spLocks noGrp="1"/>
          </p:cNvSpPr>
          <p:nvPr>
            <p:ph type="subTitle" idx="1"/>
          </p:nvPr>
        </p:nvSpPr>
        <p:spPr>
          <a:xfrm>
            <a:off x="4463818" y="3951886"/>
            <a:ext cx="7008779" cy="1637355"/>
          </a:xfrm>
          <a:prstGeom prst="rect">
            <a:avLst/>
          </a:prstGeom>
        </p:spPr>
        <p:txBody>
          <a:bodyPr/>
          <a:lstStyle>
            <a:lvl1pPr marL="0" indent="0" algn="l">
              <a:lnSpc>
                <a:spcPct val="130000"/>
              </a:lnSpc>
              <a:buNone/>
              <a:defRPr sz="2000" baseline="0">
                <a:solidFill>
                  <a:schemeClr val="tx2"/>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Formatvorlage des Untertitelmasters durch Klicken bearbeiten</a:t>
            </a:r>
            <a:endParaRPr lang="de-DE"/>
          </a:p>
        </p:txBody>
      </p:sp>
      <p:pic>
        <p:nvPicPr>
          <p:cNvPr id="7" name="Grafik 9"/>
          <p:cNvPicPr>
            <a:picLocks noChangeAspect="1"/>
          </p:cNvPicPr>
          <p:nvPr userDrawn="1"/>
        </p:nvPicPr>
        <p:blipFill>
          <a:blip r:embed="rId3">
            <a:extLst>
              <a:ext uri="{28A0092B-C50C-407E-A947-70E740481C1C}">
                <a14:useLocalDpi xmlns:a14="http://schemas.microsoft.com/office/drawing/2010/main" val="0"/>
              </a:ext>
            </a:extLst>
          </a:blip>
          <a:srcRect l="50375"/>
          <a:stretch>
            <a:fillRect/>
          </a:stretch>
        </p:blipFill>
        <p:spPr bwMode="auto">
          <a:xfrm>
            <a:off x="0" y="19050"/>
            <a:ext cx="30241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33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Text-Kombi-5-Aufzählung links">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097588"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5" name="Content Placeholder 2"/>
          <p:cNvSpPr>
            <a:spLocks noGrp="1"/>
          </p:cNvSpPr>
          <p:nvPr>
            <p:ph idx="1"/>
          </p:nvPr>
        </p:nvSpPr>
        <p:spPr>
          <a:xfrm>
            <a:off x="485392" y="1345199"/>
            <a:ext cx="5049839"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a:t>Formatvorlagen des Textmasters bearbeiten</a:t>
            </a:r>
          </a:p>
          <a:p>
            <a:pPr lvl="1"/>
            <a:r>
              <a:rPr lang="de-DE"/>
              <a:t>Zweite Ebene</a:t>
            </a:r>
          </a:p>
          <a:p>
            <a:pPr lvl="2"/>
            <a:r>
              <a:rPr lang="de-DE"/>
              <a:t>Dritte Ebene</a:t>
            </a:r>
          </a:p>
        </p:txBody>
      </p:sp>
      <p:sp>
        <p:nvSpPr>
          <p:cNvPr id="12"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3"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293CF4DE-E7B9-4A39-85BA-CD29C9A68641}" type="slidenum">
              <a:rPr lang="de-DE" altLang="de-DE"/>
              <a:pPr>
                <a:defRPr/>
              </a:pPr>
              <a:t>‹Nr.›</a:t>
            </a:fld>
            <a:endParaRPr lang="de-DE" altLang="de-DE"/>
          </a:p>
        </p:txBody>
      </p:sp>
      <p:sp>
        <p:nvSpPr>
          <p:cNvPr id="14"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220729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lie mit Platzierung zweites Logo">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5"/>
          <p:cNvCxnSpPr/>
          <p:nvPr userDrawn="1"/>
        </p:nvCxnSpPr>
        <p:spPr>
          <a:xfrm rot="5400000">
            <a:off x="10156825" y="593725"/>
            <a:ext cx="522288" cy="1588"/>
          </a:xfrm>
          <a:prstGeom prst="line">
            <a:avLst/>
          </a:prstGeom>
          <a:ln w="63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Textplatzhalter 26"/>
          <p:cNvSpPr>
            <a:spLocks noGrp="1"/>
          </p:cNvSpPr>
          <p:nvPr>
            <p:ph type="body" sz="quarter" idx="10"/>
          </p:nvPr>
        </p:nvSpPr>
        <p:spPr>
          <a:xfrm>
            <a:off x="397933" y="349044"/>
            <a:ext cx="7714291"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6" name="Textplatzhalter 28"/>
          <p:cNvSpPr>
            <a:spLocks noGrp="1"/>
          </p:cNvSpPr>
          <p:nvPr>
            <p:ph type="body" sz="quarter" idx="11"/>
          </p:nvPr>
        </p:nvSpPr>
        <p:spPr>
          <a:xfrm>
            <a:off x="1630030" y="13500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6CD1FB83-203C-41EE-8C47-FF8D51B47D55}" type="slidenum">
              <a:rPr lang="de-DE" altLang="de-DE"/>
              <a:pPr>
                <a:defRPr/>
              </a:pPr>
              <a:t>‹Nr.›</a:t>
            </a:fld>
            <a:endParaRPr lang="de-DE" altLang="de-DE"/>
          </a:p>
        </p:txBody>
      </p:sp>
      <p:sp>
        <p:nvSpPr>
          <p:cNvPr id="14"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400026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ennfolie 1 - Gelbgrün">
    <p:spTree>
      <p:nvGrpSpPr>
        <p:cNvPr id="1" name=""/>
        <p:cNvGrpSpPr/>
        <p:nvPr/>
      </p:nvGrpSpPr>
      <p:grpSpPr>
        <a:xfrm>
          <a:off x="0" y="0"/>
          <a:ext cx="0" cy="0"/>
          <a:chOff x="0" y="0"/>
          <a:chExt cx="0" cy="0"/>
        </a:xfrm>
      </p:grpSpPr>
      <p:sp>
        <p:nvSpPr>
          <p:cNvPr id="11" name="Rechteck 10"/>
          <p:cNvSpPr/>
          <p:nvPr userDrawn="1"/>
        </p:nvSpPr>
        <p:spPr>
          <a:xfrm>
            <a:off x="0" y="2740"/>
            <a:ext cx="12192000" cy="62626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0" name="Textplatzhalter 26"/>
          <p:cNvSpPr>
            <a:spLocks noGrp="1"/>
          </p:cNvSpPr>
          <p:nvPr>
            <p:ph type="body" sz="quarter" idx="13"/>
          </p:nvPr>
        </p:nvSpPr>
        <p:spPr>
          <a:xfrm>
            <a:off x="0" y="2745414"/>
            <a:ext cx="12203113" cy="695618"/>
          </a:xfrm>
          <a:prstGeom prst="rect">
            <a:avLst/>
          </a:prstGeom>
        </p:spPr>
        <p:txBody>
          <a:bodyPr vert="horz"/>
          <a:lstStyle>
            <a:lvl1pPr marL="0" indent="0" algn="ctr">
              <a:buFont typeface="Lucida Grande"/>
              <a:buNone/>
              <a:defRPr sz="3000">
                <a:solidFill>
                  <a:srgbClr val="01283F"/>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7"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8"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a:p>
        </p:txBody>
      </p:sp>
      <p:sp>
        <p:nvSpPr>
          <p:cNvPr id="9"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3015594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nnfolie 2 - Rot">
    <p:spTree>
      <p:nvGrpSpPr>
        <p:cNvPr id="1" name=""/>
        <p:cNvGrpSpPr/>
        <p:nvPr/>
      </p:nvGrpSpPr>
      <p:grpSpPr>
        <a:xfrm>
          <a:off x="0" y="0"/>
          <a:ext cx="0" cy="0"/>
          <a:chOff x="0" y="0"/>
          <a:chExt cx="0" cy="0"/>
        </a:xfrm>
      </p:grpSpPr>
      <p:sp>
        <p:nvSpPr>
          <p:cNvPr id="22" name="Rechteck 21"/>
          <p:cNvSpPr/>
          <p:nvPr userDrawn="1"/>
        </p:nvSpPr>
        <p:spPr>
          <a:xfrm>
            <a:off x="0" y="0"/>
            <a:ext cx="12192000" cy="626268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1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8" name="Textplatzhalter 26"/>
          <p:cNvSpPr>
            <a:spLocks noGrp="1"/>
          </p:cNvSpPr>
          <p:nvPr>
            <p:ph type="body" sz="quarter" idx="13"/>
          </p:nvPr>
        </p:nvSpPr>
        <p:spPr>
          <a:xfrm>
            <a:off x="4499" y="2745412"/>
            <a:ext cx="12198614" cy="695619"/>
          </a:xfrm>
          <a:prstGeom prst="rect">
            <a:avLst/>
          </a:prstGeom>
        </p:spPr>
        <p:txBody>
          <a:bodyPr vert="horz"/>
          <a:lstStyle>
            <a:lvl1pPr marL="0" indent="0" algn="ctr">
              <a:buFont typeface="Lucida Grande"/>
              <a:buNone/>
              <a:defRPr sz="30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9"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20"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a:p>
        </p:txBody>
      </p:sp>
      <p:sp>
        <p:nvSpPr>
          <p:cNvPr id="21"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4109964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nnfolie 3 - Blauschwarz">
    <p:spTree>
      <p:nvGrpSpPr>
        <p:cNvPr id="1" name=""/>
        <p:cNvGrpSpPr/>
        <p:nvPr/>
      </p:nvGrpSpPr>
      <p:grpSpPr>
        <a:xfrm>
          <a:off x="0" y="0"/>
          <a:ext cx="0" cy="0"/>
          <a:chOff x="0" y="0"/>
          <a:chExt cx="0" cy="0"/>
        </a:xfrm>
      </p:grpSpPr>
      <p:sp>
        <p:nvSpPr>
          <p:cNvPr id="22" name="Rechteck 21"/>
          <p:cNvSpPr/>
          <p:nvPr userDrawn="1"/>
        </p:nvSpPr>
        <p:spPr>
          <a:xfrm>
            <a:off x="0" y="0"/>
            <a:ext cx="12192000" cy="6262688"/>
          </a:xfrm>
          <a:prstGeom prst="rect">
            <a:avLst/>
          </a:prstGeom>
          <a:solidFill>
            <a:srgbClr val="01283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1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8" name="Textplatzhalter 26"/>
          <p:cNvSpPr>
            <a:spLocks noGrp="1"/>
          </p:cNvSpPr>
          <p:nvPr>
            <p:ph type="body" sz="quarter" idx="13"/>
          </p:nvPr>
        </p:nvSpPr>
        <p:spPr>
          <a:xfrm>
            <a:off x="4499" y="2745412"/>
            <a:ext cx="12198614" cy="695619"/>
          </a:xfrm>
          <a:prstGeom prst="rect">
            <a:avLst/>
          </a:prstGeom>
        </p:spPr>
        <p:txBody>
          <a:bodyPr vert="horz"/>
          <a:lstStyle>
            <a:lvl1pPr marL="0" indent="0" algn="ctr">
              <a:buFont typeface="Lucida Grande"/>
              <a:buNone/>
              <a:defRPr sz="30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9"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20"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a:p>
        </p:txBody>
      </p:sp>
      <p:sp>
        <p:nvSpPr>
          <p:cNvPr id="21"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188770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nnfolie 4 - Eule angeschnitten positiv weiß">
    <p:spTree>
      <p:nvGrpSpPr>
        <p:cNvPr id="1" name=""/>
        <p:cNvGrpSpPr/>
        <p:nvPr/>
      </p:nvGrpSpPr>
      <p:grpSpPr>
        <a:xfrm>
          <a:off x="0" y="0"/>
          <a:ext cx="0" cy="0"/>
          <a:chOff x="0" y="0"/>
          <a:chExt cx="0" cy="0"/>
        </a:xfrm>
      </p:grpSpPr>
      <p:sp>
        <p:nvSpPr>
          <p:cNvPr id="5"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6"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Textplatzhalter 26"/>
          <p:cNvSpPr>
            <a:spLocks noGrp="1"/>
          </p:cNvSpPr>
          <p:nvPr>
            <p:ph type="body" sz="quarter" idx="13"/>
          </p:nvPr>
        </p:nvSpPr>
        <p:spPr>
          <a:xfrm>
            <a:off x="4499" y="2745412"/>
            <a:ext cx="12187501" cy="695619"/>
          </a:xfrm>
          <a:prstGeom prst="rect">
            <a:avLst/>
          </a:prstGeom>
        </p:spPr>
        <p:txBody>
          <a:bodyPr vert="horz"/>
          <a:lstStyle>
            <a:lvl1pPr marL="0" indent="0" algn="ctr">
              <a:buFont typeface="Lucida Grande"/>
              <a:buNone/>
              <a:defRPr sz="3000">
                <a:solidFill>
                  <a:srgbClr val="19406B"/>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0"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1"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a:p>
        </p:txBody>
      </p:sp>
      <p:sp>
        <p:nvSpPr>
          <p:cNvPr id="12"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pic>
        <p:nvPicPr>
          <p:cNvPr id="3" name="Grafik 9"/>
          <p:cNvPicPr>
            <a:picLocks noChangeAspect="1"/>
          </p:cNvPicPr>
          <p:nvPr userDrawn="1"/>
        </p:nvPicPr>
        <p:blipFill>
          <a:blip r:embed="rId2">
            <a:extLst>
              <a:ext uri="{28A0092B-C50C-407E-A947-70E740481C1C}">
                <a14:useLocalDpi xmlns:a14="http://schemas.microsoft.com/office/drawing/2010/main" val="0"/>
              </a:ext>
            </a:extLst>
          </a:blip>
          <a:srcRect l="-1607" b="54561"/>
          <a:stretch>
            <a:fillRect/>
          </a:stretch>
        </p:blipFill>
        <p:spPr bwMode="auto">
          <a:xfrm>
            <a:off x="3718823" y="3871866"/>
            <a:ext cx="4758853" cy="238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553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629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bschluß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5275" y="1774825"/>
            <a:ext cx="398621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a:spLocks noGrp="1"/>
          </p:cNvSpPr>
          <p:nvPr>
            <p:ph type="ctrTitle"/>
          </p:nvPr>
        </p:nvSpPr>
        <p:spPr>
          <a:xfrm>
            <a:off x="0" y="3957214"/>
            <a:ext cx="12192000" cy="576064"/>
          </a:xfrm>
          <a:prstGeom prst="rect">
            <a:avLst/>
          </a:prstGeom>
          <a:noFill/>
        </p:spPr>
        <p:txBody>
          <a:bodyPr/>
          <a:lstStyle>
            <a:lvl1pPr algn="ctr">
              <a:defRPr sz="3600">
                <a:solidFill>
                  <a:schemeClr val="tx2"/>
                </a:solidFill>
                <a:latin typeface="Segoe UI" panose="020B0502040204020203" pitchFamily="34" charset="0"/>
                <a:cs typeface="Segoe UI" panose="020B0502040204020203" pitchFamily="34" charset="0"/>
              </a:defRPr>
            </a:lvl1pPr>
          </a:lstStyle>
          <a:p>
            <a:r>
              <a:rPr lang="de-DE"/>
              <a:t>Titelmasterformat durch Klicken bearbeiten</a:t>
            </a:r>
          </a:p>
        </p:txBody>
      </p:sp>
    </p:spTree>
    <p:extLst>
      <p:ext uri="{BB962C8B-B14F-4D97-AF65-F5344CB8AC3E}">
        <p14:creationId xmlns:p14="http://schemas.microsoft.com/office/powerpoint/2010/main" val="374458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mit Fließtext 24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29" name="Textplatzhalter 28"/>
          <p:cNvSpPr>
            <a:spLocks noGrp="1"/>
          </p:cNvSpPr>
          <p:nvPr>
            <p:ph type="body" sz="quarter" idx="11"/>
          </p:nvPr>
        </p:nvSpPr>
        <p:spPr>
          <a:xfrm>
            <a:off x="1630030" y="13500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a:t>Formatvorlagen des Textmasters bearbeiten</a:t>
            </a:r>
          </a:p>
        </p:txBody>
      </p:sp>
      <p:sp>
        <p:nvSpPr>
          <p:cNvPr id="11"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2"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3403F9C6-84D0-4162-91EE-42F978B0FA19}" type="slidenum">
              <a:rPr lang="de-DE" altLang="de-DE"/>
              <a:pPr>
                <a:defRPr/>
              </a:pPr>
              <a:t>‹Nr.›</a:t>
            </a:fld>
            <a:endParaRPr lang="de-DE" altLang="de-DE"/>
          </a:p>
        </p:txBody>
      </p:sp>
      <p:sp>
        <p:nvSpPr>
          <p:cNvPr id="13"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149622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mit Fließtext fett 24 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platzhalter 28"/>
          <p:cNvSpPr>
            <a:spLocks noGrp="1"/>
          </p:cNvSpPr>
          <p:nvPr>
            <p:ph type="body" sz="quarter" idx="11"/>
          </p:nvPr>
        </p:nvSpPr>
        <p:spPr>
          <a:xfrm>
            <a:off x="1630030" y="1350048"/>
            <a:ext cx="9169400" cy="4495800"/>
          </a:xfrm>
          <a:prstGeom prst="rect">
            <a:avLst/>
          </a:prstGeom>
        </p:spPr>
        <p:txBody>
          <a:bodyPr vert="horz" lIns="0"/>
          <a:lstStyle>
            <a:lvl1pPr marL="0" marR="0" indent="-342900" algn="l" defTabSz="457200" rtl="0" eaLnBrk="0" fontAlgn="base" latinLnBrk="0" hangingPunct="0">
              <a:lnSpc>
                <a:spcPct val="150000"/>
              </a:lnSpc>
              <a:spcBef>
                <a:spcPts val="24"/>
              </a:spcBef>
              <a:spcAft>
                <a:spcPct val="0"/>
              </a:spcAft>
              <a:buClrTx/>
              <a:buSzTx/>
              <a:buFontTx/>
              <a:buNone/>
              <a:tabLst/>
              <a:defRPr sz="2400" b="1">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a:t>Formatvorlagen des Textmasters bearbeiten</a:t>
            </a:r>
          </a:p>
        </p:txBody>
      </p:sp>
      <p:sp>
        <p:nvSpPr>
          <p:cNvPr id="14"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1"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2"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A2C501EE-CD04-41E7-B440-C3B3477471E4}" type="slidenum">
              <a:rPr lang="de-DE" altLang="de-DE"/>
              <a:pPr>
                <a:defRPr/>
              </a:pPr>
              <a:t>‹Nr.›</a:t>
            </a:fld>
            <a:endParaRPr lang="de-DE" altLang="de-DE"/>
          </a:p>
        </p:txBody>
      </p:sp>
      <p:sp>
        <p:nvSpPr>
          <p:cNvPr id="13"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2488728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fzählung eingerück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6" name="Content Placeholder 2"/>
          <p:cNvSpPr>
            <a:spLocks noGrp="1"/>
          </p:cNvSpPr>
          <p:nvPr>
            <p:ph idx="1"/>
          </p:nvPr>
        </p:nvSpPr>
        <p:spPr>
          <a:xfrm>
            <a:off x="1630363" y="1345199"/>
            <a:ext cx="9154784" cy="4913312"/>
          </a:xfrm>
          <a:prstGeom prst="rect">
            <a:avLst/>
          </a:prstGeom>
        </p:spPr>
        <p:txBody>
          <a:bodyPr lIns="0" tIns="46800"/>
          <a:lstStyle>
            <a:lvl1pPr marL="342900" indent="-342900">
              <a:lnSpc>
                <a:spcPct val="15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a:t>Formatvorlagen des Textmasters bearbeiten</a:t>
            </a:r>
          </a:p>
          <a:p>
            <a:pPr lvl="1"/>
            <a:r>
              <a:rPr lang="de-DE"/>
              <a:t>Zweite Ebene</a:t>
            </a:r>
          </a:p>
          <a:p>
            <a:pPr lvl="2"/>
            <a:r>
              <a:rPr lang="de-DE"/>
              <a:t>Dritte Ebene</a:t>
            </a:r>
          </a:p>
        </p:txBody>
      </p:sp>
      <p:sp>
        <p:nvSpPr>
          <p:cNvPr id="11"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2"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E7D33876-A343-4AB0-AF59-3085283FF471}" type="slidenum">
              <a:rPr lang="de-DE" altLang="de-DE"/>
              <a:pPr>
                <a:defRPr/>
              </a:pPr>
              <a:t>‹Nr.›</a:t>
            </a:fld>
            <a:endParaRPr lang="de-DE" altLang="de-DE"/>
          </a:p>
        </p:txBody>
      </p:sp>
      <p:sp>
        <p:nvSpPr>
          <p:cNvPr id="13"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25112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e Folie / Logo Eule / Streifen oben">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pic>
        <p:nvPicPr>
          <p:cNvPr id="9"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26"/>
          <p:cNvSpPr>
            <a:spLocks noGrp="1"/>
          </p:cNvSpPr>
          <p:nvPr>
            <p:ph type="body" sz="quarter" idx="13"/>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0"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1"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E4DCBD55-91F0-45C8-9EAD-31C5FB32C79B}" type="slidenum">
              <a:rPr lang="de-DE" altLang="de-DE"/>
              <a:pPr>
                <a:defRPr/>
              </a:pPr>
              <a:t>‹Nr.›</a:t>
            </a:fld>
            <a:endParaRPr lang="de-DE" altLang="de-DE"/>
          </a:p>
        </p:txBody>
      </p:sp>
      <p:sp>
        <p:nvSpPr>
          <p:cNvPr id="12"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71448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Text-Kombi-1">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pic>
        <p:nvPicPr>
          <p:cNvPr id="9"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6350" y="44450"/>
            <a:ext cx="6089650" cy="6210300"/>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Textplatzhalter 28"/>
          <p:cNvSpPr>
            <a:spLocks noGrp="1"/>
          </p:cNvSpPr>
          <p:nvPr>
            <p:ph type="body" sz="quarter" idx="13"/>
          </p:nvPr>
        </p:nvSpPr>
        <p:spPr>
          <a:xfrm>
            <a:off x="6768766" y="1350048"/>
            <a:ext cx="5049838"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a:t>Formatvorlagen des Textmasters bearbeiten</a:t>
            </a:r>
          </a:p>
        </p:txBody>
      </p:sp>
      <p:sp>
        <p:nvSpPr>
          <p:cNvPr id="11"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2"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2E5EB353-52B3-4C59-974B-DBFB9536EF79}" type="slidenum">
              <a:rPr lang="de-DE" altLang="de-DE"/>
              <a:pPr>
                <a:defRPr/>
              </a:pPr>
              <a:t>‹Nr.›</a:t>
            </a:fld>
            <a:endParaRPr lang="de-DE" altLang="de-DE"/>
          </a:p>
        </p:txBody>
      </p:sp>
      <p:sp>
        <p:nvSpPr>
          <p:cNvPr id="13"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55090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Text-Kombi-2">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350"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4" name="Textplatzhalter 28"/>
          <p:cNvSpPr>
            <a:spLocks noGrp="1"/>
          </p:cNvSpPr>
          <p:nvPr>
            <p:ph type="body" sz="quarter" idx="11"/>
          </p:nvPr>
        </p:nvSpPr>
        <p:spPr>
          <a:xfrm>
            <a:off x="6768766" y="1350048"/>
            <a:ext cx="5049838"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BF903EA1-EC3C-48FB-AFDC-0715A5E8F6B5}" type="slidenum">
              <a:rPr lang="de-DE" altLang="de-DE"/>
              <a:pPr>
                <a:defRPr/>
              </a:pPr>
              <a:t>‹Nr.›</a:t>
            </a:fld>
            <a:endParaRPr lang="de-DE" altLang="de-DE"/>
          </a:p>
        </p:txBody>
      </p:sp>
      <p:sp>
        <p:nvSpPr>
          <p:cNvPr id="15"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112315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Text-Kombi-3">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097588"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4" name="Textplatzhalter 28"/>
          <p:cNvSpPr>
            <a:spLocks noGrp="1"/>
          </p:cNvSpPr>
          <p:nvPr>
            <p:ph type="body" sz="quarter" idx="11"/>
          </p:nvPr>
        </p:nvSpPr>
        <p:spPr>
          <a:xfrm>
            <a:off x="490205" y="1350048"/>
            <a:ext cx="4891732"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F49EA074-14BF-4C08-ABA0-19844DC6C375}" type="slidenum">
              <a:rPr lang="de-DE" altLang="de-DE"/>
              <a:pPr>
                <a:defRPr/>
              </a:pPr>
              <a:t>‹Nr.›</a:t>
            </a:fld>
            <a:endParaRPr lang="de-DE" altLang="de-DE"/>
          </a:p>
        </p:txBody>
      </p:sp>
      <p:sp>
        <p:nvSpPr>
          <p:cNvPr id="15"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218935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Text-Kombi-4-Aufzählung rechts">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350"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a:t>Textmasterformate durch Klicken bearbeiten</a:t>
            </a:r>
          </a:p>
        </p:txBody>
      </p:sp>
      <p:sp>
        <p:nvSpPr>
          <p:cNvPr id="15" name="Content Placeholder 2"/>
          <p:cNvSpPr>
            <a:spLocks noGrp="1"/>
          </p:cNvSpPr>
          <p:nvPr>
            <p:ph idx="1"/>
          </p:nvPr>
        </p:nvSpPr>
        <p:spPr>
          <a:xfrm>
            <a:off x="6768765" y="1345199"/>
            <a:ext cx="5049839"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a:t>Formatvorlagen des Textmasters bearbeiten</a:t>
            </a:r>
          </a:p>
          <a:p>
            <a:pPr lvl="1"/>
            <a:r>
              <a:rPr lang="de-DE"/>
              <a:t>Zweite Ebene</a:t>
            </a:r>
          </a:p>
          <a:p>
            <a:pPr lvl="2"/>
            <a:r>
              <a:rPr lang="de-DE"/>
              <a:t>Dritte Ebene</a:t>
            </a:r>
          </a:p>
        </p:txBody>
      </p:sp>
      <p:sp>
        <p:nvSpPr>
          <p:cNvPr id="12"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r>
              <a:rPr lang="en-US"/>
              <a:t>How to become a Knowledge Entrepreneur | Workshop</a:t>
            </a:r>
            <a:endParaRPr lang="de-DE"/>
          </a:p>
        </p:txBody>
      </p:sp>
      <p:sp>
        <p:nvSpPr>
          <p:cNvPr id="13"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226E317D-C892-416C-87E1-03B7D17D2981}" type="slidenum">
              <a:rPr lang="de-DE" altLang="de-DE"/>
              <a:pPr>
                <a:defRPr/>
              </a:pPr>
              <a:t>‹Nr.›</a:t>
            </a:fld>
            <a:endParaRPr lang="de-DE" altLang="de-DE"/>
          </a:p>
        </p:txBody>
      </p:sp>
      <p:sp>
        <p:nvSpPr>
          <p:cNvPr id="14"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Tree>
    <p:extLst>
      <p:ext uri="{BB962C8B-B14F-4D97-AF65-F5344CB8AC3E}">
        <p14:creationId xmlns:p14="http://schemas.microsoft.com/office/powerpoint/2010/main" val="690801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atumsplatzhalt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r>
              <a:rPr lang="en-US"/>
              <a:t>22. &amp; 23.05.2023</a:t>
            </a:r>
            <a:endParaRPr lang="de-DE"/>
          </a:p>
        </p:txBody>
      </p:sp>
      <p:sp>
        <p:nvSpPr>
          <p:cNvPr id="14" name="Fußzeilenplatzhalter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r>
              <a:rPr lang="en-US"/>
              <a:t>How to become a Knowledge Entrepreneur | Workshop</a:t>
            </a:r>
            <a:endParaRPr lang="de-DE"/>
          </a:p>
        </p:txBody>
      </p:sp>
      <p:sp>
        <p:nvSpPr>
          <p:cNvPr id="15" name="Foliennummernplatzhalt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fld id="{9C26CF26-809F-407B-9122-BBEFC90D682E}"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8" r:id="rId6"/>
    <p:sldLayoutId id="2147483869" r:id="rId7"/>
    <p:sldLayoutId id="2147483870" r:id="rId8"/>
    <p:sldLayoutId id="2147483871" r:id="rId9"/>
    <p:sldLayoutId id="2147483872" r:id="rId10"/>
    <p:sldLayoutId id="2147483873" r:id="rId11"/>
    <p:sldLayoutId id="2147483867" r:id="rId12"/>
    <p:sldLayoutId id="2147483874" r:id="rId13"/>
    <p:sldLayoutId id="2147483877" r:id="rId14"/>
    <p:sldLayoutId id="2147483876" r:id="rId15"/>
    <p:sldLayoutId id="2147483878" r:id="rId16"/>
    <p:sldLayoutId id="2147483875" r:id="rId17"/>
  </p:sldLayoutIdLst>
  <p:hf hdr="0" dt="0"/>
  <p:txStyles>
    <p:titleStyle>
      <a:lvl1pPr algn="ctr" defTabSz="457200"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pxhere.com/en/photo/566772" TargetMode="External"/><Relationship Id="rId5" Type="http://schemas.openxmlformats.org/officeDocument/2006/relationships/image" Target="../media/image14.jpg"/><Relationship Id="rId4" Type="http://schemas.openxmlformats.org/officeDocument/2006/relationships/hyperlink" Target="https://pxhere.com/en/photo/106769"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commons.m.wikimedia.org/wiki/File:Saras_Sarasvathy_Photo.jpg#filelink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jpg"/><Relationship Id="rId7" Type="http://schemas.openxmlformats.org/officeDocument/2006/relationships/image" Target="../media/image1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creativecommons.org/licenses/by-nc-nd/3.0/" TargetMode="External"/><Relationship Id="rId4" Type="http://schemas.openxmlformats.org/officeDocument/2006/relationships/hyperlink" Target="http://www.theramblingepicure.com/food-vocabulary-whats-a-foodalanche/" TargetMode="External"/><Relationship Id="rId9" Type="http://schemas.openxmlformats.org/officeDocument/2006/relationships/hyperlink" Target="https://pixabay.com/en/burger-food-restaurant-beautiful-257990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creativebusinessmodels.com/2019/05/a-creative-entrepreneurial-proces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ffectuation.org/stori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www.flickr.com/photos/dgmckelvey/16117373196/" TargetMode="Externa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creativebusinessmodels.com/2019/05/a-creative-entrepreneurial-proces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effectuation.org/the-five-principles-of-effectuation"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en.fuckupnights.com/" TargetMode="External"/><Relationship Id="rId4" Type="http://schemas.openxmlformats.org/officeDocument/2006/relationships/image" Target="../media/image2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31.xml.rels><?xml version="1.0" encoding="UTF-8" standalone="yes"?>
<Relationships xmlns="http://schemas.openxmlformats.org/package/2006/relationships"><Relationship Id="rId3" Type="http://schemas.openxmlformats.org/officeDocument/2006/relationships/hyperlink" Target="http://openpsychometrics.org/tests/IPIP-BFF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ffectuation.org/the-five-principles-of-effectuatio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image" Target="../media/image43.jpeg"/><Relationship Id="rId21" Type="http://schemas.openxmlformats.org/officeDocument/2006/relationships/image" Target="../media/image61.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notesSlide" Target="../notesSlides/notesSlide36.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6.svg"/><Relationship Id="rId18" Type="http://schemas.openxmlformats.org/officeDocument/2006/relationships/image" Target="../media/image58.png"/><Relationship Id="rId3" Type="http://schemas.openxmlformats.org/officeDocument/2006/relationships/image" Target="../media/image43.jpeg"/><Relationship Id="rId21" Type="http://schemas.openxmlformats.org/officeDocument/2006/relationships/image" Target="../media/image61.svg"/><Relationship Id="rId7" Type="http://schemas.openxmlformats.org/officeDocument/2006/relationships/image" Target="../media/image47.svg"/><Relationship Id="rId12" Type="http://schemas.openxmlformats.org/officeDocument/2006/relationships/image" Target="../media/image65.png"/><Relationship Id="rId17" Type="http://schemas.openxmlformats.org/officeDocument/2006/relationships/image" Target="../media/image57.svg"/><Relationship Id="rId25" Type="http://schemas.openxmlformats.org/officeDocument/2006/relationships/image" Target="../media/image25.svg"/><Relationship Id="rId2" Type="http://schemas.openxmlformats.org/officeDocument/2006/relationships/notesSlide" Target="../notesSlides/notesSlide39.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64.svg"/><Relationship Id="rId24" Type="http://schemas.openxmlformats.org/officeDocument/2006/relationships/image" Target="../media/image24.png"/><Relationship Id="rId5" Type="http://schemas.openxmlformats.org/officeDocument/2006/relationships/image" Target="../media/image45.svg"/><Relationship Id="rId15" Type="http://schemas.openxmlformats.org/officeDocument/2006/relationships/image" Target="../media/image55.svg"/><Relationship Id="rId23" Type="http://schemas.openxmlformats.org/officeDocument/2006/relationships/image" Target="../media/image51.svg"/><Relationship Id="rId10" Type="http://schemas.openxmlformats.org/officeDocument/2006/relationships/image" Target="../media/image63.png"/><Relationship Id="rId19" Type="http://schemas.openxmlformats.org/officeDocument/2006/relationships/image" Target="../media/image59.sv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image" Target="../media/image43.jpeg"/><Relationship Id="rId21" Type="http://schemas.openxmlformats.org/officeDocument/2006/relationships/image" Target="../media/image61.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notesSlide" Target="../notesSlides/notesSlide40.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jpeg"/><Relationship Id="rId7" Type="http://schemas.openxmlformats.org/officeDocument/2006/relationships/hyperlink" Target="https://pxhere.com/en/photo/1239035"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hyperlink" Target="https://creativecommons.org/licenses/by/3.0/" TargetMode="External"/><Relationship Id="rId4" Type="http://schemas.openxmlformats.org/officeDocument/2006/relationships/hyperlink" Target="https://foto.wuestenigel.com/landkarte-reisepass-und-geld-urlaubsvorbereitung/" TargetMode="External"/><Relationship Id="rId9" Type="http://schemas.openxmlformats.org/officeDocument/2006/relationships/hyperlink" Target="https://pixabay.com/en/navigation-system-gps-direction-147970/"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eoi.es/blogs/alfredo-fernandez-lorenzo/2018/10/30/como-fomentar-la-creatividad-en-el-trabajo/"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pixabay.com/en/vip-important-famous-star-musician-1027858/"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ux.stackexchange.com/questions/82997/the-difference-between-mock-up-prototype-and-wireframe" TargetMode="External"/><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julencoir.blogspot.com/2021/04/el-comic-en-primaria.html" TargetMode="External"/><Relationship Id="rId13" Type="http://schemas.openxmlformats.org/officeDocument/2006/relationships/hyperlink" Target="https://pressbooks.nscc.ca/lumenpsychology/chapter/putting-it-together-sensation-and-perception/" TargetMode="External"/><Relationship Id="rId3" Type="http://schemas.openxmlformats.org/officeDocument/2006/relationships/hyperlink" Target="https://universityinnovation.org/wiki/How_to_develop_an_app_to_support_a_social_mission" TargetMode="External"/><Relationship Id="rId7" Type="http://schemas.openxmlformats.org/officeDocument/2006/relationships/image" Target="../media/image76.jpg"/><Relationship Id="rId12" Type="http://schemas.openxmlformats.org/officeDocument/2006/relationships/image" Target="../media/image78.jp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hyperlink" Target="https://www.ruvival.de/es/video-riego-sostenible/" TargetMode="External"/><Relationship Id="rId5" Type="http://schemas.openxmlformats.org/officeDocument/2006/relationships/hyperlink" Target="http://ux.stackexchange.com/questions/82997/the-difference-between-mock-up-prototype-and-wireframe" TargetMode="External"/><Relationship Id="rId10" Type="http://schemas.openxmlformats.org/officeDocument/2006/relationships/image" Target="../media/image77.png"/><Relationship Id="rId4" Type="http://schemas.openxmlformats.org/officeDocument/2006/relationships/image" Target="../media/image74.jpg"/><Relationship Id="rId9" Type="http://schemas.openxmlformats.org/officeDocument/2006/relationships/hyperlink" Target="https://creativecommons.org/licenses/by-nc-nd/3.0/" TargetMode="External"/><Relationship Id="rId14" Type="http://schemas.openxmlformats.org/officeDocument/2006/relationships/hyperlink" Target="https://creativecommons.org/licenses/by-nc-sa/3.0/"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1.png"/><Relationship Id="rId3" Type="http://schemas.openxmlformats.org/officeDocument/2006/relationships/image" Target="../media/image7.jpg"/><Relationship Id="rId7" Type="http://schemas.openxmlformats.org/officeDocument/2006/relationships/hyperlink" Target="https://www.publicdomainpictures.net/en/view-image.php?image=1759&amp;picture=playground" TargetMode="External"/><Relationship Id="rId12" Type="http://schemas.openxmlformats.org/officeDocument/2006/relationships/hyperlink" Target="https://pxhere.com/pt/photo/764684" TargetMode="External"/><Relationship Id="rId2" Type="http://schemas.openxmlformats.org/officeDocument/2006/relationships/notesSlide" Target="../notesSlides/notesSlide7.xml"/><Relationship Id="rId16" Type="http://schemas.openxmlformats.org/officeDocument/2006/relationships/hyperlink" Target="https://www.pexels.com/photo/fruits-in-a-plastic-bag-3645504/" TargetMode="Externa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0.jpg"/><Relationship Id="rId5" Type="http://schemas.openxmlformats.org/officeDocument/2006/relationships/hyperlink" Target="https://creativecommons.org/licenses/by-sa/3.0/" TargetMode="External"/><Relationship Id="rId15" Type="http://schemas.openxmlformats.org/officeDocument/2006/relationships/image" Target="../media/image12.jpg"/><Relationship Id="rId10" Type="http://schemas.openxmlformats.org/officeDocument/2006/relationships/hyperlink" Target="https://creativecommons.org/licenses/by/3.0/" TargetMode="External"/><Relationship Id="rId4" Type="http://schemas.openxmlformats.org/officeDocument/2006/relationships/hyperlink" Target="https://www.flickr.com/photos/loozrboy/3557932377/" TargetMode="External"/><Relationship Id="rId9" Type="http://schemas.openxmlformats.org/officeDocument/2006/relationships/hyperlink" Target="https://www.tasnimnews.com/en/news/2015/11/28/928836/even-the-elderly-can-recover-from-a-severe-traumatic-brain-injury" TargetMode="External"/><Relationship Id="rId14" Type="http://schemas.openxmlformats.org/officeDocument/2006/relationships/hyperlink" Target="https://oercommons.org/courseware/lesson/75263"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ctrTitle"/>
          </p:nvPr>
        </p:nvSpPr>
        <p:spPr bwMode="auto">
          <a:xfrm>
            <a:off x="4007768" y="2511425"/>
            <a:ext cx="7992888" cy="143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err="1"/>
              <a:t>How</a:t>
            </a:r>
            <a:r>
              <a:rPr lang="de-DE" altLang="de-DE"/>
              <a:t> to </a:t>
            </a:r>
            <a:r>
              <a:rPr lang="de-DE" altLang="de-DE" err="1"/>
              <a:t>become</a:t>
            </a:r>
            <a:r>
              <a:rPr lang="de-DE" altLang="de-DE"/>
              <a:t> a Knowledge Entrepreneur</a:t>
            </a:r>
          </a:p>
        </p:txBody>
      </p:sp>
      <p:sp>
        <p:nvSpPr>
          <p:cNvPr id="17411" name="Untertitel 2"/>
          <p:cNvSpPr>
            <a:spLocks noGrp="1"/>
          </p:cNvSpPr>
          <p:nvPr>
            <p:ph type="subTitle" idx="1"/>
          </p:nvPr>
        </p:nvSpPr>
        <p:spPr bwMode="auto">
          <a:xfrm>
            <a:off x="4464050" y="3951288"/>
            <a:ext cx="7008813" cy="163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a:t>Workshop</a:t>
            </a:r>
          </a:p>
        </p:txBody>
      </p:sp>
      <p:sp>
        <p:nvSpPr>
          <p:cNvPr id="2" name="Textfeld 1">
            <a:extLst>
              <a:ext uri="{FF2B5EF4-FFF2-40B4-BE49-F238E27FC236}">
                <a16:creationId xmlns:a16="http://schemas.microsoft.com/office/drawing/2014/main" id="{8BA95388-37F5-49EB-95BF-A0ED51D2CE97}"/>
              </a:ext>
            </a:extLst>
          </p:cNvPr>
          <p:cNvSpPr txBox="1"/>
          <p:nvPr/>
        </p:nvSpPr>
        <p:spPr>
          <a:xfrm>
            <a:off x="10200456" y="6237861"/>
            <a:ext cx="1949683" cy="369332"/>
          </a:xfrm>
          <a:prstGeom prst="rect">
            <a:avLst/>
          </a:prstGeom>
          <a:noFill/>
        </p:spPr>
        <p:txBody>
          <a:bodyPr wrap="square" rtlCol="0">
            <a:spAutoFit/>
          </a:bodyPr>
          <a:lstStyle/>
          <a:p>
            <a:r>
              <a:rPr lang="de-DE" dirty="0" err="1">
                <a:solidFill>
                  <a:schemeClr val="tx2"/>
                </a:solidFill>
                <a:latin typeface="Segoe UI" panose="020B0502040204020203" pitchFamily="34" charset="0"/>
                <a:cs typeface="Segoe UI" panose="020B0502040204020203" pitchFamily="34" charset="0"/>
              </a:rPr>
              <a:t>October</a:t>
            </a:r>
            <a:r>
              <a:rPr lang="de-DE" dirty="0">
                <a:solidFill>
                  <a:schemeClr val="tx2"/>
                </a:solidFill>
                <a:latin typeface="Segoe UI" panose="020B0502040204020203" pitchFamily="34" charset="0"/>
                <a:cs typeface="Segoe UI" panose="020B0502040204020203" pitchFamily="34" charset="0"/>
              </a:rPr>
              <a:t> 2025</a:t>
            </a:r>
          </a:p>
        </p:txBody>
      </p:sp>
      <p:pic>
        <p:nvPicPr>
          <p:cNvPr id="8" name="Grafik 7" descr="Ein Bild, das Text enthält.&#10;&#10;Automatisch generierte Beschreibung">
            <a:extLst>
              <a:ext uri="{FF2B5EF4-FFF2-40B4-BE49-F238E27FC236}">
                <a16:creationId xmlns:a16="http://schemas.microsoft.com/office/drawing/2014/main" id="{32DF99A1-FBE7-7E13-92D2-AC4D1F2FC802}"/>
              </a:ext>
            </a:extLst>
          </p:cNvPr>
          <p:cNvPicPr>
            <a:picLocks noChangeAspect="1"/>
          </p:cNvPicPr>
          <p:nvPr/>
        </p:nvPicPr>
        <p:blipFill>
          <a:blip r:embed="rId2"/>
          <a:stretch>
            <a:fillRect/>
          </a:stretch>
        </p:blipFill>
        <p:spPr>
          <a:xfrm>
            <a:off x="3311922" y="6017833"/>
            <a:ext cx="2304256" cy="840167"/>
          </a:xfrm>
          <a:prstGeom prst="rect">
            <a:avLst/>
          </a:prstGeom>
        </p:spPr>
      </p:pic>
      <p:pic>
        <p:nvPicPr>
          <p:cNvPr id="10" name="Grafik 9" descr="Ein Bild, das Text, Schild enthält.&#10;&#10;Automatisch generierte Beschreibung">
            <a:extLst>
              <a:ext uri="{FF2B5EF4-FFF2-40B4-BE49-F238E27FC236}">
                <a16:creationId xmlns:a16="http://schemas.microsoft.com/office/drawing/2014/main" id="{FE97F17C-21FD-3A6D-7E57-FBC4DFBF0FBF}"/>
              </a:ext>
            </a:extLst>
          </p:cNvPr>
          <p:cNvPicPr>
            <a:picLocks noChangeAspect="1"/>
          </p:cNvPicPr>
          <p:nvPr/>
        </p:nvPicPr>
        <p:blipFill>
          <a:blip r:embed="rId3"/>
          <a:stretch>
            <a:fillRect/>
          </a:stretch>
        </p:blipFill>
        <p:spPr>
          <a:xfrm>
            <a:off x="5590441" y="6197943"/>
            <a:ext cx="2432570" cy="528957"/>
          </a:xfrm>
          <a:prstGeom prst="rect">
            <a:avLst/>
          </a:prstGeom>
        </p:spPr>
      </p:pic>
      <p:pic>
        <p:nvPicPr>
          <p:cNvPr id="12" name="Grafik 11">
            <a:extLst>
              <a:ext uri="{FF2B5EF4-FFF2-40B4-BE49-F238E27FC236}">
                <a16:creationId xmlns:a16="http://schemas.microsoft.com/office/drawing/2014/main" id="{50E23A1E-CF48-109F-EB12-C8C27851BEEE}"/>
              </a:ext>
            </a:extLst>
          </p:cNvPr>
          <p:cNvPicPr>
            <a:picLocks noChangeAspect="1"/>
          </p:cNvPicPr>
          <p:nvPr/>
        </p:nvPicPr>
        <p:blipFill>
          <a:blip r:embed="rId4"/>
          <a:stretch>
            <a:fillRect/>
          </a:stretch>
        </p:blipFill>
        <p:spPr>
          <a:xfrm>
            <a:off x="8231138" y="6181156"/>
            <a:ext cx="2094521" cy="5625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A58BA26-016D-448A-903F-5CD0DA49DF63}"/>
              </a:ext>
            </a:extLst>
          </p:cNvPr>
          <p:cNvSpPr>
            <a:spLocks noGrp="1"/>
          </p:cNvSpPr>
          <p:nvPr>
            <p:ph type="body" sz="quarter" idx="10"/>
          </p:nvPr>
        </p:nvSpPr>
        <p:spPr/>
        <p:txBody>
          <a:bodyPr/>
          <a:lstStyle/>
          <a:p>
            <a:r>
              <a:rPr lang="en-GB"/>
              <a:t>What is “Knowledge Entrepreneurship”?</a:t>
            </a:r>
          </a:p>
        </p:txBody>
      </p:sp>
      <p:sp>
        <p:nvSpPr>
          <p:cNvPr id="3" name="Textplatzhalter 2">
            <a:extLst>
              <a:ext uri="{FF2B5EF4-FFF2-40B4-BE49-F238E27FC236}">
                <a16:creationId xmlns:a16="http://schemas.microsoft.com/office/drawing/2014/main" id="{F49EBA78-394C-4188-A6C6-4750B85C83E0}"/>
              </a:ext>
            </a:extLst>
          </p:cNvPr>
          <p:cNvSpPr>
            <a:spLocks noGrp="1"/>
          </p:cNvSpPr>
          <p:nvPr>
            <p:ph type="body" sz="quarter" idx="11"/>
          </p:nvPr>
        </p:nvSpPr>
        <p:spPr>
          <a:xfrm>
            <a:off x="551384" y="1350048"/>
            <a:ext cx="10242030" cy="4495800"/>
          </a:xfrm>
        </p:spPr>
        <p:txBody>
          <a:bodyPr/>
          <a:lstStyle/>
          <a:p>
            <a:pPr indent="0" algn="ctr"/>
            <a:r>
              <a:rPr lang="en-US"/>
              <a:t>Simultaneously, there is a challenge of transforming own knowledge and expertise into action</a:t>
            </a:r>
          </a:p>
        </p:txBody>
      </p:sp>
      <p:sp>
        <p:nvSpPr>
          <p:cNvPr id="4" name="Fußzeilenplatzhalter 3">
            <a:extLst>
              <a:ext uri="{FF2B5EF4-FFF2-40B4-BE49-F238E27FC236}">
                <a16:creationId xmlns:a16="http://schemas.microsoft.com/office/drawing/2014/main" id="{EC198FFF-B8FE-41F3-A420-EDD8AE444E1D}"/>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11607155-B39F-434B-91A5-8E176F1F0C8D}"/>
              </a:ext>
            </a:extLst>
          </p:cNvPr>
          <p:cNvSpPr>
            <a:spLocks noGrp="1"/>
          </p:cNvSpPr>
          <p:nvPr>
            <p:ph type="sldNum" sz="quarter" idx="13"/>
          </p:nvPr>
        </p:nvSpPr>
        <p:spPr/>
        <p:txBody>
          <a:bodyPr/>
          <a:lstStyle/>
          <a:p>
            <a:pPr>
              <a:defRPr/>
            </a:pPr>
            <a:fld id="{3403F9C6-84D0-4162-91EE-42F978B0FA19}" type="slidenum">
              <a:rPr lang="de-DE" altLang="de-DE" smtClean="0"/>
              <a:pPr>
                <a:defRPr/>
              </a:pPr>
              <a:t>10</a:t>
            </a:fld>
            <a:endParaRPr lang="de-DE" altLang="de-DE"/>
          </a:p>
        </p:txBody>
      </p:sp>
      <p:sp>
        <p:nvSpPr>
          <p:cNvPr id="9" name="Pfeil: nach rechts 8">
            <a:extLst>
              <a:ext uri="{FF2B5EF4-FFF2-40B4-BE49-F238E27FC236}">
                <a16:creationId xmlns:a16="http://schemas.microsoft.com/office/drawing/2014/main" id="{27675772-759E-4762-B0D5-CB012B64DFE8}"/>
              </a:ext>
            </a:extLst>
          </p:cNvPr>
          <p:cNvSpPr/>
          <p:nvPr/>
        </p:nvSpPr>
        <p:spPr>
          <a:xfrm>
            <a:off x="4831142" y="4077072"/>
            <a:ext cx="904818" cy="5760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Grafik 9" descr="Ein Bild, das Text, Mobiliar, Regale, Veröffentlichung enthält.&#10;&#10;KI-generierte Inhalte können fehlerhaft sein.">
            <a:extLst>
              <a:ext uri="{FF2B5EF4-FFF2-40B4-BE49-F238E27FC236}">
                <a16:creationId xmlns:a16="http://schemas.microsoft.com/office/drawing/2014/main" id="{7ECEB6D1-3BA0-307D-4F9D-5C234D1225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0463" y="3082404"/>
            <a:ext cx="3877179" cy="2565400"/>
          </a:xfrm>
          <a:prstGeom prst="rect">
            <a:avLst/>
          </a:prstGeom>
        </p:spPr>
      </p:pic>
      <p:pic>
        <p:nvPicPr>
          <p:cNvPr id="12" name="Grafik 11" descr="Ein Bild, das Blue Collar, Kleidung, Bauarbeiter, Schutzhelm enthält.&#10;&#10;KI-generierte Inhalte können fehlerhaft sein.">
            <a:extLst>
              <a:ext uri="{FF2B5EF4-FFF2-40B4-BE49-F238E27FC236}">
                <a16:creationId xmlns:a16="http://schemas.microsoft.com/office/drawing/2014/main" id="{CDBE6BF3-925B-F663-AC50-5C50C2D4D9E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24563" y="3051175"/>
            <a:ext cx="5498783" cy="2482850"/>
          </a:xfrm>
          <a:prstGeom prst="rect">
            <a:avLst/>
          </a:prstGeom>
        </p:spPr>
      </p:pic>
    </p:spTree>
    <p:extLst>
      <p:ext uri="{BB962C8B-B14F-4D97-AF65-F5344CB8AC3E}">
        <p14:creationId xmlns:p14="http://schemas.microsoft.com/office/powerpoint/2010/main" val="1966953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A58BA26-016D-448A-903F-5CD0DA49DF63}"/>
              </a:ext>
            </a:extLst>
          </p:cNvPr>
          <p:cNvSpPr>
            <a:spLocks noGrp="1"/>
          </p:cNvSpPr>
          <p:nvPr>
            <p:ph type="body" sz="quarter" idx="10"/>
          </p:nvPr>
        </p:nvSpPr>
        <p:spPr/>
        <p:txBody>
          <a:bodyPr/>
          <a:lstStyle/>
          <a:p>
            <a:r>
              <a:rPr lang="en-GB"/>
              <a:t>What is “Knowledge Entrepreneurship”?</a:t>
            </a:r>
          </a:p>
        </p:txBody>
      </p:sp>
      <p:sp>
        <p:nvSpPr>
          <p:cNvPr id="3" name="Textplatzhalter 2">
            <a:extLst>
              <a:ext uri="{FF2B5EF4-FFF2-40B4-BE49-F238E27FC236}">
                <a16:creationId xmlns:a16="http://schemas.microsoft.com/office/drawing/2014/main" id="{F49EBA78-394C-4188-A6C6-4750B85C83E0}"/>
              </a:ext>
            </a:extLst>
          </p:cNvPr>
          <p:cNvSpPr>
            <a:spLocks noGrp="1"/>
          </p:cNvSpPr>
          <p:nvPr>
            <p:ph type="body" sz="quarter" idx="11"/>
          </p:nvPr>
        </p:nvSpPr>
        <p:spPr>
          <a:xfrm>
            <a:off x="551384" y="1350048"/>
            <a:ext cx="10242030" cy="4495800"/>
          </a:xfrm>
        </p:spPr>
        <p:txBody>
          <a:bodyPr/>
          <a:lstStyle/>
          <a:p>
            <a:pPr indent="0" algn="ctr"/>
            <a:r>
              <a:rPr lang="en-US" dirty="0"/>
              <a:t>Increasing challenges (social, environmental, digital) require flexible 	mindsets and active interventions</a:t>
            </a:r>
          </a:p>
          <a:p>
            <a:pPr indent="0" algn="ctr"/>
            <a:r>
              <a:rPr lang="en-US" dirty="0"/>
              <a:t>+</a:t>
            </a:r>
          </a:p>
          <a:p>
            <a:pPr indent="0" algn="ctr"/>
            <a:r>
              <a:rPr lang="en-US" dirty="0"/>
              <a:t> </a:t>
            </a:r>
            <a:r>
              <a:rPr lang="en-US" dirty="0" err="1"/>
              <a:t>Simultaniously</a:t>
            </a:r>
            <a:r>
              <a:rPr lang="en-US" dirty="0"/>
              <a:t>, there is a challenge of transforming own knowledge and expertise into action</a:t>
            </a:r>
          </a:p>
          <a:p>
            <a:pPr indent="0" algn="ctr"/>
            <a:r>
              <a:rPr lang="en-US" dirty="0"/>
              <a:t>=</a:t>
            </a:r>
          </a:p>
          <a:p>
            <a:pPr indent="0" algn="ctr"/>
            <a:r>
              <a:rPr lang="en-US" b="1" dirty="0">
                <a:solidFill>
                  <a:srgbClr val="009999"/>
                </a:solidFill>
              </a:rPr>
              <a:t>Need for Knowledge Entrepreneurs</a:t>
            </a:r>
          </a:p>
          <a:p>
            <a:endParaRPr lang="en-GB" dirty="0"/>
          </a:p>
        </p:txBody>
      </p:sp>
      <p:sp>
        <p:nvSpPr>
          <p:cNvPr id="4" name="Fußzeilenplatzhalter 3">
            <a:extLst>
              <a:ext uri="{FF2B5EF4-FFF2-40B4-BE49-F238E27FC236}">
                <a16:creationId xmlns:a16="http://schemas.microsoft.com/office/drawing/2014/main" id="{EC198FFF-B8FE-41F3-A420-EDD8AE444E1D}"/>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11607155-B39F-434B-91A5-8E176F1F0C8D}"/>
              </a:ext>
            </a:extLst>
          </p:cNvPr>
          <p:cNvSpPr>
            <a:spLocks noGrp="1"/>
          </p:cNvSpPr>
          <p:nvPr>
            <p:ph type="sldNum" sz="quarter" idx="13"/>
          </p:nvPr>
        </p:nvSpPr>
        <p:spPr/>
        <p:txBody>
          <a:bodyPr/>
          <a:lstStyle/>
          <a:p>
            <a:pPr>
              <a:defRPr/>
            </a:pPr>
            <a:fld id="{3403F9C6-84D0-4162-91EE-42F978B0FA19}" type="slidenum">
              <a:rPr lang="de-DE" altLang="de-DE" smtClean="0"/>
              <a:pPr>
                <a:defRPr/>
              </a:pPr>
              <a:t>11</a:t>
            </a:fld>
            <a:endParaRPr lang="de-DE" altLang="de-DE"/>
          </a:p>
        </p:txBody>
      </p:sp>
    </p:spTree>
    <p:extLst>
      <p:ext uri="{BB962C8B-B14F-4D97-AF65-F5344CB8AC3E}">
        <p14:creationId xmlns:p14="http://schemas.microsoft.com/office/powerpoint/2010/main" val="4032800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3093D18-4EF6-D75E-DF71-FD8D26285944}"/>
              </a:ext>
            </a:extLst>
          </p:cNvPr>
          <p:cNvSpPr>
            <a:spLocks noGrp="1"/>
          </p:cNvSpPr>
          <p:nvPr>
            <p:ph type="body" sz="quarter" idx="10"/>
          </p:nvPr>
        </p:nvSpPr>
        <p:spPr/>
        <p:txBody>
          <a:bodyPr/>
          <a:lstStyle/>
          <a:p>
            <a:r>
              <a:rPr lang="de-DE" err="1"/>
              <a:t>What</a:t>
            </a:r>
            <a:r>
              <a:rPr lang="de-DE"/>
              <a:t> </a:t>
            </a:r>
            <a:r>
              <a:rPr lang="de-DE" err="1"/>
              <a:t>is</a:t>
            </a:r>
            <a:r>
              <a:rPr lang="de-DE"/>
              <a:t> „Knowledge Entrepreneurship“?</a:t>
            </a:r>
            <a:endParaRPr lang="en-US"/>
          </a:p>
        </p:txBody>
      </p:sp>
      <p:sp>
        <p:nvSpPr>
          <p:cNvPr id="3" name="Textplatzhalter 2">
            <a:extLst>
              <a:ext uri="{FF2B5EF4-FFF2-40B4-BE49-F238E27FC236}">
                <a16:creationId xmlns:a16="http://schemas.microsoft.com/office/drawing/2014/main" id="{7E0F4BBC-B56E-04C6-D693-AD3346A06015}"/>
              </a:ext>
            </a:extLst>
          </p:cNvPr>
          <p:cNvSpPr>
            <a:spLocks noGrp="1"/>
          </p:cNvSpPr>
          <p:nvPr>
            <p:ph type="body" sz="quarter" idx="11"/>
          </p:nvPr>
        </p:nvSpPr>
        <p:spPr>
          <a:xfrm>
            <a:off x="0" y="1844824"/>
            <a:ext cx="12192000" cy="2943048"/>
          </a:xfrm>
          <a:solidFill>
            <a:srgbClr val="009999"/>
          </a:solidFill>
        </p:spPr>
        <p:txBody>
          <a:bodyPr/>
          <a:lstStyle/>
          <a:p>
            <a:pPr algn="ctr"/>
            <a:endParaRPr lang="en-US">
              <a:solidFill>
                <a:schemeClr val="bg1"/>
              </a:solidFill>
            </a:endParaRPr>
          </a:p>
          <a:p>
            <a:pPr algn="ctr"/>
            <a:r>
              <a:rPr lang="en-US">
                <a:solidFill>
                  <a:schemeClr val="bg1"/>
                </a:solidFill>
              </a:rPr>
              <a:t>“Knowledge entrepreneurs are people who use their skills to make an active contribution to society. Through their actions, they help society meet the digital, environmental and social challenges it faces.”</a:t>
            </a:r>
          </a:p>
        </p:txBody>
      </p:sp>
      <p:sp>
        <p:nvSpPr>
          <p:cNvPr id="4" name="Fußzeilenplatzhalter 3">
            <a:extLst>
              <a:ext uri="{FF2B5EF4-FFF2-40B4-BE49-F238E27FC236}">
                <a16:creationId xmlns:a16="http://schemas.microsoft.com/office/drawing/2014/main" id="{A15A0CA8-E90E-14BD-B53B-800CD20A7FA9}"/>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0A1C2DFF-B384-91AA-7E10-824A0C066A6C}"/>
              </a:ext>
            </a:extLst>
          </p:cNvPr>
          <p:cNvSpPr>
            <a:spLocks noGrp="1"/>
          </p:cNvSpPr>
          <p:nvPr>
            <p:ph type="sldNum" sz="quarter" idx="13"/>
          </p:nvPr>
        </p:nvSpPr>
        <p:spPr/>
        <p:txBody>
          <a:bodyPr/>
          <a:lstStyle/>
          <a:p>
            <a:pPr>
              <a:defRPr/>
            </a:pPr>
            <a:fld id="{3403F9C6-84D0-4162-91EE-42F978B0FA19}" type="slidenum">
              <a:rPr lang="de-DE" altLang="de-DE" smtClean="0"/>
              <a:pPr>
                <a:defRPr/>
              </a:pPr>
              <a:t>12</a:t>
            </a:fld>
            <a:endParaRPr lang="de-DE" altLang="de-DE"/>
          </a:p>
        </p:txBody>
      </p:sp>
    </p:spTree>
    <p:extLst>
      <p:ext uri="{BB962C8B-B14F-4D97-AF65-F5344CB8AC3E}">
        <p14:creationId xmlns:p14="http://schemas.microsoft.com/office/powerpoint/2010/main" val="689644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B234CB-E5DC-4051-BBBC-28C76DB77BC9}"/>
              </a:ext>
            </a:extLst>
          </p:cNvPr>
          <p:cNvSpPr>
            <a:spLocks noGrp="1"/>
          </p:cNvSpPr>
          <p:nvPr>
            <p:ph type="body" sz="quarter" idx="10"/>
          </p:nvPr>
        </p:nvSpPr>
        <p:spPr/>
        <p:txBody>
          <a:bodyPr/>
          <a:lstStyle/>
          <a:p>
            <a:r>
              <a:rPr lang="en-GB"/>
              <a:t>Purpose of this workshop</a:t>
            </a:r>
          </a:p>
        </p:txBody>
      </p:sp>
      <p:sp>
        <p:nvSpPr>
          <p:cNvPr id="3" name="Textplatzhalter 2">
            <a:extLst>
              <a:ext uri="{FF2B5EF4-FFF2-40B4-BE49-F238E27FC236}">
                <a16:creationId xmlns:a16="http://schemas.microsoft.com/office/drawing/2014/main" id="{76A3B759-9E66-4DE9-8114-B7523FEBBA0A}"/>
              </a:ext>
            </a:extLst>
          </p:cNvPr>
          <p:cNvSpPr>
            <a:spLocks noGrp="1"/>
          </p:cNvSpPr>
          <p:nvPr>
            <p:ph type="body" sz="quarter" idx="11"/>
          </p:nvPr>
        </p:nvSpPr>
        <p:spPr>
          <a:xfrm>
            <a:off x="-12328" y="1715173"/>
            <a:ext cx="12192000" cy="2943048"/>
          </a:xfrm>
          <a:solidFill>
            <a:srgbClr val="00CC99"/>
          </a:solidFill>
        </p:spPr>
        <p:txBody>
          <a:bodyPr/>
          <a:lstStyle/>
          <a:p>
            <a:pPr algn="ctr"/>
            <a:endParaRPr lang="en-US" sz="2800">
              <a:solidFill>
                <a:schemeClr val="bg1"/>
              </a:solidFill>
            </a:endParaRPr>
          </a:p>
          <a:p>
            <a:pPr algn="ctr"/>
            <a:r>
              <a:rPr lang="en-US" sz="2800">
                <a:solidFill>
                  <a:schemeClr val="bg1"/>
                </a:solidFill>
              </a:rPr>
              <a:t>Time and guidance for identifying own knowledge entrepreneurial potential and experiencing first steps of acting as a knowledge entrepreneur</a:t>
            </a:r>
          </a:p>
          <a:p>
            <a:pPr algn="ctr"/>
            <a:endParaRPr lang="en-GB" sz="2800">
              <a:solidFill>
                <a:schemeClr val="bg1"/>
              </a:solidFill>
            </a:endParaRPr>
          </a:p>
        </p:txBody>
      </p:sp>
      <p:sp>
        <p:nvSpPr>
          <p:cNvPr id="4" name="Fußzeilenplatzhalter 3">
            <a:extLst>
              <a:ext uri="{FF2B5EF4-FFF2-40B4-BE49-F238E27FC236}">
                <a16:creationId xmlns:a16="http://schemas.microsoft.com/office/drawing/2014/main" id="{66465BEE-DA42-4A27-8372-EF46ED73B6FC}"/>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71264BFC-B104-4489-BC08-64F4154FD5AB}"/>
              </a:ext>
            </a:extLst>
          </p:cNvPr>
          <p:cNvSpPr>
            <a:spLocks noGrp="1"/>
          </p:cNvSpPr>
          <p:nvPr>
            <p:ph type="sldNum" sz="quarter" idx="13"/>
          </p:nvPr>
        </p:nvSpPr>
        <p:spPr/>
        <p:txBody>
          <a:bodyPr/>
          <a:lstStyle/>
          <a:p>
            <a:pPr>
              <a:defRPr/>
            </a:pPr>
            <a:fld id="{3403F9C6-84D0-4162-91EE-42F978B0FA19}" type="slidenum">
              <a:rPr lang="de-DE" altLang="de-DE" smtClean="0"/>
              <a:pPr>
                <a:defRPr/>
              </a:pPr>
              <a:t>13</a:t>
            </a:fld>
            <a:endParaRPr lang="de-DE" altLang="de-DE"/>
          </a:p>
        </p:txBody>
      </p:sp>
    </p:spTree>
    <p:extLst>
      <p:ext uri="{BB962C8B-B14F-4D97-AF65-F5344CB8AC3E}">
        <p14:creationId xmlns:p14="http://schemas.microsoft.com/office/powerpoint/2010/main" val="1376227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A69FDE2-7666-C22A-1EBE-FB4EBDB94759}"/>
              </a:ext>
            </a:extLst>
          </p:cNvPr>
          <p:cNvSpPr>
            <a:spLocks noGrp="1"/>
          </p:cNvSpPr>
          <p:nvPr>
            <p:ph type="body" sz="quarter" idx="13"/>
          </p:nvPr>
        </p:nvSpPr>
        <p:spPr/>
        <p:txBody>
          <a:bodyPr/>
          <a:lstStyle/>
          <a:p>
            <a:r>
              <a:rPr lang="de-DE" altLang="de-DE" sz="3200" err="1"/>
              <a:t>Successful</a:t>
            </a:r>
            <a:r>
              <a:rPr lang="de-DE" altLang="de-DE" sz="3200"/>
              <a:t> </a:t>
            </a:r>
            <a:r>
              <a:rPr lang="de-DE" altLang="de-DE" sz="3200" err="1"/>
              <a:t>entrepreneurs</a:t>
            </a:r>
            <a:r>
              <a:rPr lang="de-DE" altLang="de-DE" sz="3200"/>
              <a:t>: </a:t>
            </a:r>
            <a:r>
              <a:rPr lang="de-DE" altLang="de-DE" sz="3200" err="1"/>
              <a:t>effectual</a:t>
            </a:r>
            <a:r>
              <a:rPr lang="de-DE" altLang="de-DE" sz="3200"/>
              <a:t> vs. </a:t>
            </a:r>
            <a:r>
              <a:rPr lang="de-DE" altLang="de-DE" sz="3200" err="1"/>
              <a:t>causal</a:t>
            </a:r>
            <a:r>
              <a:rPr lang="de-DE" altLang="de-DE" sz="3200"/>
              <a:t> </a:t>
            </a:r>
            <a:r>
              <a:rPr lang="de-DE" altLang="de-DE" sz="3200" err="1"/>
              <a:t>reasoning</a:t>
            </a:r>
            <a:endParaRPr lang="de-DE" altLang="de-DE" sz="3200"/>
          </a:p>
        </p:txBody>
      </p:sp>
      <p:sp>
        <p:nvSpPr>
          <p:cNvPr id="3" name="Fußzeilenplatzhalter 2">
            <a:extLst>
              <a:ext uri="{FF2B5EF4-FFF2-40B4-BE49-F238E27FC236}">
                <a16:creationId xmlns:a16="http://schemas.microsoft.com/office/drawing/2014/main" id="{DE244C72-3544-AAA8-44D3-E37E92279A79}"/>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A4E7D5F6-ED0B-FE3E-4C8E-6E74A78AD443}"/>
              </a:ext>
            </a:extLst>
          </p:cNvPr>
          <p:cNvSpPr>
            <a:spLocks noGrp="1"/>
          </p:cNvSpPr>
          <p:nvPr>
            <p:ph type="sldNum" sz="quarter" idx="15"/>
          </p:nvPr>
        </p:nvSpPr>
        <p:spPr/>
        <p:txBody>
          <a:bodyPr/>
          <a:lstStyle/>
          <a:p>
            <a:pPr>
              <a:defRPr/>
            </a:pPr>
            <a:fld id="{DE08903F-90EC-4A68-9771-93E1A14EF685}" type="slidenum">
              <a:rPr lang="de-DE" altLang="de-DE" smtClean="0"/>
              <a:pPr>
                <a:defRPr/>
              </a:pPr>
              <a:t>14</a:t>
            </a:fld>
            <a:endParaRPr lang="de-DE" altLang="de-DE"/>
          </a:p>
        </p:txBody>
      </p:sp>
    </p:spTree>
    <p:extLst>
      <p:ext uri="{BB962C8B-B14F-4D97-AF65-F5344CB8AC3E}">
        <p14:creationId xmlns:p14="http://schemas.microsoft.com/office/powerpoint/2010/main" val="801903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BBD1F48-E064-4F3E-8492-523F8A77A66D}"/>
              </a:ext>
            </a:extLst>
          </p:cNvPr>
          <p:cNvSpPr>
            <a:spLocks noGrp="1"/>
          </p:cNvSpPr>
          <p:nvPr>
            <p:ph type="body" sz="quarter" idx="10"/>
          </p:nvPr>
        </p:nvSpPr>
        <p:spPr/>
        <p:txBody>
          <a:bodyPr/>
          <a:lstStyle/>
          <a:p>
            <a:r>
              <a:rPr lang="en-GB" dirty="0"/>
              <a:t>Effectuation</a:t>
            </a:r>
          </a:p>
        </p:txBody>
      </p:sp>
      <p:sp>
        <p:nvSpPr>
          <p:cNvPr id="3" name="Textplatzhalter 2">
            <a:extLst>
              <a:ext uri="{FF2B5EF4-FFF2-40B4-BE49-F238E27FC236}">
                <a16:creationId xmlns:a16="http://schemas.microsoft.com/office/drawing/2014/main" id="{A69522B3-3270-47F1-8BB0-BCB413B4BFC3}"/>
              </a:ext>
            </a:extLst>
          </p:cNvPr>
          <p:cNvSpPr>
            <a:spLocks noGrp="1"/>
          </p:cNvSpPr>
          <p:nvPr>
            <p:ph type="body" sz="quarter" idx="11"/>
          </p:nvPr>
        </p:nvSpPr>
        <p:spPr>
          <a:xfrm>
            <a:off x="484188" y="1710995"/>
            <a:ext cx="10801200" cy="4239192"/>
          </a:xfrm>
        </p:spPr>
        <p:txBody>
          <a:bodyPr/>
          <a:lstStyle/>
          <a:p>
            <a:pPr>
              <a:buFont typeface="Arial" panose="020B0604020202020204" pitchFamily="34" charset="0"/>
              <a:buChar char="•"/>
            </a:pPr>
            <a:r>
              <a:rPr lang="en-GB" dirty="0"/>
              <a:t>Developed by Prof. Dr. Sara </a:t>
            </a:r>
            <a:r>
              <a:rPr lang="en-GB" dirty="0" err="1"/>
              <a:t>Sarasvathy</a:t>
            </a:r>
            <a:r>
              <a:rPr lang="en-US" spc="-60" dirty="0">
                <a:latin typeface="Arial"/>
                <a:cs typeface="Arial"/>
              </a:rPr>
              <a:t> </a:t>
            </a:r>
          </a:p>
          <a:p>
            <a:pPr lvl="1">
              <a:buFont typeface="Arial" panose="020B0604020202020204" pitchFamily="34" charset="0"/>
              <a:buChar char="•"/>
            </a:pPr>
            <a:r>
              <a:rPr lang="en-US" spc="-60" dirty="0">
                <a:latin typeface="Arial"/>
                <a:cs typeface="Arial"/>
              </a:rPr>
              <a:t> </a:t>
            </a:r>
            <a:r>
              <a:rPr lang="en-US" spc="-60" dirty="0" err="1">
                <a:latin typeface="Arial"/>
                <a:cs typeface="Arial"/>
              </a:rPr>
              <a:t>Sarasvathy</a:t>
            </a:r>
            <a:r>
              <a:rPr lang="en-US" spc="-60" dirty="0">
                <a:latin typeface="Arial"/>
                <a:cs typeface="Arial"/>
              </a:rPr>
              <a:t>, </a:t>
            </a:r>
            <a:r>
              <a:rPr lang="en-US" spc="-90" dirty="0">
                <a:latin typeface="Arial"/>
                <a:cs typeface="Arial"/>
              </a:rPr>
              <a:t>S. </a:t>
            </a:r>
            <a:r>
              <a:rPr lang="en-US" spc="-70" dirty="0">
                <a:latin typeface="Arial"/>
                <a:cs typeface="Arial"/>
              </a:rPr>
              <a:t>D. </a:t>
            </a:r>
            <a:r>
              <a:rPr lang="en-US" spc="-80" dirty="0">
                <a:latin typeface="Arial"/>
                <a:cs typeface="Arial"/>
              </a:rPr>
              <a:t>2001. </a:t>
            </a:r>
            <a:r>
              <a:rPr lang="en-US" spc="-55" dirty="0">
                <a:latin typeface="Arial"/>
                <a:cs typeface="Arial"/>
              </a:rPr>
              <a:t>Causation and </a:t>
            </a:r>
            <a:r>
              <a:rPr lang="en-US" spc="-25" dirty="0">
                <a:latin typeface="Arial"/>
                <a:cs typeface="Arial"/>
              </a:rPr>
              <a:t>Effectuation: </a:t>
            </a:r>
            <a:r>
              <a:rPr lang="en-US" spc="-55" dirty="0">
                <a:latin typeface="Arial"/>
                <a:cs typeface="Arial"/>
              </a:rPr>
              <a:t>Toward </a:t>
            </a:r>
            <a:r>
              <a:rPr lang="en-US" spc="-90" dirty="0">
                <a:latin typeface="Arial"/>
                <a:cs typeface="Arial"/>
              </a:rPr>
              <a:t>a </a:t>
            </a:r>
            <a:r>
              <a:rPr lang="en-US" spc="-20" dirty="0">
                <a:latin typeface="Arial"/>
                <a:cs typeface="Arial"/>
              </a:rPr>
              <a:t>theoretical </a:t>
            </a:r>
            <a:r>
              <a:rPr lang="en-US" spc="-10" dirty="0">
                <a:latin typeface="Arial"/>
                <a:cs typeface="Arial"/>
              </a:rPr>
              <a:t>shift </a:t>
            </a:r>
            <a:r>
              <a:rPr lang="en-US" dirty="0">
                <a:latin typeface="Arial"/>
                <a:cs typeface="Arial"/>
              </a:rPr>
              <a:t>from </a:t>
            </a:r>
            <a:r>
              <a:rPr lang="en-US" spc="-45" dirty="0">
                <a:latin typeface="Arial"/>
                <a:cs typeface="Arial"/>
              </a:rPr>
              <a:t>economic</a:t>
            </a:r>
            <a:r>
              <a:rPr lang="en-US" spc="-80" dirty="0">
                <a:latin typeface="Arial"/>
                <a:cs typeface="Arial"/>
              </a:rPr>
              <a:t> </a:t>
            </a:r>
            <a:r>
              <a:rPr lang="en-US" spc="-10" dirty="0">
                <a:latin typeface="Arial"/>
                <a:cs typeface="Arial"/>
              </a:rPr>
              <a:t>inevitability </a:t>
            </a:r>
            <a:br>
              <a:rPr lang="en-US" spc="-10" dirty="0">
                <a:latin typeface="Arial"/>
                <a:cs typeface="Arial"/>
              </a:rPr>
            </a:br>
            <a:r>
              <a:rPr lang="en-US" spc="30" dirty="0">
                <a:latin typeface="Arial"/>
                <a:cs typeface="Arial"/>
              </a:rPr>
              <a:t>to</a:t>
            </a:r>
            <a:r>
              <a:rPr lang="en-US" spc="-105" dirty="0">
                <a:latin typeface="Arial"/>
                <a:cs typeface="Arial"/>
              </a:rPr>
              <a:t> </a:t>
            </a:r>
            <a:r>
              <a:rPr lang="en-US" spc="-35" dirty="0">
                <a:latin typeface="Arial"/>
                <a:cs typeface="Arial"/>
              </a:rPr>
              <a:t>entrepreneurial</a:t>
            </a:r>
            <a:r>
              <a:rPr lang="en-US" spc="-55" dirty="0">
                <a:latin typeface="Arial"/>
                <a:cs typeface="Arial"/>
              </a:rPr>
              <a:t> </a:t>
            </a:r>
            <a:r>
              <a:rPr lang="en-US" spc="-40" dirty="0">
                <a:latin typeface="Arial"/>
                <a:cs typeface="Arial"/>
              </a:rPr>
              <a:t>contingency, </a:t>
            </a:r>
            <a:r>
              <a:rPr lang="en-US" spc="-55" dirty="0">
                <a:latin typeface="Arial"/>
                <a:cs typeface="Arial"/>
              </a:rPr>
              <a:t>Academy</a:t>
            </a:r>
            <a:r>
              <a:rPr lang="en-US" spc="-65" dirty="0">
                <a:latin typeface="Arial"/>
                <a:cs typeface="Arial"/>
              </a:rPr>
              <a:t> </a:t>
            </a:r>
            <a:r>
              <a:rPr lang="en-US" spc="5" dirty="0">
                <a:latin typeface="Arial"/>
                <a:cs typeface="Arial"/>
              </a:rPr>
              <a:t>of</a:t>
            </a:r>
            <a:r>
              <a:rPr lang="en-US" spc="-95" dirty="0">
                <a:latin typeface="Arial"/>
                <a:cs typeface="Arial"/>
              </a:rPr>
              <a:t> </a:t>
            </a:r>
            <a:r>
              <a:rPr lang="en-US" spc="-40" dirty="0">
                <a:latin typeface="Arial"/>
                <a:cs typeface="Arial"/>
              </a:rPr>
              <a:t>Management</a:t>
            </a:r>
            <a:r>
              <a:rPr lang="en-US" spc="-60" dirty="0">
                <a:latin typeface="Arial"/>
                <a:cs typeface="Arial"/>
              </a:rPr>
              <a:t> </a:t>
            </a:r>
            <a:r>
              <a:rPr lang="en-US" spc="-70" dirty="0">
                <a:latin typeface="Arial"/>
                <a:cs typeface="Arial"/>
              </a:rPr>
              <a:t>Review,  </a:t>
            </a:r>
            <a:r>
              <a:rPr lang="en-US" spc="-50" dirty="0">
                <a:latin typeface="Arial"/>
                <a:cs typeface="Arial"/>
              </a:rPr>
              <a:t>26(2):</a:t>
            </a:r>
            <a:r>
              <a:rPr lang="en-US" spc="-105" dirty="0">
                <a:latin typeface="Arial"/>
                <a:cs typeface="Arial"/>
              </a:rPr>
              <a:t> </a:t>
            </a:r>
            <a:r>
              <a:rPr lang="en-US" spc="-60" dirty="0">
                <a:latin typeface="Arial"/>
                <a:cs typeface="Arial"/>
              </a:rPr>
              <a:t>243-288</a:t>
            </a:r>
            <a:r>
              <a:rPr lang="en-US" sz="2600" spc="-60" dirty="0">
                <a:latin typeface="Arial"/>
                <a:cs typeface="Arial"/>
              </a:rPr>
              <a:t>.</a:t>
            </a:r>
            <a:br>
              <a:rPr lang="en-US" sz="2600" spc="-60" dirty="0">
                <a:latin typeface="Arial"/>
                <a:cs typeface="Arial"/>
              </a:rPr>
            </a:br>
            <a:endParaRPr lang="en-GB" dirty="0"/>
          </a:p>
          <a:p>
            <a:pPr>
              <a:buFont typeface="Arial" panose="020B0604020202020204" pitchFamily="34" charset="0"/>
              <a:buChar char="•"/>
            </a:pPr>
            <a:r>
              <a:rPr lang="en-US" dirty="0"/>
              <a:t>Derived from research on Expert-Entrepreneurs</a:t>
            </a:r>
          </a:p>
          <a:p>
            <a:pPr indent="0" algn="ctr"/>
            <a:r>
              <a:rPr lang="en-US" b="1" dirty="0">
                <a:solidFill>
                  <a:srgbClr val="00CC99"/>
                </a:solidFill>
              </a:rPr>
              <a:t>Effectuation = </a:t>
            </a:r>
          </a:p>
          <a:p>
            <a:pPr indent="0" algn="ctr"/>
            <a:r>
              <a:rPr lang="en-US" b="1" dirty="0">
                <a:solidFill>
                  <a:srgbClr val="00CC99"/>
                </a:solidFill>
              </a:rPr>
              <a:t>Entrepreneurial thinking and acting as a proactive, creative, flexible and yet controlled behavior in the face of uncertainty</a:t>
            </a:r>
            <a:endParaRPr lang="en-GB" b="1" dirty="0">
              <a:solidFill>
                <a:srgbClr val="00CC99"/>
              </a:solidFill>
            </a:endParaRPr>
          </a:p>
          <a:p>
            <a:endParaRPr lang="en-GB" dirty="0"/>
          </a:p>
        </p:txBody>
      </p:sp>
      <p:sp>
        <p:nvSpPr>
          <p:cNvPr id="4" name="Fußzeilenplatzhalter 3">
            <a:extLst>
              <a:ext uri="{FF2B5EF4-FFF2-40B4-BE49-F238E27FC236}">
                <a16:creationId xmlns:a16="http://schemas.microsoft.com/office/drawing/2014/main" id="{65C1EDF1-4A3D-4BF2-A45B-B01CEB2D8F96}"/>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4760A94D-0299-405F-89CF-B8B8E7F32508}"/>
              </a:ext>
            </a:extLst>
          </p:cNvPr>
          <p:cNvSpPr>
            <a:spLocks noGrp="1"/>
          </p:cNvSpPr>
          <p:nvPr>
            <p:ph type="sldNum" sz="quarter" idx="13"/>
          </p:nvPr>
        </p:nvSpPr>
        <p:spPr/>
        <p:txBody>
          <a:bodyPr/>
          <a:lstStyle/>
          <a:p>
            <a:pPr>
              <a:defRPr/>
            </a:pPr>
            <a:fld id="{3403F9C6-84D0-4162-91EE-42F978B0FA19}" type="slidenum">
              <a:rPr lang="de-DE" altLang="de-DE" smtClean="0"/>
              <a:pPr>
                <a:defRPr/>
              </a:pPr>
              <a:t>15</a:t>
            </a:fld>
            <a:endParaRPr lang="de-DE" altLang="de-DE"/>
          </a:p>
        </p:txBody>
      </p:sp>
      <p:pic>
        <p:nvPicPr>
          <p:cNvPr id="7" name="Grafik 6" descr="Ein Bild, das Person, Menschliches Gesicht, draußen, Kleidung enthält.&#10;&#10;KI-generierte Inhalte können fehlerhaft sein.">
            <a:extLst>
              <a:ext uri="{FF2B5EF4-FFF2-40B4-BE49-F238E27FC236}">
                <a16:creationId xmlns:a16="http://schemas.microsoft.com/office/drawing/2014/main" id="{25E87588-DBDE-D583-B3D7-D50CE0B24629}"/>
              </a:ext>
            </a:extLst>
          </p:cNvPr>
          <p:cNvPicPr>
            <a:picLocks noChangeAspect="1"/>
          </p:cNvPicPr>
          <p:nvPr/>
        </p:nvPicPr>
        <p:blipFill>
          <a:blip r:embed="rId3"/>
          <a:stretch>
            <a:fillRect/>
          </a:stretch>
        </p:blipFill>
        <p:spPr>
          <a:xfrm>
            <a:off x="9287413" y="144379"/>
            <a:ext cx="2781437" cy="1660358"/>
          </a:xfrm>
          <a:prstGeom prst="rect">
            <a:avLst/>
          </a:prstGeom>
        </p:spPr>
      </p:pic>
      <p:sp>
        <p:nvSpPr>
          <p:cNvPr id="9" name="Textfeld 8">
            <a:extLst>
              <a:ext uri="{FF2B5EF4-FFF2-40B4-BE49-F238E27FC236}">
                <a16:creationId xmlns:a16="http://schemas.microsoft.com/office/drawing/2014/main" id="{665FD9D0-B395-BBE6-39C2-23ADEAEBBD9D}"/>
              </a:ext>
            </a:extLst>
          </p:cNvPr>
          <p:cNvSpPr txBox="1"/>
          <p:nvPr/>
        </p:nvSpPr>
        <p:spPr>
          <a:xfrm>
            <a:off x="9287412" y="1804737"/>
            <a:ext cx="2904587" cy="577081"/>
          </a:xfrm>
          <a:prstGeom prst="rect">
            <a:avLst/>
          </a:prstGeom>
          <a:noFill/>
        </p:spPr>
        <p:txBody>
          <a:bodyPr wrap="square" rtlCol="0">
            <a:spAutoFit/>
          </a:bodyPr>
          <a:lstStyle/>
          <a:p>
            <a:r>
              <a:rPr lang="de-DE" sz="1050" dirty="0"/>
              <a:t>CalicoJack1682, </a:t>
            </a:r>
            <a:r>
              <a:rPr lang="de-DE" sz="1050" dirty="0">
                <a:hlinkClick r:id="rId4"/>
              </a:rPr>
              <a:t>https://commons.m.wikimedia.org/wiki/File:Saras_Sarasvathy_Photo.jpg#filelinks</a:t>
            </a:r>
            <a:r>
              <a:rPr lang="de-DE" sz="1050" dirty="0"/>
              <a:t> </a:t>
            </a:r>
            <a:endParaRPr lang="en-US" sz="1050" dirty="0"/>
          </a:p>
        </p:txBody>
      </p:sp>
    </p:spTree>
    <p:extLst>
      <p:ext uri="{BB962C8B-B14F-4D97-AF65-F5344CB8AC3E}">
        <p14:creationId xmlns:p14="http://schemas.microsoft.com/office/powerpoint/2010/main" val="147764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C1D5AAF-5092-4797-9045-680F6BFABF9A}"/>
              </a:ext>
            </a:extLst>
          </p:cNvPr>
          <p:cNvSpPr>
            <a:spLocks noGrp="1"/>
          </p:cNvSpPr>
          <p:nvPr>
            <p:ph type="body" sz="quarter" idx="10"/>
          </p:nvPr>
        </p:nvSpPr>
        <p:spPr/>
        <p:txBody>
          <a:bodyPr/>
          <a:lstStyle/>
          <a:p>
            <a:r>
              <a:rPr lang="en-GB"/>
              <a:t>Causation vs. Effectuation</a:t>
            </a:r>
          </a:p>
        </p:txBody>
      </p:sp>
      <p:sp>
        <p:nvSpPr>
          <p:cNvPr id="3" name="Textplatzhalter 2">
            <a:extLst>
              <a:ext uri="{FF2B5EF4-FFF2-40B4-BE49-F238E27FC236}">
                <a16:creationId xmlns:a16="http://schemas.microsoft.com/office/drawing/2014/main" id="{D41D51E9-DF10-4CB5-B225-8AEA8D6A4094}"/>
              </a:ext>
            </a:extLst>
          </p:cNvPr>
          <p:cNvSpPr>
            <a:spLocks noGrp="1"/>
          </p:cNvSpPr>
          <p:nvPr>
            <p:ph type="body" sz="quarter" idx="11"/>
          </p:nvPr>
        </p:nvSpPr>
        <p:spPr>
          <a:xfrm>
            <a:off x="299292" y="4477521"/>
            <a:ext cx="2737778" cy="1340323"/>
          </a:xfrm>
        </p:spPr>
        <p:txBody>
          <a:bodyPr/>
          <a:lstStyle/>
          <a:p>
            <a:r>
              <a:rPr lang="en-US" sz="1800" b="1"/>
              <a:t>Effectuation</a:t>
            </a:r>
          </a:p>
          <a:p>
            <a:r>
              <a:rPr lang="en-US" sz="1800"/>
              <a:t>Creative combination of A, B, C leads to result Z</a:t>
            </a:r>
            <a:endParaRPr lang="en-GB" sz="1800"/>
          </a:p>
        </p:txBody>
      </p:sp>
      <p:sp>
        <p:nvSpPr>
          <p:cNvPr id="4" name="Fußzeilenplatzhalter 3">
            <a:extLst>
              <a:ext uri="{FF2B5EF4-FFF2-40B4-BE49-F238E27FC236}">
                <a16:creationId xmlns:a16="http://schemas.microsoft.com/office/drawing/2014/main" id="{DDFDBEF8-4791-44D5-8E47-2E4531AA115B}"/>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44059BCB-E424-4754-B614-95CD0668F75C}"/>
              </a:ext>
            </a:extLst>
          </p:cNvPr>
          <p:cNvSpPr>
            <a:spLocks noGrp="1"/>
          </p:cNvSpPr>
          <p:nvPr>
            <p:ph type="sldNum" sz="quarter" idx="13"/>
          </p:nvPr>
        </p:nvSpPr>
        <p:spPr/>
        <p:txBody>
          <a:bodyPr/>
          <a:lstStyle/>
          <a:p>
            <a:pPr>
              <a:defRPr/>
            </a:pPr>
            <a:fld id="{3403F9C6-84D0-4162-91EE-42F978B0FA19}" type="slidenum">
              <a:rPr lang="de-DE" altLang="de-DE" smtClean="0"/>
              <a:pPr>
                <a:defRPr/>
              </a:pPr>
              <a:t>16</a:t>
            </a:fld>
            <a:endParaRPr lang="de-DE" altLang="de-DE"/>
          </a:p>
        </p:txBody>
      </p:sp>
      <p:sp>
        <p:nvSpPr>
          <p:cNvPr id="12" name="Textplatzhalter 2">
            <a:extLst>
              <a:ext uri="{FF2B5EF4-FFF2-40B4-BE49-F238E27FC236}">
                <a16:creationId xmlns:a16="http://schemas.microsoft.com/office/drawing/2014/main" id="{A1236D05-B3B1-40E5-B19B-10A1A53C1DDA}"/>
              </a:ext>
            </a:extLst>
          </p:cNvPr>
          <p:cNvSpPr txBox="1">
            <a:spLocks/>
          </p:cNvSpPr>
          <p:nvPr/>
        </p:nvSpPr>
        <p:spPr>
          <a:xfrm>
            <a:off x="358529" y="1770774"/>
            <a:ext cx="2737778" cy="1340323"/>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a:t>Causation</a:t>
            </a:r>
          </a:p>
          <a:p>
            <a:r>
              <a:rPr lang="en-US" sz="1800"/>
              <a:t>Recipe X leads to result Y</a:t>
            </a:r>
            <a:endParaRPr lang="en-GB" sz="1800"/>
          </a:p>
        </p:txBody>
      </p:sp>
      <p:pic>
        <p:nvPicPr>
          <p:cNvPr id="6" name="Grafik 5" descr="Ein Bild, das Gerät, Flasche, Küchengerät, Haushaltsgerät enthält.&#10;&#10;KI-generierte Inhalte können fehlerhaft sein.">
            <a:extLst>
              <a:ext uri="{FF2B5EF4-FFF2-40B4-BE49-F238E27FC236}">
                <a16:creationId xmlns:a16="http://schemas.microsoft.com/office/drawing/2014/main" id="{FE729F2B-CCB0-46F8-4399-1E41857DBD6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37070" y="3113037"/>
            <a:ext cx="2351396" cy="2821675"/>
          </a:xfrm>
          <a:prstGeom prst="rect">
            <a:avLst/>
          </a:prstGeom>
        </p:spPr>
      </p:pic>
      <p:sp>
        <p:nvSpPr>
          <p:cNvPr id="13" name="Textfeld 12">
            <a:extLst>
              <a:ext uri="{FF2B5EF4-FFF2-40B4-BE49-F238E27FC236}">
                <a16:creationId xmlns:a16="http://schemas.microsoft.com/office/drawing/2014/main" id="{98764FD8-C8CE-6C59-EF0E-5C9919F0EADA}"/>
              </a:ext>
            </a:extLst>
          </p:cNvPr>
          <p:cNvSpPr txBox="1"/>
          <p:nvPr/>
        </p:nvSpPr>
        <p:spPr>
          <a:xfrm>
            <a:off x="2895795" y="5913566"/>
            <a:ext cx="2694296" cy="307777"/>
          </a:xfrm>
          <a:prstGeom prst="rect">
            <a:avLst/>
          </a:prstGeom>
          <a:noFill/>
        </p:spPr>
        <p:txBody>
          <a:bodyPr wrap="square" rtlCol="0">
            <a:spAutoFit/>
          </a:bodyPr>
          <a:lstStyle/>
          <a:p>
            <a:r>
              <a:rPr lang="en-US" sz="700" dirty="0"/>
              <a:t>"</a:t>
            </a:r>
            <a:r>
              <a:rPr lang="en-US" sz="700" dirty="0">
                <a:hlinkClick r:id="rId4" tooltip="http://www.theramblingepicure.com/food-vocabulary-whats-a-foodalanche/"/>
              </a:rPr>
              <a:t>Dieses Foto</a:t>
            </a:r>
            <a:r>
              <a:rPr lang="en-US" sz="700" dirty="0"/>
              <a:t>" is licensed by unknown author under </a:t>
            </a:r>
            <a:r>
              <a:rPr lang="en-US" sz="700" dirty="0">
                <a:hlinkClick r:id="rId5" tooltip="https://creativecommons.org/licenses/by-nc-nd/3.0/"/>
              </a:rPr>
              <a:t>CC BY-NC-ND</a:t>
            </a:r>
            <a:endParaRPr lang="en-US" sz="700" dirty="0"/>
          </a:p>
        </p:txBody>
      </p:sp>
      <p:pic>
        <p:nvPicPr>
          <p:cNvPr id="14" name="Grafik 13" descr="Liste Silhouette">
            <a:extLst>
              <a:ext uri="{FF2B5EF4-FFF2-40B4-BE49-F238E27FC236}">
                <a16:creationId xmlns:a16="http://schemas.microsoft.com/office/drawing/2014/main" id="{E2FA9B88-E9B0-95DA-571D-D7E91E1224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9893" y="827872"/>
            <a:ext cx="1985749" cy="1985749"/>
          </a:xfrm>
          <a:prstGeom prst="rect">
            <a:avLst/>
          </a:prstGeom>
        </p:spPr>
      </p:pic>
      <p:sp>
        <p:nvSpPr>
          <p:cNvPr id="15" name="Textfeld 14">
            <a:extLst>
              <a:ext uri="{FF2B5EF4-FFF2-40B4-BE49-F238E27FC236}">
                <a16:creationId xmlns:a16="http://schemas.microsoft.com/office/drawing/2014/main" id="{B2786A75-9028-E313-2F79-25B0A7C6B526}"/>
              </a:ext>
            </a:extLst>
          </p:cNvPr>
          <p:cNvSpPr txBox="1"/>
          <p:nvPr/>
        </p:nvSpPr>
        <p:spPr>
          <a:xfrm>
            <a:off x="3699195" y="993494"/>
            <a:ext cx="1549021" cy="369332"/>
          </a:xfrm>
          <a:prstGeom prst="rect">
            <a:avLst/>
          </a:prstGeom>
          <a:noFill/>
        </p:spPr>
        <p:txBody>
          <a:bodyPr wrap="square" rtlCol="0">
            <a:spAutoFit/>
          </a:bodyPr>
          <a:lstStyle/>
          <a:p>
            <a:r>
              <a:rPr lang="de-DE" dirty="0"/>
              <a:t>Recipe</a:t>
            </a:r>
            <a:endParaRPr lang="en-US" dirty="0"/>
          </a:p>
        </p:txBody>
      </p:sp>
      <p:cxnSp>
        <p:nvCxnSpPr>
          <p:cNvPr id="16" name="Gerade Verbindung mit Pfeil 15">
            <a:extLst>
              <a:ext uri="{FF2B5EF4-FFF2-40B4-BE49-F238E27FC236}">
                <a16:creationId xmlns:a16="http://schemas.microsoft.com/office/drawing/2014/main" id="{1F9181BD-AFA3-A07A-294B-43A0F6CF0C8B}"/>
              </a:ext>
            </a:extLst>
          </p:cNvPr>
          <p:cNvCxnSpPr>
            <a:cxnSpLocks/>
          </p:cNvCxnSpPr>
          <p:nvPr/>
        </p:nvCxnSpPr>
        <p:spPr>
          <a:xfrm>
            <a:off x="5329228" y="1850525"/>
            <a:ext cx="1961818" cy="5874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Gerade Verbindung mit Pfeil 16">
            <a:extLst>
              <a:ext uri="{FF2B5EF4-FFF2-40B4-BE49-F238E27FC236}">
                <a16:creationId xmlns:a16="http://schemas.microsoft.com/office/drawing/2014/main" id="{9812F719-18BD-A60C-A582-ABC109E03500}"/>
              </a:ext>
            </a:extLst>
          </p:cNvPr>
          <p:cNvCxnSpPr>
            <a:cxnSpLocks/>
          </p:cNvCxnSpPr>
          <p:nvPr/>
        </p:nvCxnSpPr>
        <p:spPr>
          <a:xfrm flipV="1">
            <a:off x="5529741" y="3688893"/>
            <a:ext cx="1761305" cy="8349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8" name="Grafik 17" descr="Ein Bild, das Essen, Sandwich, Hamburger, Burger enthält.&#10;&#10;KI-generierte Inhalte können fehlerhaft sein.">
            <a:extLst>
              <a:ext uri="{FF2B5EF4-FFF2-40B4-BE49-F238E27FC236}">
                <a16:creationId xmlns:a16="http://schemas.microsoft.com/office/drawing/2014/main" id="{722B7D0D-FB2D-5476-FA94-9DFE1A490C4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592670" y="1850525"/>
            <a:ext cx="4010025" cy="2673350"/>
          </a:xfrm>
          <a:prstGeom prst="rect">
            <a:avLst/>
          </a:prstGeom>
        </p:spPr>
      </p:pic>
    </p:spTree>
    <p:extLst>
      <p:ext uri="{BB962C8B-B14F-4D97-AF65-F5344CB8AC3E}">
        <p14:creationId xmlns:p14="http://schemas.microsoft.com/office/powerpoint/2010/main" val="3742264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25DC291-4D95-4387-23FA-BC2BE61959C2}"/>
              </a:ext>
            </a:extLst>
          </p:cNvPr>
          <p:cNvSpPr>
            <a:spLocks noGrp="1"/>
          </p:cNvSpPr>
          <p:nvPr>
            <p:ph type="body" sz="quarter" idx="10"/>
          </p:nvPr>
        </p:nvSpPr>
        <p:spPr>
          <a:xfrm>
            <a:off x="397933" y="349044"/>
            <a:ext cx="8866419" cy="685800"/>
          </a:xfrm>
        </p:spPr>
        <p:txBody>
          <a:bodyPr>
            <a:normAutofit/>
          </a:bodyPr>
          <a:lstStyle/>
          <a:p>
            <a:r>
              <a:rPr lang="de-DE" err="1"/>
              <a:t>Causal</a:t>
            </a:r>
            <a:r>
              <a:rPr lang="de-DE"/>
              <a:t> vs. </a:t>
            </a:r>
            <a:r>
              <a:rPr lang="de-DE" err="1"/>
              <a:t>Effectual</a:t>
            </a:r>
            <a:r>
              <a:rPr lang="de-DE"/>
              <a:t> </a:t>
            </a:r>
            <a:r>
              <a:rPr lang="de-DE" err="1"/>
              <a:t>Reasoning</a:t>
            </a:r>
            <a:endParaRPr lang="en-US"/>
          </a:p>
        </p:txBody>
      </p:sp>
      <p:sp>
        <p:nvSpPr>
          <p:cNvPr id="4" name="Fußzeilenplatzhalter 3">
            <a:extLst>
              <a:ext uri="{FF2B5EF4-FFF2-40B4-BE49-F238E27FC236}">
                <a16:creationId xmlns:a16="http://schemas.microsoft.com/office/drawing/2014/main" id="{9DED9E45-0D79-E2F6-0F9D-25E495573BB6}"/>
              </a:ext>
            </a:extLst>
          </p:cNvPr>
          <p:cNvSpPr>
            <a:spLocks noGrp="1"/>
          </p:cNvSpPr>
          <p:nvPr>
            <p:ph type="ftr" sz="quarter" idx="11"/>
          </p:nvPr>
        </p:nvSpPr>
        <p:spPr>
          <a:xfrm>
            <a:off x="1625600" y="6416675"/>
            <a:ext cx="8985250" cy="365125"/>
          </a:xfrm>
        </p:spPr>
        <p:txBody>
          <a:bodyPr wrap="square" anchor="ctr">
            <a:normAutofit/>
          </a:bodyPr>
          <a:lstStyle/>
          <a:p>
            <a:pPr>
              <a:spcAft>
                <a:spcPts val="600"/>
              </a:spcAft>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E015BB6B-B48B-8AAB-B159-C3B763B0A237}"/>
              </a:ext>
            </a:extLst>
          </p:cNvPr>
          <p:cNvSpPr>
            <a:spLocks noGrp="1"/>
          </p:cNvSpPr>
          <p:nvPr>
            <p:ph type="sldNum" sz="quarter" idx="12"/>
          </p:nvPr>
        </p:nvSpPr>
        <p:spPr>
          <a:xfrm>
            <a:off x="10991850" y="6416675"/>
            <a:ext cx="1200150" cy="365125"/>
          </a:xfrm>
        </p:spPr>
        <p:txBody>
          <a:bodyPr wrap="square" anchor="ctr">
            <a:normAutofit/>
          </a:bodyPr>
          <a:lstStyle/>
          <a:p>
            <a:pPr>
              <a:spcAft>
                <a:spcPts val="600"/>
              </a:spcAft>
              <a:defRPr/>
            </a:pPr>
            <a:fld id="{3403F9C6-84D0-4162-91EE-42F978B0FA19}" type="slidenum">
              <a:rPr lang="de-DE" altLang="de-DE" smtClean="0"/>
              <a:pPr>
                <a:spcAft>
                  <a:spcPts val="600"/>
                </a:spcAft>
                <a:defRPr/>
              </a:pPr>
              <a:t>17</a:t>
            </a:fld>
            <a:endParaRPr lang="de-DE" altLang="de-DE"/>
          </a:p>
        </p:txBody>
      </p:sp>
      <p:pic>
        <p:nvPicPr>
          <p:cNvPr id="6" name="Grafik 5">
            <a:extLst>
              <a:ext uri="{FF2B5EF4-FFF2-40B4-BE49-F238E27FC236}">
                <a16:creationId xmlns:a16="http://schemas.microsoft.com/office/drawing/2014/main" id="{F85CA1B9-B6FB-B033-5952-96A5FDEFFB48}"/>
              </a:ext>
            </a:extLst>
          </p:cNvPr>
          <p:cNvPicPr>
            <a:picLocks noChangeAspect="1"/>
          </p:cNvPicPr>
          <p:nvPr/>
        </p:nvPicPr>
        <p:blipFill>
          <a:blip r:embed="rId3"/>
          <a:stretch>
            <a:fillRect/>
          </a:stretch>
        </p:blipFill>
        <p:spPr>
          <a:xfrm>
            <a:off x="314706" y="1459230"/>
            <a:ext cx="11562588" cy="3939540"/>
          </a:xfrm>
          <a:prstGeom prst="rect">
            <a:avLst/>
          </a:prstGeom>
        </p:spPr>
      </p:pic>
    </p:spTree>
    <p:extLst>
      <p:ext uri="{BB962C8B-B14F-4D97-AF65-F5344CB8AC3E}">
        <p14:creationId xmlns:p14="http://schemas.microsoft.com/office/powerpoint/2010/main" val="3727955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2F4531E-6A0A-4857-A53A-C30D179A3006}"/>
              </a:ext>
            </a:extLst>
          </p:cNvPr>
          <p:cNvSpPr>
            <a:spLocks noGrp="1"/>
          </p:cNvSpPr>
          <p:nvPr>
            <p:ph type="body" sz="quarter" idx="10"/>
          </p:nvPr>
        </p:nvSpPr>
        <p:spPr/>
        <p:txBody>
          <a:bodyPr/>
          <a:lstStyle/>
          <a:p>
            <a:r>
              <a:rPr lang="en-GB"/>
              <a:t>Effectuation circle</a:t>
            </a:r>
          </a:p>
        </p:txBody>
      </p:sp>
      <p:sp>
        <p:nvSpPr>
          <p:cNvPr id="4" name="Fußzeilenplatzhalter 3">
            <a:extLst>
              <a:ext uri="{FF2B5EF4-FFF2-40B4-BE49-F238E27FC236}">
                <a16:creationId xmlns:a16="http://schemas.microsoft.com/office/drawing/2014/main" id="{A7B7F968-F10E-45C6-8F7D-29853A58FFCD}"/>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668503F2-2C11-4946-AF78-85B74A9CA3CF}"/>
              </a:ext>
            </a:extLst>
          </p:cNvPr>
          <p:cNvSpPr>
            <a:spLocks noGrp="1"/>
          </p:cNvSpPr>
          <p:nvPr>
            <p:ph type="sldNum" sz="quarter" idx="13"/>
          </p:nvPr>
        </p:nvSpPr>
        <p:spPr/>
        <p:txBody>
          <a:bodyPr/>
          <a:lstStyle/>
          <a:p>
            <a:pPr>
              <a:defRPr/>
            </a:pPr>
            <a:fld id="{3403F9C6-84D0-4162-91EE-42F978B0FA19}" type="slidenum">
              <a:rPr lang="de-DE" altLang="de-DE" smtClean="0"/>
              <a:pPr>
                <a:defRPr/>
              </a:pPr>
              <a:t>18</a:t>
            </a:fld>
            <a:endParaRPr lang="de-DE" altLang="de-DE"/>
          </a:p>
        </p:txBody>
      </p:sp>
      <p:pic>
        <p:nvPicPr>
          <p:cNvPr id="8" name="Grafik 7">
            <a:extLst>
              <a:ext uri="{FF2B5EF4-FFF2-40B4-BE49-F238E27FC236}">
                <a16:creationId xmlns:a16="http://schemas.microsoft.com/office/drawing/2014/main" id="{42601AC2-D14B-4717-90E3-1FD7CED2DF2D}"/>
              </a:ext>
            </a:extLst>
          </p:cNvPr>
          <p:cNvPicPr>
            <a:picLocks noChangeAspect="1"/>
          </p:cNvPicPr>
          <p:nvPr/>
        </p:nvPicPr>
        <p:blipFill>
          <a:blip r:embed="rId3"/>
          <a:stretch>
            <a:fillRect/>
          </a:stretch>
        </p:blipFill>
        <p:spPr>
          <a:xfrm>
            <a:off x="397933" y="865187"/>
            <a:ext cx="11136560" cy="5127625"/>
          </a:xfrm>
          <a:prstGeom prst="rect">
            <a:avLst/>
          </a:prstGeom>
        </p:spPr>
      </p:pic>
      <p:sp>
        <p:nvSpPr>
          <p:cNvPr id="3" name="Textfeld 2">
            <a:extLst>
              <a:ext uri="{FF2B5EF4-FFF2-40B4-BE49-F238E27FC236}">
                <a16:creationId xmlns:a16="http://schemas.microsoft.com/office/drawing/2014/main" id="{AC3BAA1A-F132-FA67-57D2-D7E249FBA15E}"/>
              </a:ext>
            </a:extLst>
          </p:cNvPr>
          <p:cNvSpPr txBox="1"/>
          <p:nvPr/>
        </p:nvSpPr>
        <p:spPr>
          <a:xfrm>
            <a:off x="441060" y="5835411"/>
            <a:ext cx="11309879" cy="369332"/>
          </a:xfrm>
          <a:prstGeom prst="rect">
            <a:avLst/>
          </a:prstGeom>
          <a:noFill/>
        </p:spPr>
        <p:txBody>
          <a:bodyPr wrap="square" rtlCol="0">
            <a:spAutoFit/>
          </a:bodyPr>
          <a:lstStyle/>
          <a:p>
            <a:r>
              <a:rPr lang="de-DE" dirty="0"/>
              <a:t>Source: </a:t>
            </a:r>
            <a:r>
              <a:rPr lang="de-DE" dirty="0">
                <a:hlinkClick r:id="rId4"/>
              </a:rPr>
              <a:t>https://creativebusinessmodels.com/2019/05/a-creative-entrepreneurial-process/</a:t>
            </a:r>
            <a:r>
              <a:rPr lang="de-DE" dirty="0"/>
              <a:t> </a:t>
            </a:r>
            <a:endParaRPr lang="en-US" dirty="0"/>
          </a:p>
        </p:txBody>
      </p:sp>
    </p:spTree>
    <p:extLst>
      <p:ext uri="{BB962C8B-B14F-4D97-AF65-F5344CB8AC3E}">
        <p14:creationId xmlns:p14="http://schemas.microsoft.com/office/powerpoint/2010/main" val="1461218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EC897D-12BC-4A76-A4EB-3B892741A1F3}"/>
              </a:ext>
            </a:extLst>
          </p:cNvPr>
          <p:cNvSpPr>
            <a:spLocks noGrp="1"/>
          </p:cNvSpPr>
          <p:nvPr>
            <p:ph type="body" sz="quarter" idx="10"/>
          </p:nvPr>
        </p:nvSpPr>
        <p:spPr>
          <a:xfrm>
            <a:off x="397933" y="349044"/>
            <a:ext cx="10395481" cy="685800"/>
          </a:xfrm>
        </p:spPr>
        <p:txBody>
          <a:bodyPr/>
          <a:lstStyle/>
          <a:p>
            <a:r>
              <a:rPr lang="en-GB"/>
              <a:t>Effectuation STORIES</a:t>
            </a:r>
          </a:p>
          <a:p>
            <a:r>
              <a:rPr lang="en-GB">
                <a:hlinkClick r:id="rId3"/>
              </a:rPr>
              <a:t>https://effectuation.org/stories</a:t>
            </a:r>
            <a:r>
              <a:rPr lang="en-GB"/>
              <a:t>  												</a:t>
            </a:r>
            <a:endParaRPr lang="en-GB" i="1">
              <a:solidFill>
                <a:srgbClr val="00CC99"/>
              </a:solidFill>
            </a:endParaRPr>
          </a:p>
        </p:txBody>
      </p:sp>
      <p:sp>
        <p:nvSpPr>
          <p:cNvPr id="4" name="Fußzeilenplatzhalter 3">
            <a:extLst>
              <a:ext uri="{FF2B5EF4-FFF2-40B4-BE49-F238E27FC236}">
                <a16:creationId xmlns:a16="http://schemas.microsoft.com/office/drawing/2014/main" id="{B88546AC-703D-4510-BB6C-B62E3A7B2244}"/>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D776BE8B-EF00-4DA2-B318-2D5CA9CF677F}"/>
              </a:ext>
            </a:extLst>
          </p:cNvPr>
          <p:cNvSpPr>
            <a:spLocks noGrp="1"/>
          </p:cNvSpPr>
          <p:nvPr>
            <p:ph type="sldNum" sz="quarter" idx="13"/>
          </p:nvPr>
        </p:nvSpPr>
        <p:spPr/>
        <p:txBody>
          <a:bodyPr/>
          <a:lstStyle/>
          <a:p>
            <a:pPr>
              <a:defRPr/>
            </a:pPr>
            <a:fld id="{3403F9C6-84D0-4162-91EE-42F978B0FA19}" type="slidenum">
              <a:rPr lang="de-DE" altLang="de-DE" smtClean="0"/>
              <a:pPr>
                <a:defRPr/>
              </a:pPr>
              <a:t>19</a:t>
            </a:fld>
            <a:endParaRPr lang="de-DE" altLang="de-DE"/>
          </a:p>
        </p:txBody>
      </p:sp>
      <p:sp>
        <p:nvSpPr>
          <p:cNvPr id="3" name="Rechteck: abgerundete Ecken 2">
            <a:extLst>
              <a:ext uri="{FF2B5EF4-FFF2-40B4-BE49-F238E27FC236}">
                <a16:creationId xmlns:a16="http://schemas.microsoft.com/office/drawing/2014/main" id="{71BC6F41-4935-DB3C-F8BD-5B91940114B2}"/>
              </a:ext>
            </a:extLst>
          </p:cNvPr>
          <p:cNvSpPr/>
          <p:nvPr/>
        </p:nvSpPr>
        <p:spPr>
          <a:xfrm>
            <a:off x="9923615" y="349044"/>
            <a:ext cx="2136470" cy="9974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15 min</a:t>
            </a:r>
          </a:p>
        </p:txBody>
      </p:sp>
      <p:pic>
        <p:nvPicPr>
          <p:cNvPr id="8" name="Grafik 7" descr="Ein Bild, das Iglu, Gebäude, Eishotel, Winter enthält.&#10;&#10;KI-generierte Inhalte können fehlerhaft sein.">
            <a:extLst>
              <a:ext uri="{FF2B5EF4-FFF2-40B4-BE49-F238E27FC236}">
                <a16:creationId xmlns:a16="http://schemas.microsoft.com/office/drawing/2014/main" id="{93AA419A-B950-3D9D-8121-D0C896B2D7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03131" y="1777415"/>
            <a:ext cx="4985084" cy="2804110"/>
          </a:xfrm>
          <a:prstGeom prst="rect">
            <a:avLst/>
          </a:prstGeom>
        </p:spPr>
      </p:pic>
      <p:sp>
        <p:nvSpPr>
          <p:cNvPr id="9" name="Textfeld 8">
            <a:extLst>
              <a:ext uri="{FF2B5EF4-FFF2-40B4-BE49-F238E27FC236}">
                <a16:creationId xmlns:a16="http://schemas.microsoft.com/office/drawing/2014/main" id="{C5C20AB6-3218-684A-1F84-9C6452C7CEEE}"/>
              </a:ext>
            </a:extLst>
          </p:cNvPr>
          <p:cNvSpPr txBox="1"/>
          <p:nvPr/>
        </p:nvSpPr>
        <p:spPr>
          <a:xfrm>
            <a:off x="3103131" y="4614946"/>
            <a:ext cx="4985084" cy="230832"/>
          </a:xfrm>
          <a:prstGeom prst="rect">
            <a:avLst/>
          </a:prstGeom>
          <a:noFill/>
        </p:spPr>
        <p:txBody>
          <a:bodyPr wrap="square" rtlCol="0">
            <a:spAutoFit/>
          </a:bodyPr>
          <a:lstStyle/>
          <a:p>
            <a:r>
              <a:rPr lang="en-US" sz="900" dirty="0"/>
              <a:t>"</a:t>
            </a:r>
            <a:r>
              <a:rPr lang="en-US" sz="900" dirty="0">
                <a:hlinkClick r:id="rId5" tooltip="https://www.flickr.com/photos/dgmckelvey/16117373196/"/>
              </a:rPr>
              <a:t>Dieses Foto</a:t>
            </a:r>
            <a:r>
              <a:rPr lang="en-US" sz="900" dirty="0"/>
              <a:t>" von </a:t>
            </a:r>
            <a:r>
              <a:rPr lang="en-US" sz="900" dirty="0" err="1"/>
              <a:t>Unbekannter</a:t>
            </a:r>
            <a:r>
              <a:rPr lang="en-US" sz="900" dirty="0"/>
              <a:t> Autor </a:t>
            </a:r>
            <a:r>
              <a:rPr lang="en-US" sz="900" dirty="0" err="1"/>
              <a:t>ist</a:t>
            </a:r>
            <a:r>
              <a:rPr lang="en-US" sz="900" dirty="0"/>
              <a:t> </a:t>
            </a:r>
            <a:r>
              <a:rPr lang="en-US" sz="900" dirty="0" err="1"/>
              <a:t>lizenziert</a:t>
            </a:r>
            <a:r>
              <a:rPr lang="en-US" sz="900" dirty="0"/>
              <a:t> </a:t>
            </a:r>
            <a:r>
              <a:rPr lang="en-US" sz="900" dirty="0" err="1"/>
              <a:t>gemäß</a:t>
            </a:r>
            <a:r>
              <a:rPr lang="en-US" sz="900" dirty="0"/>
              <a:t> </a:t>
            </a:r>
            <a:r>
              <a:rPr lang="en-US" sz="900" dirty="0">
                <a:hlinkClick r:id="rId6" tooltip="https://creativecommons.org/licenses/by-nc-nd/3.0/"/>
              </a:rPr>
              <a:t>CC BY-NC-ND</a:t>
            </a:r>
            <a:endParaRPr lang="en-US" sz="900" dirty="0"/>
          </a:p>
        </p:txBody>
      </p:sp>
    </p:spTree>
    <p:extLst>
      <p:ext uri="{BB962C8B-B14F-4D97-AF65-F5344CB8AC3E}">
        <p14:creationId xmlns:p14="http://schemas.microsoft.com/office/powerpoint/2010/main" val="612076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8C1D910-164B-32E1-1F07-2010330F4668}"/>
              </a:ext>
            </a:extLst>
          </p:cNvPr>
          <p:cNvSpPr>
            <a:spLocks noGrp="1"/>
          </p:cNvSpPr>
          <p:nvPr>
            <p:ph type="body" sz="quarter" idx="13"/>
          </p:nvPr>
        </p:nvSpPr>
        <p:spPr/>
        <p:txBody>
          <a:bodyPr/>
          <a:lstStyle/>
          <a:p>
            <a:r>
              <a:rPr lang="de-DE"/>
              <a:t>Day 1</a:t>
            </a:r>
          </a:p>
        </p:txBody>
      </p:sp>
      <p:sp>
        <p:nvSpPr>
          <p:cNvPr id="3" name="Fußzeilenplatzhalter 2">
            <a:extLst>
              <a:ext uri="{FF2B5EF4-FFF2-40B4-BE49-F238E27FC236}">
                <a16:creationId xmlns:a16="http://schemas.microsoft.com/office/drawing/2014/main" id="{805F4FEA-7892-C96E-A294-A35EC40EDB5F}"/>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7A5EBB2E-AF1F-CDEE-15FE-56B658D6491C}"/>
              </a:ext>
            </a:extLst>
          </p:cNvPr>
          <p:cNvSpPr>
            <a:spLocks noGrp="1"/>
          </p:cNvSpPr>
          <p:nvPr>
            <p:ph type="sldNum" sz="quarter" idx="15"/>
          </p:nvPr>
        </p:nvSpPr>
        <p:spPr/>
        <p:txBody>
          <a:bodyPr/>
          <a:lstStyle/>
          <a:p>
            <a:pPr>
              <a:defRPr/>
            </a:pPr>
            <a:fld id="{DE08903F-90EC-4A68-9771-93E1A14EF685}" type="slidenum">
              <a:rPr lang="de-DE" altLang="de-DE" smtClean="0"/>
              <a:pPr>
                <a:defRPr/>
              </a:pPr>
              <a:t>2</a:t>
            </a:fld>
            <a:endParaRPr lang="de-DE" altLang="de-DE"/>
          </a:p>
        </p:txBody>
      </p:sp>
    </p:spTree>
    <p:extLst>
      <p:ext uri="{BB962C8B-B14F-4D97-AF65-F5344CB8AC3E}">
        <p14:creationId xmlns:p14="http://schemas.microsoft.com/office/powerpoint/2010/main" val="2693755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E46F66C-8DE3-4AC6-9987-39CB5BE4B488}"/>
              </a:ext>
            </a:extLst>
          </p:cNvPr>
          <p:cNvSpPr>
            <a:spLocks noGrp="1"/>
          </p:cNvSpPr>
          <p:nvPr>
            <p:ph type="body" sz="quarter" idx="13"/>
          </p:nvPr>
        </p:nvSpPr>
        <p:spPr/>
        <p:txBody>
          <a:bodyPr/>
          <a:lstStyle/>
          <a:p>
            <a:r>
              <a:rPr lang="en-GB"/>
              <a:t>COFFEE BREAK</a:t>
            </a:r>
          </a:p>
        </p:txBody>
      </p:sp>
      <p:sp>
        <p:nvSpPr>
          <p:cNvPr id="3" name="Fußzeilenplatzhalter 2">
            <a:extLst>
              <a:ext uri="{FF2B5EF4-FFF2-40B4-BE49-F238E27FC236}">
                <a16:creationId xmlns:a16="http://schemas.microsoft.com/office/drawing/2014/main" id="{DC2E9096-3B05-4E9A-8E7A-87D11B830F1A}"/>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6660B0EB-8B94-40B5-8919-7C0E949F4D65}"/>
              </a:ext>
            </a:extLst>
          </p:cNvPr>
          <p:cNvSpPr>
            <a:spLocks noGrp="1"/>
          </p:cNvSpPr>
          <p:nvPr>
            <p:ph type="sldNum" sz="quarter" idx="15"/>
          </p:nvPr>
        </p:nvSpPr>
        <p:spPr/>
        <p:txBody>
          <a:bodyPr/>
          <a:lstStyle/>
          <a:p>
            <a:pPr>
              <a:defRPr/>
            </a:pPr>
            <a:fld id="{DE08903F-90EC-4A68-9771-93E1A14EF685}" type="slidenum">
              <a:rPr lang="de-DE" altLang="de-DE" smtClean="0"/>
              <a:pPr>
                <a:defRPr/>
              </a:pPr>
              <a:t>20</a:t>
            </a:fld>
            <a:endParaRPr lang="de-DE" altLang="de-DE"/>
          </a:p>
        </p:txBody>
      </p:sp>
    </p:spTree>
    <p:extLst>
      <p:ext uri="{BB962C8B-B14F-4D97-AF65-F5344CB8AC3E}">
        <p14:creationId xmlns:p14="http://schemas.microsoft.com/office/powerpoint/2010/main" val="753932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1922C93-36CC-FF28-8141-7DC8B0A585C6}"/>
              </a:ext>
            </a:extLst>
          </p:cNvPr>
          <p:cNvSpPr>
            <a:spLocks noGrp="1"/>
          </p:cNvSpPr>
          <p:nvPr>
            <p:ph type="body" sz="quarter" idx="13"/>
          </p:nvPr>
        </p:nvSpPr>
        <p:spPr/>
        <p:txBody>
          <a:bodyPr/>
          <a:lstStyle/>
          <a:p>
            <a:r>
              <a:rPr lang="de-DE" altLang="de-DE" sz="3200"/>
              <a:t>Start </a:t>
            </a:r>
            <a:r>
              <a:rPr lang="de-DE" altLang="de-DE" sz="3200" err="1"/>
              <a:t>with</a:t>
            </a:r>
            <a:r>
              <a:rPr lang="de-DE" altLang="de-DE" sz="3200"/>
              <a:t> </a:t>
            </a:r>
            <a:r>
              <a:rPr lang="de-DE" altLang="de-DE" sz="3200" err="1"/>
              <a:t>your</a:t>
            </a:r>
            <a:r>
              <a:rPr lang="de-DE" altLang="de-DE" sz="3200"/>
              <a:t> </a:t>
            </a:r>
            <a:r>
              <a:rPr lang="de-DE" altLang="de-DE" sz="3200" err="1"/>
              <a:t>means</a:t>
            </a:r>
            <a:r>
              <a:rPr lang="de-DE" altLang="de-DE" sz="3200"/>
              <a:t>: </a:t>
            </a:r>
          </a:p>
          <a:p>
            <a:r>
              <a:rPr lang="de-DE" altLang="de-DE" sz="3200"/>
              <a:t>Knowledge, </a:t>
            </a:r>
            <a:r>
              <a:rPr lang="de-DE" altLang="de-DE" sz="3200" err="1"/>
              <a:t>skills</a:t>
            </a:r>
            <a:r>
              <a:rPr lang="de-DE" altLang="de-DE" sz="3200"/>
              <a:t>, </a:t>
            </a:r>
            <a:r>
              <a:rPr lang="de-DE" altLang="de-DE" sz="3200" err="1"/>
              <a:t>abilities</a:t>
            </a:r>
            <a:r>
              <a:rPr lang="de-DE" altLang="de-DE" sz="3200"/>
              <a:t> &amp; </a:t>
            </a:r>
            <a:r>
              <a:rPr lang="de-DE" altLang="de-DE" sz="3200" err="1"/>
              <a:t>other</a:t>
            </a:r>
            <a:r>
              <a:rPr lang="de-DE" altLang="de-DE" sz="3200"/>
              <a:t> </a:t>
            </a:r>
            <a:r>
              <a:rPr lang="de-DE" altLang="de-DE" sz="3200" err="1"/>
              <a:t>characteristics</a:t>
            </a:r>
            <a:endParaRPr lang="de-DE" altLang="de-DE" sz="3200"/>
          </a:p>
        </p:txBody>
      </p:sp>
      <p:sp>
        <p:nvSpPr>
          <p:cNvPr id="3" name="Fußzeilenplatzhalter 2">
            <a:extLst>
              <a:ext uri="{FF2B5EF4-FFF2-40B4-BE49-F238E27FC236}">
                <a16:creationId xmlns:a16="http://schemas.microsoft.com/office/drawing/2014/main" id="{9AA3DE3E-860B-7BD0-3AA5-DB13228DF71E}"/>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F4012987-0A61-AB8D-EDCB-CD7EF87582DF}"/>
              </a:ext>
            </a:extLst>
          </p:cNvPr>
          <p:cNvSpPr>
            <a:spLocks noGrp="1"/>
          </p:cNvSpPr>
          <p:nvPr>
            <p:ph type="sldNum" sz="quarter" idx="15"/>
          </p:nvPr>
        </p:nvSpPr>
        <p:spPr/>
        <p:txBody>
          <a:bodyPr/>
          <a:lstStyle/>
          <a:p>
            <a:pPr>
              <a:defRPr/>
            </a:pPr>
            <a:fld id="{DE08903F-90EC-4A68-9771-93E1A14EF685}" type="slidenum">
              <a:rPr lang="de-DE" altLang="de-DE" smtClean="0"/>
              <a:pPr>
                <a:defRPr/>
              </a:pPr>
              <a:t>21</a:t>
            </a:fld>
            <a:endParaRPr lang="de-DE" altLang="de-DE"/>
          </a:p>
        </p:txBody>
      </p:sp>
    </p:spTree>
    <p:extLst>
      <p:ext uri="{BB962C8B-B14F-4D97-AF65-F5344CB8AC3E}">
        <p14:creationId xmlns:p14="http://schemas.microsoft.com/office/powerpoint/2010/main" val="665138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2F4531E-6A0A-4857-A53A-C30D179A3006}"/>
              </a:ext>
            </a:extLst>
          </p:cNvPr>
          <p:cNvSpPr>
            <a:spLocks noGrp="1"/>
          </p:cNvSpPr>
          <p:nvPr>
            <p:ph type="body" sz="quarter" idx="10"/>
          </p:nvPr>
        </p:nvSpPr>
        <p:spPr/>
        <p:txBody>
          <a:bodyPr/>
          <a:lstStyle/>
          <a:p>
            <a:r>
              <a:rPr lang="en-GB"/>
              <a:t>Effectuation circle</a:t>
            </a:r>
          </a:p>
        </p:txBody>
      </p:sp>
      <p:sp>
        <p:nvSpPr>
          <p:cNvPr id="4" name="Fußzeilenplatzhalter 3">
            <a:extLst>
              <a:ext uri="{FF2B5EF4-FFF2-40B4-BE49-F238E27FC236}">
                <a16:creationId xmlns:a16="http://schemas.microsoft.com/office/drawing/2014/main" id="{A7B7F968-F10E-45C6-8F7D-29853A58FFCD}"/>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668503F2-2C11-4946-AF78-85B74A9CA3CF}"/>
              </a:ext>
            </a:extLst>
          </p:cNvPr>
          <p:cNvSpPr>
            <a:spLocks noGrp="1"/>
          </p:cNvSpPr>
          <p:nvPr>
            <p:ph type="sldNum" sz="quarter" idx="13"/>
          </p:nvPr>
        </p:nvSpPr>
        <p:spPr/>
        <p:txBody>
          <a:bodyPr/>
          <a:lstStyle/>
          <a:p>
            <a:pPr>
              <a:defRPr/>
            </a:pPr>
            <a:fld id="{3403F9C6-84D0-4162-91EE-42F978B0FA19}" type="slidenum">
              <a:rPr lang="de-DE" altLang="de-DE" smtClean="0"/>
              <a:pPr>
                <a:defRPr/>
              </a:pPr>
              <a:t>22</a:t>
            </a:fld>
            <a:endParaRPr lang="de-DE" altLang="de-DE"/>
          </a:p>
        </p:txBody>
      </p:sp>
      <p:pic>
        <p:nvPicPr>
          <p:cNvPr id="8" name="Grafik 7">
            <a:extLst>
              <a:ext uri="{FF2B5EF4-FFF2-40B4-BE49-F238E27FC236}">
                <a16:creationId xmlns:a16="http://schemas.microsoft.com/office/drawing/2014/main" id="{42601AC2-D14B-4717-90E3-1FD7CED2DF2D}"/>
              </a:ext>
            </a:extLst>
          </p:cNvPr>
          <p:cNvPicPr>
            <a:picLocks noChangeAspect="1"/>
          </p:cNvPicPr>
          <p:nvPr/>
        </p:nvPicPr>
        <p:blipFill>
          <a:blip r:embed="rId3"/>
          <a:stretch>
            <a:fillRect/>
          </a:stretch>
        </p:blipFill>
        <p:spPr>
          <a:xfrm>
            <a:off x="397933" y="865187"/>
            <a:ext cx="11136560" cy="5127625"/>
          </a:xfrm>
          <a:prstGeom prst="rect">
            <a:avLst/>
          </a:prstGeom>
        </p:spPr>
      </p:pic>
      <p:sp>
        <p:nvSpPr>
          <p:cNvPr id="3" name="Textfeld 2">
            <a:extLst>
              <a:ext uri="{FF2B5EF4-FFF2-40B4-BE49-F238E27FC236}">
                <a16:creationId xmlns:a16="http://schemas.microsoft.com/office/drawing/2014/main" id="{AEA3456B-37F9-3F9D-642E-B6A8C790F445}"/>
              </a:ext>
            </a:extLst>
          </p:cNvPr>
          <p:cNvSpPr txBox="1"/>
          <p:nvPr/>
        </p:nvSpPr>
        <p:spPr>
          <a:xfrm>
            <a:off x="441060" y="5835411"/>
            <a:ext cx="11309879" cy="369332"/>
          </a:xfrm>
          <a:prstGeom prst="rect">
            <a:avLst/>
          </a:prstGeom>
          <a:noFill/>
        </p:spPr>
        <p:txBody>
          <a:bodyPr wrap="square" rtlCol="0">
            <a:spAutoFit/>
          </a:bodyPr>
          <a:lstStyle/>
          <a:p>
            <a:r>
              <a:rPr lang="de-DE" dirty="0"/>
              <a:t>Source: </a:t>
            </a:r>
            <a:r>
              <a:rPr lang="de-DE" dirty="0">
                <a:hlinkClick r:id="rId4"/>
              </a:rPr>
              <a:t>https://creativebusinessmodels.com/2019/05/a-creative-entrepreneurial-process/</a:t>
            </a:r>
            <a:r>
              <a:rPr lang="de-DE" dirty="0"/>
              <a:t> </a:t>
            </a:r>
            <a:endParaRPr lang="en-US" dirty="0"/>
          </a:p>
        </p:txBody>
      </p:sp>
    </p:spTree>
    <p:extLst>
      <p:ext uri="{BB962C8B-B14F-4D97-AF65-F5344CB8AC3E}">
        <p14:creationId xmlns:p14="http://schemas.microsoft.com/office/powerpoint/2010/main" val="286572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A538549-1831-4497-8438-E567C8D698DF}"/>
              </a:ext>
            </a:extLst>
          </p:cNvPr>
          <p:cNvSpPr>
            <a:spLocks noGrp="1"/>
          </p:cNvSpPr>
          <p:nvPr>
            <p:ph type="body" sz="quarter" idx="10"/>
          </p:nvPr>
        </p:nvSpPr>
        <p:spPr/>
        <p:txBody>
          <a:bodyPr/>
          <a:lstStyle/>
          <a:p>
            <a:r>
              <a:rPr lang="en-GB"/>
              <a:t>Effectuation principles</a:t>
            </a:r>
          </a:p>
        </p:txBody>
      </p:sp>
      <p:pic>
        <p:nvPicPr>
          <p:cNvPr id="7" name="Grafik 6">
            <a:extLst>
              <a:ext uri="{FF2B5EF4-FFF2-40B4-BE49-F238E27FC236}">
                <a16:creationId xmlns:a16="http://schemas.microsoft.com/office/drawing/2014/main" id="{7DBCA201-8692-4A03-B011-BE9D64BCFBA8}"/>
              </a:ext>
            </a:extLst>
          </p:cNvPr>
          <p:cNvPicPr>
            <a:picLocks noChangeAspect="1"/>
          </p:cNvPicPr>
          <p:nvPr/>
        </p:nvPicPr>
        <p:blipFill>
          <a:blip r:embed="rId3"/>
          <a:stretch>
            <a:fillRect/>
          </a:stretch>
        </p:blipFill>
        <p:spPr>
          <a:xfrm>
            <a:off x="551384" y="1268760"/>
            <a:ext cx="10887075" cy="1152525"/>
          </a:xfrm>
          <a:prstGeom prst="rect">
            <a:avLst/>
          </a:prstGeom>
        </p:spPr>
      </p:pic>
      <p:sp>
        <p:nvSpPr>
          <p:cNvPr id="3" name="Textplatzhalter 2">
            <a:extLst>
              <a:ext uri="{FF2B5EF4-FFF2-40B4-BE49-F238E27FC236}">
                <a16:creationId xmlns:a16="http://schemas.microsoft.com/office/drawing/2014/main" id="{BBE5B692-E56F-41A0-848B-94CA0B52B47F}"/>
              </a:ext>
            </a:extLst>
          </p:cNvPr>
          <p:cNvSpPr>
            <a:spLocks noGrp="1"/>
          </p:cNvSpPr>
          <p:nvPr>
            <p:ph type="body" sz="quarter" idx="11"/>
          </p:nvPr>
        </p:nvSpPr>
        <p:spPr>
          <a:xfrm>
            <a:off x="2449328" y="3275125"/>
            <a:ext cx="9163384" cy="2704880"/>
          </a:xfrm>
        </p:spPr>
        <p:txBody>
          <a:bodyPr/>
          <a:lstStyle/>
          <a:p>
            <a:r>
              <a:rPr lang="en-US" b="1"/>
              <a:t>1)	Who am I? Traits, skills, tastes, …</a:t>
            </a:r>
          </a:p>
          <a:p>
            <a:r>
              <a:rPr lang="en-US" b="1"/>
              <a:t>2)	What do I know? Training, education, specific knowledge, …</a:t>
            </a:r>
          </a:p>
          <a:p>
            <a:r>
              <a:rPr lang="en-US" sz="1800"/>
              <a:t>3)	Who do I know? Social and professional networks</a:t>
            </a:r>
          </a:p>
          <a:p>
            <a:endParaRPr lang="en-GB"/>
          </a:p>
        </p:txBody>
      </p:sp>
      <p:sp>
        <p:nvSpPr>
          <p:cNvPr id="4" name="Fußzeilenplatzhalter 3">
            <a:extLst>
              <a:ext uri="{FF2B5EF4-FFF2-40B4-BE49-F238E27FC236}">
                <a16:creationId xmlns:a16="http://schemas.microsoft.com/office/drawing/2014/main" id="{B29C1E09-C3EA-4052-B15B-D05C278EFDE4}"/>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9AD007E4-F0CD-4519-BACB-DF5C0BAB3E6B}"/>
              </a:ext>
            </a:extLst>
          </p:cNvPr>
          <p:cNvSpPr>
            <a:spLocks noGrp="1"/>
          </p:cNvSpPr>
          <p:nvPr>
            <p:ph type="sldNum" sz="quarter" idx="13"/>
          </p:nvPr>
        </p:nvSpPr>
        <p:spPr/>
        <p:txBody>
          <a:bodyPr/>
          <a:lstStyle/>
          <a:p>
            <a:pPr>
              <a:defRPr/>
            </a:pPr>
            <a:fld id="{3403F9C6-84D0-4162-91EE-42F978B0FA19}" type="slidenum">
              <a:rPr lang="de-DE" altLang="de-DE" smtClean="0"/>
              <a:pPr>
                <a:defRPr/>
              </a:pPr>
              <a:t>23</a:t>
            </a:fld>
            <a:endParaRPr lang="de-DE" altLang="de-DE"/>
          </a:p>
        </p:txBody>
      </p:sp>
      <p:sp>
        <p:nvSpPr>
          <p:cNvPr id="9" name="Textfeld 8">
            <a:extLst>
              <a:ext uri="{FF2B5EF4-FFF2-40B4-BE49-F238E27FC236}">
                <a16:creationId xmlns:a16="http://schemas.microsoft.com/office/drawing/2014/main" id="{26B03F5E-36B1-44F8-BA85-AD75C9449A8B}"/>
              </a:ext>
            </a:extLst>
          </p:cNvPr>
          <p:cNvSpPr txBox="1"/>
          <p:nvPr/>
        </p:nvSpPr>
        <p:spPr>
          <a:xfrm>
            <a:off x="398463" y="1268760"/>
            <a:ext cx="2097137" cy="369332"/>
          </a:xfrm>
          <a:prstGeom prst="rect">
            <a:avLst/>
          </a:prstGeom>
          <a:solidFill>
            <a:schemeClr val="bg1"/>
          </a:solidFill>
        </p:spPr>
        <p:txBody>
          <a:bodyPr wrap="square" rtlCol="0">
            <a:spAutoFit/>
          </a:bodyPr>
          <a:lstStyle/>
          <a:p>
            <a:endParaRPr lang="en-GB"/>
          </a:p>
        </p:txBody>
      </p:sp>
      <p:sp>
        <p:nvSpPr>
          <p:cNvPr id="10" name="Pfeil: nach rechts 9">
            <a:extLst>
              <a:ext uri="{FF2B5EF4-FFF2-40B4-BE49-F238E27FC236}">
                <a16:creationId xmlns:a16="http://schemas.microsoft.com/office/drawing/2014/main" id="{01E63583-D583-4D71-A22B-C8AE248A332A}"/>
              </a:ext>
            </a:extLst>
          </p:cNvPr>
          <p:cNvSpPr/>
          <p:nvPr/>
        </p:nvSpPr>
        <p:spPr>
          <a:xfrm rot="1612532">
            <a:off x="1760896" y="2638852"/>
            <a:ext cx="1218326" cy="381501"/>
          </a:xfrm>
          <a:prstGeom prst="rightArrow">
            <a:avLst>
              <a:gd name="adj1" fmla="val 16474"/>
              <a:gd name="adj2" fmla="val 549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Ellipse 10">
            <a:extLst>
              <a:ext uri="{FF2B5EF4-FFF2-40B4-BE49-F238E27FC236}">
                <a16:creationId xmlns:a16="http://schemas.microsoft.com/office/drawing/2014/main" id="{4D4CF54D-43EC-4D34-A17C-47FC8D62292C}"/>
              </a:ext>
            </a:extLst>
          </p:cNvPr>
          <p:cNvSpPr/>
          <p:nvPr/>
        </p:nvSpPr>
        <p:spPr>
          <a:xfrm>
            <a:off x="263352" y="1268760"/>
            <a:ext cx="2097137" cy="129614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feld 5">
            <a:extLst>
              <a:ext uri="{FF2B5EF4-FFF2-40B4-BE49-F238E27FC236}">
                <a16:creationId xmlns:a16="http://schemas.microsoft.com/office/drawing/2014/main" id="{6DC57817-9421-38DA-33F0-99DE9ACFB160}"/>
              </a:ext>
            </a:extLst>
          </p:cNvPr>
          <p:cNvSpPr txBox="1"/>
          <p:nvPr/>
        </p:nvSpPr>
        <p:spPr>
          <a:xfrm>
            <a:off x="0" y="5829008"/>
            <a:ext cx="8217568" cy="369332"/>
          </a:xfrm>
          <a:prstGeom prst="rect">
            <a:avLst/>
          </a:prstGeom>
          <a:noFill/>
        </p:spPr>
        <p:txBody>
          <a:bodyPr wrap="square" rtlCol="0">
            <a:spAutoFit/>
          </a:bodyPr>
          <a:lstStyle/>
          <a:p>
            <a:r>
              <a:rPr lang="de-DE" dirty="0"/>
              <a:t>Picture Source: </a:t>
            </a:r>
            <a:r>
              <a:rPr lang="de-DE" dirty="0">
                <a:hlinkClick r:id="rId4"/>
              </a:rPr>
              <a:t>https://effectuation.org/the-five-principles-of-effectuation</a:t>
            </a:r>
            <a:r>
              <a:rPr lang="de-DE" dirty="0"/>
              <a:t> </a:t>
            </a:r>
            <a:endParaRPr lang="en-US" dirty="0"/>
          </a:p>
        </p:txBody>
      </p:sp>
    </p:spTree>
    <p:extLst>
      <p:ext uri="{BB962C8B-B14F-4D97-AF65-F5344CB8AC3E}">
        <p14:creationId xmlns:p14="http://schemas.microsoft.com/office/powerpoint/2010/main" val="456216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FA11DA-67B6-2FB2-0315-F07E8923CA85}"/>
              </a:ext>
            </a:extLst>
          </p:cNvPr>
          <p:cNvSpPr>
            <a:spLocks noGrp="1"/>
          </p:cNvSpPr>
          <p:nvPr>
            <p:ph type="body" sz="quarter" idx="10"/>
          </p:nvPr>
        </p:nvSpPr>
        <p:spPr/>
        <p:txBody>
          <a:bodyPr/>
          <a:lstStyle/>
          <a:p>
            <a:r>
              <a:rPr lang="de-DE"/>
              <a:t>Who am I and </a:t>
            </a:r>
            <a:r>
              <a:rPr lang="de-DE" err="1"/>
              <a:t>what</a:t>
            </a:r>
            <a:r>
              <a:rPr lang="de-DE"/>
              <a:t> do I </a:t>
            </a:r>
            <a:r>
              <a:rPr lang="de-DE" err="1"/>
              <a:t>know</a:t>
            </a:r>
            <a:r>
              <a:rPr lang="de-DE"/>
              <a:t>?</a:t>
            </a:r>
          </a:p>
          <a:p>
            <a:r>
              <a:rPr lang="de-DE" sz="2400">
                <a:solidFill>
                  <a:srgbClr val="00CC99"/>
                </a:solidFill>
              </a:rPr>
              <a:t>Knowledge, Skills, </a:t>
            </a:r>
            <a:r>
              <a:rPr lang="de-DE" sz="2400" err="1">
                <a:solidFill>
                  <a:srgbClr val="00CC99"/>
                </a:solidFill>
              </a:rPr>
              <a:t>Abilities</a:t>
            </a:r>
            <a:r>
              <a:rPr lang="de-DE" sz="2400">
                <a:solidFill>
                  <a:srgbClr val="00CC99"/>
                </a:solidFill>
              </a:rPr>
              <a:t> &amp; </a:t>
            </a:r>
            <a:r>
              <a:rPr lang="de-DE" sz="2400" err="1">
                <a:solidFill>
                  <a:srgbClr val="00CC99"/>
                </a:solidFill>
              </a:rPr>
              <a:t>other</a:t>
            </a:r>
            <a:r>
              <a:rPr lang="de-DE" sz="2400">
                <a:solidFill>
                  <a:srgbClr val="00CC99"/>
                </a:solidFill>
              </a:rPr>
              <a:t> </a:t>
            </a:r>
            <a:r>
              <a:rPr lang="de-DE" sz="2400" err="1">
                <a:solidFill>
                  <a:srgbClr val="00CC99"/>
                </a:solidFill>
              </a:rPr>
              <a:t>characteristics</a:t>
            </a:r>
            <a:r>
              <a:rPr lang="de-DE" sz="2400">
                <a:solidFill>
                  <a:srgbClr val="00CC99"/>
                </a:solidFill>
              </a:rPr>
              <a:t> (KSAOs)</a:t>
            </a:r>
            <a:endParaRPr lang="en-US" sz="2400">
              <a:solidFill>
                <a:srgbClr val="00CC99"/>
              </a:solidFill>
            </a:endParaRPr>
          </a:p>
        </p:txBody>
      </p:sp>
      <p:sp>
        <p:nvSpPr>
          <p:cNvPr id="3" name="Textplatzhalter 2">
            <a:extLst>
              <a:ext uri="{FF2B5EF4-FFF2-40B4-BE49-F238E27FC236}">
                <a16:creationId xmlns:a16="http://schemas.microsoft.com/office/drawing/2014/main" id="{B23D93CC-1C57-3BE8-16D5-4C6158EFD9CE}"/>
              </a:ext>
            </a:extLst>
          </p:cNvPr>
          <p:cNvSpPr>
            <a:spLocks noGrp="1"/>
          </p:cNvSpPr>
          <p:nvPr>
            <p:ph type="body" sz="quarter" idx="11"/>
          </p:nvPr>
        </p:nvSpPr>
        <p:spPr>
          <a:xfrm>
            <a:off x="985838" y="2360638"/>
            <a:ext cx="9163384" cy="685800"/>
          </a:xfrm>
        </p:spPr>
        <p:txBody>
          <a:bodyPr/>
          <a:lstStyle/>
          <a:p>
            <a:r>
              <a:rPr lang="de-DE" err="1"/>
              <a:t>nowledge</a:t>
            </a:r>
            <a:r>
              <a:rPr lang="de-DE"/>
              <a:t> </a:t>
            </a:r>
            <a:r>
              <a:rPr lang="de-DE">
                <a:sym typeface="Wingdings" panose="05000000000000000000" pitchFamily="2" charset="2"/>
              </a:rPr>
              <a:t> </a:t>
            </a:r>
            <a:r>
              <a:rPr lang="de-DE" err="1">
                <a:sym typeface="Wingdings" panose="05000000000000000000" pitchFamily="2" charset="2"/>
              </a:rPr>
              <a:t>theoretical</a:t>
            </a:r>
            <a:r>
              <a:rPr lang="de-DE">
                <a:sym typeface="Wingdings" panose="05000000000000000000" pitchFamily="2" charset="2"/>
              </a:rPr>
              <a:t>/</a:t>
            </a:r>
            <a:r>
              <a:rPr lang="de-DE" err="1">
                <a:sym typeface="Wingdings" panose="05000000000000000000" pitchFamily="2" charset="2"/>
              </a:rPr>
              <a:t>informational</a:t>
            </a:r>
            <a:r>
              <a:rPr lang="de-DE">
                <a:sym typeface="Wingdings" panose="05000000000000000000" pitchFamily="2" charset="2"/>
              </a:rPr>
              <a:t> and </a:t>
            </a:r>
            <a:r>
              <a:rPr lang="de-DE" err="1">
                <a:sym typeface="Wingdings" panose="05000000000000000000" pitchFamily="2" charset="2"/>
              </a:rPr>
              <a:t>practical</a:t>
            </a:r>
            <a:r>
              <a:rPr lang="de-DE">
                <a:sym typeface="Wingdings" panose="05000000000000000000" pitchFamily="2" charset="2"/>
              </a:rPr>
              <a:t> </a:t>
            </a:r>
            <a:r>
              <a:rPr lang="de-DE" err="1">
                <a:sym typeface="Wingdings" panose="05000000000000000000" pitchFamily="2" charset="2"/>
              </a:rPr>
              <a:t>knowledge</a:t>
            </a:r>
            <a:endParaRPr lang="en-US"/>
          </a:p>
        </p:txBody>
      </p:sp>
      <p:sp>
        <p:nvSpPr>
          <p:cNvPr id="4" name="Fußzeilenplatzhalter 3">
            <a:extLst>
              <a:ext uri="{FF2B5EF4-FFF2-40B4-BE49-F238E27FC236}">
                <a16:creationId xmlns:a16="http://schemas.microsoft.com/office/drawing/2014/main" id="{2B1006C5-342C-9B73-2BBB-5BBBD5AC9973}"/>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14D8EBB4-1973-9228-00EA-D17957975930}"/>
              </a:ext>
            </a:extLst>
          </p:cNvPr>
          <p:cNvSpPr>
            <a:spLocks noGrp="1"/>
          </p:cNvSpPr>
          <p:nvPr>
            <p:ph type="sldNum" sz="quarter" idx="13"/>
          </p:nvPr>
        </p:nvSpPr>
        <p:spPr/>
        <p:txBody>
          <a:bodyPr/>
          <a:lstStyle/>
          <a:p>
            <a:pPr>
              <a:defRPr/>
            </a:pPr>
            <a:fld id="{3403F9C6-84D0-4162-91EE-42F978B0FA19}" type="slidenum">
              <a:rPr lang="de-DE" altLang="de-DE" smtClean="0"/>
              <a:pPr>
                <a:defRPr/>
              </a:pPr>
              <a:t>24</a:t>
            </a:fld>
            <a:endParaRPr lang="de-DE" altLang="de-DE"/>
          </a:p>
        </p:txBody>
      </p:sp>
      <p:sp>
        <p:nvSpPr>
          <p:cNvPr id="7" name="Textfeld 6">
            <a:extLst>
              <a:ext uri="{FF2B5EF4-FFF2-40B4-BE49-F238E27FC236}">
                <a16:creationId xmlns:a16="http://schemas.microsoft.com/office/drawing/2014/main" id="{977D9D17-F08D-1036-3C7F-43A490DE7039}"/>
              </a:ext>
            </a:extLst>
          </p:cNvPr>
          <p:cNvSpPr txBox="1"/>
          <p:nvPr/>
        </p:nvSpPr>
        <p:spPr>
          <a:xfrm>
            <a:off x="422001" y="2330614"/>
            <a:ext cx="1003300" cy="707886"/>
          </a:xfrm>
          <a:prstGeom prst="rect">
            <a:avLst/>
          </a:prstGeom>
          <a:noFill/>
        </p:spPr>
        <p:txBody>
          <a:bodyPr wrap="square" rtlCol="0">
            <a:spAutoFit/>
          </a:bodyPr>
          <a:lstStyle/>
          <a:p>
            <a:r>
              <a:rPr lang="de-DE" sz="4000" b="1">
                <a:solidFill>
                  <a:srgbClr val="00CC99"/>
                </a:solidFill>
                <a:latin typeface="Segoe UI" panose="020B0502040204020203" pitchFamily="34" charset="0"/>
                <a:cs typeface="Segoe UI" panose="020B0502040204020203" pitchFamily="34" charset="0"/>
              </a:rPr>
              <a:t>K</a:t>
            </a:r>
            <a:endParaRPr lang="en-US" sz="4000" b="1">
              <a:solidFill>
                <a:srgbClr val="00CC99"/>
              </a:solidFill>
              <a:latin typeface="Segoe UI" panose="020B0502040204020203" pitchFamily="34" charset="0"/>
              <a:cs typeface="Segoe UI" panose="020B0502040204020203" pitchFamily="34" charset="0"/>
            </a:endParaRPr>
          </a:p>
        </p:txBody>
      </p:sp>
      <p:sp>
        <p:nvSpPr>
          <p:cNvPr id="8" name="Textplatzhalter 2">
            <a:extLst>
              <a:ext uri="{FF2B5EF4-FFF2-40B4-BE49-F238E27FC236}">
                <a16:creationId xmlns:a16="http://schemas.microsoft.com/office/drawing/2014/main" id="{D8E9EB1D-9EDD-D146-947B-891A0ACC26F3}"/>
              </a:ext>
            </a:extLst>
          </p:cNvPr>
          <p:cNvSpPr txBox="1">
            <a:spLocks/>
          </p:cNvSpPr>
          <p:nvPr/>
        </p:nvSpPr>
        <p:spPr>
          <a:xfrm>
            <a:off x="1002878" y="2996952"/>
            <a:ext cx="9163384" cy="68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err="1"/>
              <a:t>kills</a:t>
            </a:r>
            <a:r>
              <a:rPr lang="de-DE"/>
              <a:t> </a:t>
            </a:r>
            <a:endParaRPr lang="en-US"/>
          </a:p>
        </p:txBody>
      </p:sp>
      <p:sp>
        <p:nvSpPr>
          <p:cNvPr id="9" name="Textfeld 8">
            <a:extLst>
              <a:ext uri="{FF2B5EF4-FFF2-40B4-BE49-F238E27FC236}">
                <a16:creationId xmlns:a16="http://schemas.microsoft.com/office/drawing/2014/main" id="{B7F7C7B5-F693-08B5-80DB-08137B3172E0}"/>
              </a:ext>
            </a:extLst>
          </p:cNvPr>
          <p:cNvSpPr txBox="1"/>
          <p:nvPr/>
        </p:nvSpPr>
        <p:spPr>
          <a:xfrm>
            <a:off x="433166" y="2977697"/>
            <a:ext cx="1003300" cy="707886"/>
          </a:xfrm>
          <a:prstGeom prst="rect">
            <a:avLst/>
          </a:prstGeom>
          <a:noFill/>
        </p:spPr>
        <p:txBody>
          <a:bodyPr wrap="square" rtlCol="0">
            <a:spAutoFit/>
          </a:bodyPr>
          <a:lstStyle/>
          <a:p>
            <a:r>
              <a:rPr lang="de-DE" sz="4000" b="1">
                <a:solidFill>
                  <a:srgbClr val="00CC99"/>
                </a:solidFill>
                <a:latin typeface="Segoe UI" panose="020B0502040204020203" pitchFamily="34" charset="0"/>
                <a:cs typeface="Segoe UI" panose="020B0502040204020203" pitchFamily="34" charset="0"/>
              </a:rPr>
              <a:t>S</a:t>
            </a:r>
            <a:endParaRPr lang="en-US" sz="4000" b="1">
              <a:solidFill>
                <a:srgbClr val="00CC99"/>
              </a:solidFill>
              <a:latin typeface="Segoe UI" panose="020B0502040204020203" pitchFamily="34" charset="0"/>
              <a:cs typeface="Segoe UI" panose="020B0502040204020203" pitchFamily="34" charset="0"/>
            </a:endParaRPr>
          </a:p>
        </p:txBody>
      </p:sp>
      <p:sp>
        <p:nvSpPr>
          <p:cNvPr id="10" name="Textplatzhalter 2">
            <a:extLst>
              <a:ext uri="{FF2B5EF4-FFF2-40B4-BE49-F238E27FC236}">
                <a16:creationId xmlns:a16="http://schemas.microsoft.com/office/drawing/2014/main" id="{55ED9BEA-DC12-CAB0-9E2B-409EDFD34C82}"/>
              </a:ext>
            </a:extLst>
          </p:cNvPr>
          <p:cNvSpPr txBox="1">
            <a:spLocks/>
          </p:cNvSpPr>
          <p:nvPr/>
        </p:nvSpPr>
        <p:spPr>
          <a:xfrm>
            <a:off x="934816" y="3742012"/>
            <a:ext cx="9163384" cy="68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err="1"/>
              <a:t>bilities</a:t>
            </a:r>
            <a:endParaRPr lang="en-US"/>
          </a:p>
        </p:txBody>
      </p:sp>
      <p:sp>
        <p:nvSpPr>
          <p:cNvPr id="11" name="Textfeld 10">
            <a:extLst>
              <a:ext uri="{FF2B5EF4-FFF2-40B4-BE49-F238E27FC236}">
                <a16:creationId xmlns:a16="http://schemas.microsoft.com/office/drawing/2014/main" id="{C017EA19-7206-586B-BF62-750F211C62F4}"/>
              </a:ext>
            </a:extLst>
          </p:cNvPr>
          <p:cNvSpPr txBox="1"/>
          <p:nvPr/>
        </p:nvSpPr>
        <p:spPr>
          <a:xfrm>
            <a:off x="433166" y="3711988"/>
            <a:ext cx="1003300" cy="707886"/>
          </a:xfrm>
          <a:prstGeom prst="rect">
            <a:avLst/>
          </a:prstGeom>
          <a:noFill/>
        </p:spPr>
        <p:txBody>
          <a:bodyPr wrap="square" rtlCol="0">
            <a:spAutoFit/>
          </a:bodyPr>
          <a:lstStyle/>
          <a:p>
            <a:r>
              <a:rPr lang="de-DE" sz="4000" b="1">
                <a:solidFill>
                  <a:srgbClr val="00CC99"/>
                </a:solidFill>
                <a:latin typeface="Segoe UI" panose="020B0502040204020203" pitchFamily="34" charset="0"/>
                <a:cs typeface="Segoe UI" panose="020B0502040204020203" pitchFamily="34" charset="0"/>
              </a:rPr>
              <a:t>A</a:t>
            </a:r>
            <a:endParaRPr lang="en-US" sz="4000" b="1">
              <a:solidFill>
                <a:srgbClr val="00CC99"/>
              </a:solidFill>
              <a:latin typeface="Segoe UI" panose="020B0502040204020203" pitchFamily="34" charset="0"/>
              <a:cs typeface="Segoe UI" panose="020B0502040204020203" pitchFamily="34" charset="0"/>
            </a:endParaRPr>
          </a:p>
        </p:txBody>
      </p:sp>
      <p:sp>
        <p:nvSpPr>
          <p:cNvPr id="12" name="Textplatzhalter 2">
            <a:extLst>
              <a:ext uri="{FF2B5EF4-FFF2-40B4-BE49-F238E27FC236}">
                <a16:creationId xmlns:a16="http://schemas.microsoft.com/office/drawing/2014/main" id="{45ECB612-00FB-7A39-1F6E-A7E193E23236}"/>
              </a:ext>
            </a:extLst>
          </p:cNvPr>
          <p:cNvSpPr txBox="1">
            <a:spLocks/>
          </p:cNvSpPr>
          <p:nvPr/>
        </p:nvSpPr>
        <p:spPr>
          <a:xfrm>
            <a:off x="934816" y="4469238"/>
            <a:ext cx="9163384" cy="68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err="1"/>
              <a:t>ther</a:t>
            </a:r>
            <a:r>
              <a:rPr lang="de-DE"/>
              <a:t> </a:t>
            </a:r>
            <a:r>
              <a:rPr lang="de-DE" err="1"/>
              <a:t>characteristics</a:t>
            </a:r>
            <a:r>
              <a:rPr lang="de-DE"/>
              <a:t> </a:t>
            </a:r>
            <a:r>
              <a:rPr lang="de-DE">
                <a:sym typeface="Wingdings" panose="05000000000000000000" pitchFamily="2" charset="2"/>
              </a:rPr>
              <a:t> </a:t>
            </a:r>
            <a:r>
              <a:rPr lang="de-DE" err="1">
                <a:sym typeface="Wingdings" panose="05000000000000000000" pitchFamily="2" charset="2"/>
              </a:rPr>
              <a:t>Interests</a:t>
            </a:r>
            <a:r>
              <a:rPr lang="de-DE">
                <a:sym typeface="Wingdings" panose="05000000000000000000" pitchFamily="2" charset="2"/>
              </a:rPr>
              <a:t>, </a:t>
            </a:r>
            <a:r>
              <a:rPr lang="de-DE" err="1">
                <a:sym typeface="Wingdings" panose="05000000000000000000" pitchFamily="2" charset="2"/>
              </a:rPr>
              <a:t>motives</a:t>
            </a:r>
            <a:r>
              <a:rPr lang="de-DE">
                <a:sym typeface="Wingdings" panose="05000000000000000000" pitchFamily="2" charset="2"/>
              </a:rPr>
              <a:t>, </a:t>
            </a:r>
            <a:r>
              <a:rPr lang="de-DE" err="1">
                <a:sym typeface="Wingdings" panose="05000000000000000000" pitchFamily="2" charset="2"/>
              </a:rPr>
              <a:t>attitudes</a:t>
            </a:r>
            <a:r>
              <a:rPr lang="de-DE">
                <a:sym typeface="Wingdings" panose="05000000000000000000" pitchFamily="2" charset="2"/>
              </a:rPr>
              <a:t>, </a:t>
            </a:r>
            <a:r>
              <a:rPr lang="de-DE" err="1">
                <a:sym typeface="Wingdings" panose="05000000000000000000" pitchFamily="2" charset="2"/>
              </a:rPr>
              <a:t>values</a:t>
            </a:r>
            <a:endParaRPr lang="en-US"/>
          </a:p>
        </p:txBody>
      </p:sp>
      <p:sp>
        <p:nvSpPr>
          <p:cNvPr id="13" name="Textfeld 12">
            <a:extLst>
              <a:ext uri="{FF2B5EF4-FFF2-40B4-BE49-F238E27FC236}">
                <a16:creationId xmlns:a16="http://schemas.microsoft.com/office/drawing/2014/main" id="{09EF3EA2-8083-E172-6DA4-F873B1818F5F}"/>
              </a:ext>
            </a:extLst>
          </p:cNvPr>
          <p:cNvSpPr txBox="1"/>
          <p:nvPr/>
        </p:nvSpPr>
        <p:spPr>
          <a:xfrm>
            <a:off x="433166" y="4439214"/>
            <a:ext cx="1003300" cy="707886"/>
          </a:xfrm>
          <a:prstGeom prst="rect">
            <a:avLst/>
          </a:prstGeom>
          <a:noFill/>
        </p:spPr>
        <p:txBody>
          <a:bodyPr wrap="square" rtlCol="0">
            <a:spAutoFit/>
          </a:bodyPr>
          <a:lstStyle/>
          <a:p>
            <a:r>
              <a:rPr lang="de-DE" sz="4000" b="1">
                <a:solidFill>
                  <a:srgbClr val="00CC99"/>
                </a:solidFill>
                <a:latin typeface="Segoe UI" panose="020B0502040204020203" pitchFamily="34" charset="0"/>
                <a:cs typeface="Segoe UI" panose="020B0502040204020203" pitchFamily="34" charset="0"/>
              </a:rPr>
              <a:t>O</a:t>
            </a:r>
            <a:endParaRPr lang="en-US" sz="4000" b="1">
              <a:solidFill>
                <a:srgbClr val="00CC99"/>
              </a:solidFill>
              <a:latin typeface="Segoe UI" panose="020B0502040204020203" pitchFamily="34" charset="0"/>
              <a:cs typeface="Segoe UI" panose="020B0502040204020203" pitchFamily="34" charset="0"/>
            </a:endParaRPr>
          </a:p>
        </p:txBody>
      </p:sp>
      <p:sp>
        <p:nvSpPr>
          <p:cNvPr id="14" name="Geschweifte Klammer rechts 13">
            <a:extLst>
              <a:ext uri="{FF2B5EF4-FFF2-40B4-BE49-F238E27FC236}">
                <a16:creationId xmlns:a16="http://schemas.microsoft.com/office/drawing/2014/main" id="{2EFD4D2D-9F20-0CA6-3F58-97FC09373D0F}"/>
              </a:ext>
            </a:extLst>
          </p:cNvPr>
          <p:cNvSpPr/>
          <p:nvPr/>
        </p:nvSpPr>
        <p:spPr>
          <a:xfrm>
            <a:off x="9497417" y="2431572"/>
            <a:ext cx="216024" cy="11531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Geschweifte Klammer rechts 14">
            <a:extLst>
              <a:ext uri="{FF2B5EF4-FFF2-40B4-BE49-F238E27FC236}">
                <a16:creationId xmlns:a16="http://schemas.microsoft.com/office/drawing/2014/main" id="{443CFAFE-004F-B21E-101B-52887B93FCBB}"/>
              </a:ext>
            </a:extLst>
          </p:cNvPr>
          <p:cNvSpPr/>
          <p:nvPr/>
        </p:nvSpPr>
        <p:spPr>
          <a:xfrm>
            <a:off x="9497417" y="3751170"/>
            <a:ext cx="216024" cy="11531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feld 15">
            <a:extLst>
              <a:ext uri="{FF2B5EF4-FFF2-40B4-BE49-F238E27FC236}">
                <a16:creationId xmlns:a16="http://schemas.microsoft.com/office/drawing/2014/main" id="{AE63C6AA-B457-BE32-A229-129BCDF20AAA}"/>
              </a:ext>
            </a:extLst>
          </p:cNvPr>
          <p:cNvSpPr txBox="1"/>
          <p:nvPr/>
        </p:nvSpPr>
        <p:spPr>
          <a:xfrm>
            <a:off x="9713441" y="2816458"/>
            <a:ext cx="2173227" cy="369332"/>
          </a:xfrm>
          <a:prstGeom prst="rect">
            <a:avLst/>
          </a:prstGeom>
          <a:noFill/>
        </p:spPr>
        <p:txBody>
          <a:bodyPr wrap="square" rtlCol="0">
            <a:spAutoFit/>
          </a:bodyPr>
          <a:lstStyle/>
          <a:p>
            <a:r>
              <a:rPr lang="de-DE">
                <a:solidFill>
                  <a:schemeClr val="tx2"/>
                </a:solidFill>
                <a:latin typeface="Segoe UI" panose="020B0502040204020203" pitchFamily="34" charset="0"/>
                <a:cs typeface="Segoe UI" panose="020B0502040204020203" pitchFamily="34" charset="0"/>
              </a:rPr>
              <a:t>Can </a:t>
            </a:r>
            <a:r>
              <a:rPr lang="de-DE" err="1">
                <a:solidFill>
                  <a:schemeClr val="tx2"/>
                </a:solidFill>
                <a:latin typeface="Segoe UI" panose="020B0502040204020203" pitchFamily="34" charset="0"/>
                <a:cs typeface="Segoe UI" panose="020B0502040204020203" pitchFamily="34" charset="0"/>
              </a:rPr>
              <a:t>be</a:t>
            </a:r>
            <a:r>
              <a:rPr lang="de-DE">
                <a:solidFill>
                  <a:schemeClr val="tx2"/>
                </a:solidFill>
                <a:latin typeface="Segoe UI" panose="020B0502040204020203" pitchFamily="34" charset="0"/>
                <a:cs typeface="Segoe UI" panose="020B0502040204020203" pitchFamily="34" charset="0"/>
              </a:rPr>
              <a:t> </a:t>
            </a:r>
            <a:r>
              <a:rPr lang="de-DE" err="1">
                <a:solidFill>
                  <a:schemeClr val="tx2"/>
                </a:solidFill>
                <a:latin typeface="Segoe UI" panose="020B0502040204020203" pitchFamily="34" charset="0"/>
                <a:cs typeface="Segoe UI" panose="020B0502040204020203" pitchFamily="34" charset="0"/>
              </a:rPr>
              <a:t>learned</a:t>
            </a:r>
            <a:endParaRPr lang="en-US">
              <a:solidFill>
                <a:schemeClr val="tx2"/>
              </a:solidFill>
              <a:latin typeface="Segoe UI" panose="020B0502040204020203" pitchFamily="34" charset="0"/>
              <a:cs typeface="Segoe UI" panose="020B0502040204020203" pitchFamily="34" charset="0"/>
            </a:endParaRPr>
          </a:p>
        </p:txBody>
      </p:sp>
      <p:sp>
        <p:nvSpPr>
          <p:cNvPr id="17" name="Textfeld 16">
            <a:extLst>
              <a:ext uri="{FF2B5EF4-FFF2-40B4-BE49-F238E27FC236}">
                <a16:creationId xmlns:a16="http://schemas.microsoft.com/office/drawing/2014/main" id="{E580BD1E-DEA4-6664-CA7A-C99A5009D56D}"/>
              </a:ext>
            </a:extLst>
          </p:cNvPr>
          <p:cNvSpPr txBox="1"/>
          <p:nvPr/>
        </p:nvSpPr>
        <p:spPr>
          <a:xfrm>
            <a:off x="9713441" y="4120156"/>
            <a:ext cx="2495600" cy="369332"/>
          </a:xfrm>
          <a:prstGeom prst="rect">
            <a:avLst/>
          </a:prstGeom>
          <a:noFill/>
        </p:spPr>
        <p:txBody>
          <a:bodyPr wrap="square" rtlCol="0">
            <a:spAutoFit/>
          </a:bodyPr>
          <a:lstStyle/>
          <a:p>
            <a:r>
              <a:rPr lang="de-DE" err="1">
                <a:solidFill>
                  <a:schemeClr val="tx2"/>
                </a:solidFill>
                <a:latin typeface="Segoe UI" panose="020B0502040204020203" pitchFamily="34" charset="0"/>
                <a:cs typeface="Segoe UI" panose="020B0502040204020203" pitchFamily="34" charset="0"/>
              </a:rPr>
              <a:t>Difficult</a:t>
            </a:r>
            <a:r>
              <a:rPr lang="de-DE">
                <a:solidFill>
                  <a:schemeClr val="tx2"/>
                </a:solidFill>
                <a:latin typeface="Segoe UI" panose="020B0502040204020203" pitchFamily="34" charset="0"/>
                <a:cs typeface="Segoe UI" panose="020B0502040204020203" pitchFamily="34" charset="0"/>
              </a:rPr>
              <a:t> </a:t>
            </a:r>
            <a:r>
              <a:rPr lang="de-DE" err="1">
                <a:solidFill>
                  <a:schemeClr val="tx2"/>
                </a:solidFill>
                <a:latin typeface="Segoe UI" panose="020B0502040204020203" pitchFamily="34" charset="0"/>
                <a:cs typeface="Segoe UI" panose="020B0502040204020203" pitchFamily="34" charset="0"/>
              </a:rPr>
              <a:t>to</a:t>
            </a:r>
            <a:r>
              <a:rPr lang="de-DE">
                <a:solidFill>
                  <a:schemeClr val="tx2"/>
                </a:solidFill>
                <a:latin typeface="Segoe UI" panose="020B0502040204020203" pitchFamily="34" charset="0"/>
                <a:cs typeface="Segoe UI" panose="020B0502040204020203" pitchFamily="34" charset="0"/>
              </a:rPr>
              <a:t> </a:t>
            </a:r>
            <a:r>
              <a:rPr lang="de-DE" err="1">
                <a:solidFill>
                  <a:schemeClr val="tx2"/>
                </a:solidFill>
                <a:latin typeface="Segoe UI" panose="020B0502040204020203" pitchFamily="34" charset="0"/>
                <a:cs typeface="Segoe UI" panose="020B0502040204020203" pitchFamily="34" charset="0"/>
              </a:rPr>
              <a:t>learn</a:t>
            </a:r>
            <a:endParaRPr lang="en-US">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861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p:bldP spid="12" grpId="0"/>
      <p:bldP spid="14" grpId="0" animBg="1"/>
      <p:bldP spid="15" grpId="0" animBg="1"/>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FA11DA-67B6-2FB2-0315-F07E8923CA85}"/>
              </a:ext>
            </a:extLst>
          </p:cNvPr>
          <p:cNvSpPr>
            <a:spLocks noGrp="1"/>
          </p:cNvSpPr>
          <p:nvPr>
            <p:ph type="body" sz="quarter" idx="10"/>
          </p:nvPr>
        </p:nvSpPr>
        <p:spPr/>
        <p:txBody>
          <a:bodyPr/>
          <a:lstStyle/>
          <a:p>
            <a:r>
              <a:rPr lang="de-DE"/>
              <a:t>KSAO - </a:t>
            </a:r>
            <a:r>
              <a:rPr lang="de-DE" err="1"/>
              <a:t>Examples</a:t>
            </a:r>
            <a:endParaRPr lang="en-US"/>
          </a:p>
        </p:txBody>
      </p:sp>
      <p:sp>
        <p:nvSpPr>
          <p:cNvPr id="3" name="Textplatzhalter 2">
            <a:extLst>
              <a:ext uri="{FF2B5EF4-FFF2-40B4-BE49-F238E27FC236}">
                <a16:creationId xmlns:a16="http://schemas.microsoft.com/office/drawing/2014/main" id="{B23D93CC-1C57-3BE8-16D5-4C6158EFD9CE}"/>
              </a:ext>
            </a:extLst>
          </p:cNvPr>
          <p:cNvSpPr>
            <a:spLocks noGrp="1"/>
          </p:cNvSpPr>
          <p:nvPr>
            <p:ph type="body" sz="quarter" idx="11"/>
          </p:nvPr>
        </p:nvSpPr>
        <p:spPr>
          <a:xfrm>
            <a:off x="985838" y="1371462"/>
            <a:ext cx="9163384" cy="685800"/>
          </a:xfrm>
        </p:spPr>
        <p:txBody>
          <a:bodyPr/>
          <a:lstStyle/>
          <a:p>
            <a:r>
              <a:rPr lang="de-DE" err="1"/>
              <a:t>nowledge</a:t>
            </a:r>
            <a:r>
              <a:rPr lang="de-DE"/>
              <a:t> </a:t>
            </a:r>
            <a:r>
              <a:rPr lang="de-DE">
                <a:sym typeface="Wingdings" panose="05000000000000000000" pitchFamily="2" charset="2"/>
              </a:rPr>
              <a:t> </a:t>
            </a:r>
            <a:r>
              <a:rPr lang="en-US" i="1">
                <a:sym typeface="Wingdings" panose="05000000000000000000" pitchFamily="2" charset="2"/>
              </a:rPr>
              <a:t>Knowledge about tax return, biological processes, ...</a:t>
            </a:r>
            <a:endParaRPr lang="en-US" i="1"/>
          </a:p>
        </p:txBody>
      </p:sp>
      <p:sp>
        <p:nvSpPr>
          <p:cNvPr id="4" name="Fußzeilenplatzhalter 3">
            <a:extLst>
              <a:ext uri="{FF2B5EF4-FFF2-40B4-BE49-F238E27FC236}">
                <a16:creationId xmlns:a16="http://schemas.microsoft.com/office/drawing/2014/main" id="{2B1006C5-342C-9B73-2BBB-5BBBD5AC9973}"/>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14D8EBB4-1973-9228-00EA-D17957975930}"/>
              </a:ext>
            </a:extLst>
          </p:cNvPr>
          <p:cNvSpPr>
            <a:spLocks noGrp="1"/>
          </p:cNvSpPr>
          <p:nvPr>
            <p:ph type="sldNum" sz="quarter" idx="13"/>
          </p:nvPr>
        </p:nvSpPr>
        <p:spPr/>
        <p:txBody>
          <a:bodyPr/>
          <a:lstStyle/>
          <a:p>
            <a:pPr>
              <a:defRPr/>
            </a:pPr>
            <a:fld id="{3403F9C6-84D0-4162-91EE-42F978B0FA19}" type="slidenum">
              <a:rPr lang="de-DE" altLang="de-DE" smtClean="0"/>
              <a:pPr>
                <a:defRPr/>
              </a:pPr>
              <a:t>25</a:t>
            </a:fld>
            <a:endParaRPr lang="de-DE" altLang="de-DE"/>
          </a:p>
        </p:txBody>
      </p:sp>
      <p:sp>
        <p:nvSpPr>
          <p:cNvPr id="7" name="Textfeld 6">
            <a:extLst>
              <a:ext uri="{FF2B5EF4-FFF2-40B4-BE49-F238E27FC236}">
                <a16:creationId xmlns:a16="http://schemas.microsoft.com/office/drawing/2014/main" id="{977D9D17-F08D-1036-3C7F-43A490DE7039}"/>
              </a:ext>
            </a:extLst>
          </p:cNvPr>
          <p:cNvSpPr txBox="1"/>
          <p:nvPr/>
        </p:nvSpPr>
        <p:spPr>
          <a:xfrm>
            <a:off x="422001" y="1341438"/>
            <a:ext cx="1003300" cy="707886"/>
          </a:xfrm>
          <a:prstGeom prst="rect">
            <a:avLst/>
          </a:prstGeom>
          <a:noFill/>
        </p:spPr>
        <p:txBody>
          <a:bodyPr wrap="square" rtlCol="0">
            <a:spAutoFit/>
          </a:bodyPr>
          <a:lstStyle/>
          <a:p>
            <a:r>
              <a:rPr lang="de-DE" sz="4000" b="1">
                <a:solidFill>
                  <a:srgbClr val="00CC99"/>
                </a:solidFill>
                <a:latin typeface="Segoe UI" panose="020B0502040204020203" pitchFamily="34" charset="0"/>
                <a:cs typeface="Segoe UI" panose="020B0502040204020203" pitchFamily="34" charset="0"/>
              </a:rPr>
              <a:t>K</a:t>
            </a:r>
            <a:endParaRPr lang="en-US" sz="4000" b="1">
              <a:solidFill>
                <a:srgbClr val="00CC99"/>
              </a:solidFill>
              <a:latin typeface="Segoe UI" panose="020B0502040204020203" pitchFamily="34" charset="0"/>
              <a:cs typeface="Segoe UI" panose="020B0502040204020203" pitchFamily="34" charset="0"/>
            </a:endParaRPr>
          </a:p>
        </p:txBody>
      </p:sp>
      <p:sp>
        <p:nvSpPr>
          <p:cNvPr id="8" name="Textplatzhalter 2">
            <a:extLst>
              <a:ext uri="{FF2B5EF4-FFF2-40B4-BE49-F238E27FC236}">
                <a16:creationId xmlns:a16="http://schemas.microsoft.com/office/drawing/2014/main" id="{D8E9EB1D-9EDD-D146-947B-891A0ACC26F3}"/>
              </a:ext>
            </a:extLst>
          </p:cNvPr>
          <p:cNvSpPr txBox="1">
            <a:spLocks/>
          </p:cNvSpPr>
          <p:nvPr/>
        </p:nvSpPr>
        <p:spPr>
          <a:xfrm>
            <a:off x="985838" y="2121130"/>
            <a:ext cx="9163384" cy="68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err="1"/>
              <a:t>kills</a:t>
            </a:r>
            <a:r>
              <a:rPr lang="de-DE"/>
              <a:t> </a:t>
            </a:r>
            <a:r>
              <a:rPr lang="de-DE">
                <a:sym typeface="Wingdings" panose="05000000000000000000" pitchFamily="2" charset="2"/>
              </a:rPr>
              <a:t> </a:t>
            </a:r>
            <a:r>
              <a:rPr lang="de-DE" i="1" err="1">
                <a:sym typeface="Wingdings" panose="05000000000000000000" pitchFamily="2" charset="2"/>
              </a:rPr>
              <a:t>Driving</a:t>
            </a:r>
            <a:r>
              <a:rPr lang="de-DE" i="1">
                <a:sym typeface="Wingdings" panose="05000000000000000000" pitchFamily="2" charset="2"/>
              </a:rPr>
              <a:t> a </a:t>
            </a:r>
            <a:r>
              <a:rPr lang="de-DE" i="1" err="1">
                <a:sym typeface="Wingdings" panose="05000000000000000000" pitchFamily="2" charset="2"/>
              </a:rPr>
              <a:t>car</a:t>
            </a:r>
            <a:r>
              <a:rPr lang="de-DE" i="1">
                <a:sym typeface="Wingdings" panose="05000000000000000000" pitchFamily="2" charset="2"/>
              </a:rPr>
              <a:t>, </a:t>
            </a:r>
            <a:r>
              <a:rPr lang="de-DE" i="1" err="1">
                <a:sym typeface="Wingdings" panose="05000000000000000000" pitchFamily="2" charset="2"/>
              </a:rPr>
              <a:t>speak</a:t>
            </a:r>
            <a:r>
              <a:rPr lang="de-DE" i="1">
                <a:sym typeface="Wingdings" panose="05000000000000000000" pitchFamily="2" charset="2"/>
              </a:rPr>
              <a:t> a </a:t>
            </a:r>
            <a:r>
              <a:rPr lang="de-DE" i="1" err="1">
                <a:sym typeface="Wingdings" panose="05000000000000000000" pitchFamily="2" charset="2"/>
              </a:rPr>
              <a:t>foreign</a:t>
            </a:r>
            <a:r>
              <a:rPr lang="de-DE" i="1">
                <a:sym typeface="Wingdings" panose="05000000000000000000" pitchFamily="2" charset="2"/>
              </a:rPr>
              <a:t> </a:t>
            </a:r>
            <a:r>
              <a:rPr lang="de-DE" i="1" err="1">
                <a:sym typeface="Wingdings" panose="05000000000000000000" pitchFamily="2" charset="2"/>
              </a:rPr>
              <a:t>language</a:t>
            </a:r>
            <a:r>
              <a:rPr lang="de-DE" i="1">
                <a:sym typeface="Wingdings" panose="05000000000000000000" pitchFamily="2" charset="2"/>
              </a:rPr>
              <a:t>, …</a:t>
            </a:r>
          </a:p>
          <a:p>
            <a:endParaRPr lang="en-US"/>
          </a:p>
        </p:txBody>
      </p:sp>
      <p:sp>
        <p:nvSpPr>
          <p:cNvPr id="9" name="Textfeld 8">
            <a:extLst>
              <a:ext uri="{FF2B5EF4-FFF2-40B4-BE49-F238E27FC236}">
                <a16:creationId xmlns:a16="http://schemas.microsoft.com/office/drawing/2014/main" id="{B7F7C7B5-F693-08B5-80DB-08137B3172E0}"/>
              </a:ext>
            </a:extLst>
          </p:cNvPr>
          <p:cNvSpPr txBox="1"/>
          <p:nvPr/>
        </p:nvSpPr>
        <p:spPr>
          <a:xfrm>
            <a:off x="416126" y="2101875"/>
            <a:ext cx="1003300" cy="707886"/>
          </a:xfrm>
          <a:prstGeom prst="rect">
            <a:avLst/>
          </a:prstGeom>
          <a:noFill/>
        </p:spPr>
        <p:txBody>
          <a:bodyPr wrap="square" rtlCol="0">
            <a:spAutoFit/>
          </a:bodyPr>
          <a:lstStyle/>
          <a:p>
            <a:r>
              <a:rPr lang="de-DE" sz="4000" b="1">
                <a:solidFill>
                  <a:srgbClr val="00CC99"/>
                </a:solidFill>
                <a:latin typeface="Segoe UI" panose="020B0502040204020203" pitchFamily="34" charset="0"/>
                <a:cs typeface="Segoe UI" panose="020B0502040204020203" pitchFamily="34" charset="0"/>
              </a:rPr>
              <a:t>S</a:t>
            </a:r>
            <a:endParaRPr lang="en-US" sz="4000" b="1">
              <a:solidFill>
                <a:srgbClr val="00CC99"/>
              </a:solidFill>
              <a:latin typeface="Segoe UI" panose="020B0502040204020203" pitchFamily="34" charset="0"/>
              <a:cs typeface="Segoe UI" panose="020B0502040204020203" pitchFamily="34" charset="0"/>
            </a:endParaRPr>
          </a:p>
        </p:txBody>
      </p:sp>
      <p:sp>
        <p:nvSpPr>
          <p:cNvPr id="10" name="Textplatzhalter 2">
            <a:extLst>
              <a:ext uri="{FF2B5EF4-FFF2-40B4-BE49-F238E27FC236}">
                <a16:creationId xmlns:a16="http://schemas.microsoft.com/office/drawing/2014/main" id="{55ED9BEA-DC12-CAB0-9E2B-409EDFD34C82}"/>
              </a:ext>
            </a:extLst>
          </p:cNvPr>
          <p:cNvSpPr txBox="1">
            <a:spLocks/>
          </p:cNvSpPr>
          <p:nvPr/>
        </p:nvSpPr>
        <p:spPr>
          <a:xfrm>
            <a:off x="917776" y="2866190"/>
            <a:ext cx="11082880" cy="68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err="1"/>
              <a:t>bilities</a:t>
            </a:r>
            <a:r>
              <a:rPr lang="de-DE"/>
              <a:t> </a:t>
            </a:r>
            <a:r>
              <a:rPr lang="de-DE">
                <a:sym typeface="Wingdings" panose="05000000000000000000" pitchFamily="2" charset="2"/>
              </a:rPr>
              <a:t> </a:t>
            </a:r>
            <a:r>
              <a:rPr lang="de-DE" i="1">
                <a:sym typeface="Wingdings" panose="05000000000000000000" pitchFamily="2" charset="2"/>
              </a:rPr>
              <a:t>Organisational </a:t>
            </a:r>
            <a:r>
              <a:rPr lang="de-DE" i="1" err="1">
                <a:sym typeface="Wingdings" panose="05000000000000000000" pitchFamily="2" charset="2"/>
              </a:rPr>
              <a:t>skills</a:t>
            </a:r>
            <a:r>
              <a:rPr lang="de-DE" i="1">
                <a:sym typeface="Wingdings" panose="05000000000000000000" pitchFamily="2" charset="2"/>
              </a:rPr>
              <a:t>, </a:t>
            </a:r>
            <a:r>
              <a:rPr lang="de-DE" i="1" err="1">
                <a:sym typeface="Wingdings" panose="05000000000000000000" pitchFamily="2" charset="2"/>
              </a:rPr>
              <a:t>analysis</a:t>
            </a:r>
            <a:r>
              <a:rPr lang="de-DE" i="1">
                <a:sym typeface="Wingdings" panose="05000000000000000000" pitchFamily="2" charset="2"/>
              </a:rPr>
              <a:t> </a:t>
            </a:r>
            <a:r>
              <a:rPr lang="de-DE" i="1" err="1">
                <a:sym typeface="Wingdings" panose="05000000000000000000" pitchFamily="2" charset="2"/>
              </a:rPr>
              <a:t>of</a:t>
            </a:r>
            <a:r>
              <a:rPr lang="de-DE" i="1">
                <a:sym typeface="Wingdings" panose="05000000000000000000" pitchFamily="2" charset="2"/>
              </a:rPr>
              <a:t> </a:t>
            </a:r>
            <a:r>
              <a:rPr lang="de-DE" i="1" err="1">
                <a:sym typeface="Wingdings" panose="05000000000000000000" pitchFamily="2" charset="2"/>
              </a:rPr>
              <a:t>situations</a:t>
            </a:r>
            <a:r>
              <a:rPr lang="de-DE" i="1">
                <a:sym typeface="Wingdings" panose="05000000000000000000" pitchFamily="2" charset="2"/>
              </a:rPr>
              <a:t>, </a:t>
            </a:r>
            <a:r>
              <a:rPr lang="de-DE" i="1" err="1">
                <a:sym typeface="Wingdings" panose="05000000000000000000" pitchFamily="2" charset="2"/>
              </a:rPr>
              <a:t>communication</a:t>
            </a:r>
            <a:r>
              <a:rPr lang="de-DE" i="1">
                <a:sym typeface="Wingdings" panose="05000000000000000000" pitchFamily="2" charset="2"/>
              </a:rPr>
              <a:t>, ...</a:t>
            </a:r>
            <a:endParaRPr lang="en-US" i="1"/>
          </a:p>
        </p:txBody>
      </p:sp>
      <p:sp>
        <p:nvSpPr>
          <p:cNvPr id="11" name="Textfeld 10">
            <a:extLst>
              <a:ext uri="{FF2B5EF4-FFF2-40B4-BE49-F238E27FC236}">
                <a16:creationId xmlns:a16="http://schemas.microsoft.com/office/drawing/2014/main" id="{C017EA19-7206-586B-BF62-750F211C62F4}"/>
              </a:ext>
            </a:extLst>
          </p:cNvPr>
          <p:cNvSpPr txBox="1"/>
          <p:nvPr/>
        </p:nvSpPr>
        <p:spPr>
          <a:xfrm>
            <a:off x="416126" y="2836166"/>
            <a:ext cx="1003300" cy="707886"/>
          </a:xfrm>
          <a:prstGeom prst="rect">
            <a:avLst/>
          </a:prstGeom>
          <a:noFill/>
        </p:spPr>
        <p:txBody>
          <a:bodyPr wrap="square" rtlCol="0">
            <a:spAutoFit/>
          </a:bodyPr>
          <a:lstStyle/>
          <a:p>
            <a:r>
              <a:rPr lang="de-DE" sz="4000" b="1">
                <a:solidFill>
                  <a:srgbClr val="00CC99"/>
                </a:solidFill>
                <a:latin typeface="Segoe UI" panose="020B0502040204020203" pitchFamily="34" charset="0"/>
                <a:cs typeface="Segoe UI" panose="020B0502040204020203" pitchFamily="34" charset="0"/>
              </a:rPr>
              <a:t>A</a:t>
            </a:r>
            <a:endParaRPr lang="en-US" sz="4000" b="1">
              <a:solidFill>
                <a:srgbClr val="00CC99"/>
              </a:solidFill>
              <a:latin typeface="Segoe UI" panose="020B0502040204020203" pitchFamily="34" charset="0"/>
              <a:cs typeface="Segoe UI" panose="020B0502040204020203" pitchFamily="34" charset="0"/>
            </a:endParaRPr>
          </a:p>
        </p:txBody>
      </p:sp>
      <p:sp>
        <p:nvSpPr>
          <p:cNvPr id="12" name="Textplatzhalter 2">
            <a:extLst>
              <a:ext uri="{FF2B5EF4-FFF2-40B4-BE49-F238E27FC236}">
                <a16:creationId xmlns:a16="http://schemas.microsoft.com/office/drawing/2014/main" id="{45ECB612-00FB-7A39-1F6E-A7E193E23236}"/>
              </a:ext>
            </a:extLst>
          </p:cNvPr>
          <p:cNvSpPr txBox="1">
            <a:spLocks/>
          </p:cNvSpPr>
          <p:nvPr/>
        </p:nvSpPr>
        <p:spPr>
          <a:xfrm>
            <a:off x="917776" y="3593416"/>
            <a:ext cx="9163384" cy="68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err="1"/>
              <a:t>ther</a:t>
            </a:r>
            <a:r>
              <a:rPr lang="de-DE"/>
              <a:t> </a:t>
            </a:r>
            <a:r>
              <a:rPr lang="de-DE" err="1"/>
              <a:t>characteristics</a:t>
            </a:r>
            <a:r>
              <a:rPr lang="de-DE"/>
              <a:t> </a:t>
            </a:r>
            <a:r>
              <a:rPr lang="de-DE">
                <a:sym typeface="Wingdings" panose="05000000000000000000" pitchFamily="2" charset="2"/>
              </a:rPr>
              <a:t> </a:t>
            </a:r>
            <a:r>
              <a:rPr lang="de-DE" i="1">
                <a:sym typeface="Wingdings" panose="05000000000000000000" pitchFamily="2" charset="2"/>
              </a:rPr>
              <a:t>Political </a:t>
            </a:r>
            <a:r>
              <a:rPr lang="de-DE" i="1" err="1">
                <a:sym typeface="Wingdings" panose="05000000000000000000" pitchFamily="2" charset="2"/>
              </a:rPr>
              <a:t>attitude</a:t>
            </a:r>
            <a:r>
              <a:rPr lang="de-DE" i="1">
                <a:sym typeface="Wingdings" panose="05000000000000000000" pitchFamily="2" charset="2"/>
              </a:rPr>
              <a:t>, </a:t>
            </a:r>
            <a:r>
              <a:rPr lang="de-DE" i="1" err="1">
                <a:sym typeface="Wingdings" panose="05000000000000000000" pitchFamily="2" charset="2"/>
              </a:rPr>
              <a:t>values</a:t>
            </a:r>
            <a:r>
              <a:rPr lang="de-DE" i="1">
                <a:sym typeface="Wingdings" panose="05000000000000000000" pitchFamily="2" charset="2"/>
              </a:rPr>
              <a:t>, </a:t>
            </a:r>
            <a:r>
              <a:rPr lang="de-DE" i="1" err="1">
                <a:sym typeface="Wingdings" panose="05000000000000000000" pitchFamily="2" charset="2"/>
              </a:rPr>
              <a:t>interests</a:t>
            </a:r>
            <a:r>
              <a:rPr lang="de-DE">
                <a:sym typeface="Wingdings" panose="05000000000000000000" pitchFamily="2" charset="2"/>
              </a:rPr>
              <a:t>, …</a:t>
            </a:r>
            <a:endParaRPr lang="en-US"/>
          </a:p>
        </p:txBody>
      </p:sp>
      <p:sp>
        <p:nvSpPr>
          <p:cNvPr id="13" name="Textfeld 12">
            <a:extLst>
              <a:ext uri="{FF2B5EF4-FFF2-40B4-BE49-F238E27FC236}">
                <a16:creationId xmlns:a16="http://schemas.microsoft.com/office/drawing/2014/main" id="{09EF3EA2-8083-E172-6DA4-F873B1818F5F}"/>
              </a:ext>
            </a:extLst>
          </p:cNvPr>
          <p:cNvSpPr txBox="1"/>
          <p:nvPr/>
        </p:nvSpPr>
        <p:spPr>
          <a:xfrm>
            <a:off x="416126" y="3563392"/>
            <a:ext cx="1003300" cy="707886"/>
          </a:xfrm>
          <a:prstGeom prst="rect">
            <a:avLst/>
          </a:prstGeom>
          <a:noFill/>
        </p:spPr>
        <p:txBody>
          <a:bodyPr wrap="square" rtlCol="0">
            <a:spAutoFit/>
          </a:bodyPr>
          <a:lstStyle/>
          <a:p>
            <a:r>
              <a:rPr lang="de-DE" sz="4000" b="1">
                <a:solidFill>
                  <a:srgbClr val="00CC99"/>
                </a:solidFill>
                <a:latin typeface="Segoe UI" panose="020B0502040204020203" pitchFamily="34" charset="0"/>
                <a:cs typeface="Segoe UI" panose="020B0502040204020203" pitchFamily="34" charset="0"/>
              </a:rPr>
              <a:t>O</a:t>
            </a:r>
            <a:endParaRPr lang="en-US" sz="4000" b="1">
              <a:solidFill>
                <a:srgbClr val="00CC99"/>
              </a:solidFill>
              <a:latin typeface="Segoe UI" panose="020B0502040204020203" pitchFamily="34" charset="0"/>
              <a:cs typeface="Segoe UI" panose="020B0502040204020203" pitchFamily="34" charset="0"/>
            </a:endParaRPr>
          </a:p>
        </p:txBody>
      </p:sp>
      <p:sp>
        <p:nvSpPr>
          <p:cNvPr id="14" name="Textfeld 13">
            <a:extLst>
              <a:ext uri="{FF2B5EF4-FFF2-40B4-BE49-F238E27FC236}">
                <a16:creationId xmlns:a16="http://schemas.microsoft.com/office/drawing/2014/main" id="{6D24D6F3-1AE4-ACCC-C600-E701A93C0F51}"/>
              </a:ext>
            </a:extLst>
          </p:cNvPr>
          <p:cNvSpPr txBox="1"/>
          <p:nvPr/>
        </p:nvSpPr>
        <p:spPr>
          <a:xfrm>
            <a:off x="1336400" y="5083270"/>
            <a:ext cx="4615583" cy="369332"/>
          </a:xfrm>
          <a:prstGeom prst="rect">
            <a:avLst/>
          </a:prstGeom>
          <a:noFill/>
        </p:spPr>
        <p:txBody>
          <a:bodyPr wrap="square" rtlCol="0">
            <a:spAutoFit/>
          </a:bodyPr>
          <a:lstStyle/>
          <a:p>
            <a:r>
              <a:rPr lang="de-DE" b="1" err="1">
                <a:solidFill>
                  <a:schemeClr val="tx2"/>
                </a:solidFill>
                <a:latin typeface="Segoe UI" panose="020B0502040204020203" pitchFamily="34" charset="0"/>
                <a:cs typeface="Segoe UI" panose="020B0502040204020203" pitchFamily="34" charset="0"/>
              </a:rPr>
              <a:t>Please</a:t>
            </a:r>
            <a:r>
              <a:rPr lang="de-DE" b="1">
                <a:solidFill>
                  <a:schemeClr val="tx2"/>
                </a:solidFill>
                <a:latin typeface="Segoe UI" panose="020B0502040204020203" pitchFamily="34" charset="0"/>
                <a:cs typeface="Segoe UI" panose="020B0502040204020203" pitchFamily="34" charset="0"/>
              </a:rPr>
              <a:t> </a:t>
            </a:r>
            <a:r>
              <a:rPr lang="de-DE" b="1" err="1">
                <a:solidFill>
                  <a:schemeClr val="tx2"/>
                </a:solidFill>
                <a:latin typeface="Segoe UI" panose="020B0502040204020203" pitchFamily="34" charset="0"/>
                <a:cs typeface="Segoe UI" panose="020B0502040204020203" pitchFamily="34" charset="0"/>
              </a:rPr>
              <a:t>fill</a:t>
            </a:r>
            <a:r>
              <a:rPr lang="de-DE" b="1">
                <a:solidFill>
                  <a:schemeClr val="tx2"/>
                </a:solidFill>
                <a:latin typeface="Segoe UI" panose="020B0502040204020203" pitchFamily="34" charset="0"/>
                <a:cs typeface="Segoe UI" panose="020B0502040204020203" pitchFamily="34" charset="0"/>
              </a:rPr>
              <a:t> in </a:t>
            </a:r>
            <a:r>
              <a:rPr lang="de-DE" b="1" err="1">
                <a:solidFill>
                  <a:schemeClr val="tx2"/>
                </a:solidFill>
                <a:latin typeface="Segoe UI" panose="020B0502040204020203" pitchFamily="34" charset="0"/>
                <a:cs typeface="Segoe UI" panose="020B0502040204020203" pitchFamily="34" charset="0"/>
              </a:rPr>
              <a:t>the</a:t>
            </a:r>
            <a:r>
              <a:rPr lang="de-DE" b="1">
                <a:solidFill>
                  <a:schemeClr val="tx2"/>
                </a:solidFill>
                <a:latin typeface="Segoe UI" panose="020B0502040204020203" pitchFamily="34" charset="0"/>
                <a:cs typeface="Segoe UI" panose="020B0502040204020203" pitchFamily="34" charset="0"/>
              </a:rPr>
              <a:t> </a:t>
            </a:r>
            <a:r>
              <a:rPr lang="de-DE" b="1" err="1">
                <a:solidFill>
                  <a:schemeClr val="tx2"/>
                </a:solidFill>
                <a:latin typeface="Segoe UI" panose="020B0502040204020203" pitchFamily="34" charset="0"/>
                <a:cs typeface="Segoe UI" panose="020B0502040204020203" pitchFamily="34" charset="0"/>
              </a:rPr>
              <a:t>handout</a:t>
            </a:r>
            <a:r>
              <a:rPr lang="de-DE" b="1">
                <a:solidFill>
                  <a:schemeClr val="tx2"/>
                </a:solidFill>
                <a:latin typeface="Segoe UI" panose="020B0502040204020203" pitchFamily="34" charset="0"/>
                <a:cs typeface="Segoe UI" panose="020B0502040204020203" pitchFamily="34" charset="0"/>
              </a:rPr>
              <a:t> „KSAOs“ </a:t>
            </a:r>
            <a:endParaRPr lang="en-US" b="1">
              <a:solidFill>
                <a:schemeClr val="tx2"/>
              </a:solidFill>
              <a:latin typeface="Segoe UI" panose="020B0502040204020203" pitchFamily="34" charset="0"/>
              <a:cs typeface="Segoe UI" panose="020B0502040204020203" pitchFamily="34" charset="0"/>
            </a:endParaRPr>
          </a:p>
        </p:txBody>
      </p:sp>
      <p:pic>
        <p:nvPicPr>
          <p:cNvPr id="16" name="Grafik 15" descr="Bleistift mit einfarbiger Füllung">
            <a:extLst>
              <a:ext uri="{FF2B5EF4-FFF2-40B4-BE49-F238E27FC236}">
                <a16:creationId xmlns:a16="http://schemas.microsoft.com/office/drawing/2014/main" id="{248A1EA8-2E80-F17D-B34F-D9BF479232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001" y="4810736"/>
            <a:ext cx="914400" cy="914400"/>
          </a:xfrm>
          <a:prstGeom prst="rect">
            <a:avLst/>
          </a:prstGeom>
        </p:spPr>
      </p:pic>
      <p:sp>
        <p:nvSpPr>
          <p:cNvPr id="17" name="Rechteck: abgerundete Ecken 16">
            <a:extLst>
              <a:ext uri="{FF2B5EF4-FFF2-40B4-BE49-F238E27FC236}">
                <a16:creationId xmlns:a16="http://schemas.microsoft.com/office/drawing/2014/main" id="{16CD1AC5-C4A5-43E8-DB01-282E647E61E0}"/>
              </a:ext>
            </a:extLst>
          </p:cNvPr>
          <p:cNvSpPr/>
          <p:nvPr/>
        </p:nvSpPr>
        <p:spPr>
          <a:xfrm>
            <a:off x="5303912" y="4755951"/>
            <a:ext cx="1944216" cy="9334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t>10 min</a:t>
            </a:r>
          </a:p>
        </p:txBody>
      </p:sp>
    </p:spTree>
    <p:extLst>
      <p:ext uri="{BB962C8B-B14F-4D97-AF65-F5344CB8AC3E}">
        <p14:creationId xmlns:p14="http://schemas.microsoft.com/office/powerpoint/2010/main" val="3162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4143F40-3D17-8D33-4D31-B979BDBF7024}"/>
              </a:ext>
            </a:extLst>
          </p:cNvPr>
          <p:cNvSpPr>
            <a:spLocks noGrp="1"/>
          </p:cNvSpPr>
          <p:nvPr>
            <p:ph type="body" sz="quarter" idx="10"/>
          </p:nvPr>
        </p:nvSpPr>
        <p:spPr/>
        <p:txBody>
          <a:bodyPr/>
          <a:lstStyle/>
          <a:p>
            <a:r>
              <a:rPr lang="de-DE" err="1">
                <a:solidFill>
                  <a:schemeClr val="accent1"/>
                </a:solidFill>
              </a:rPr>
              <a:t>Exercise</a:t>
            </a:r>
            <a:r>
              <a:rPr lang="de-DE">
                <a:solidFill>
                  <a:schemeClr val="accent1"/>
                </a:solidFill>
              </a:rPr>
              <a:t>: Learning </a:t>
            </a:r>
            <a:r>
              <a:rPr lang="de-DE" err="1">
                <a:solidFill>
                  <a:schemeClr val="accent1"/>
                </a:solidFill>
              </a:rPr>
              <a:t>milestones</a:t>
            </a:r>
            <a:r>
              <a:rPr lang="de-DE">
                <a:solidFill>
                  <a:schemeClr val="accent1"/>
                </a:solidFill>
              </a:rPr>
              <a:t> and interview</a:t>
            </a:r>
            <a:endParaRPr lang="en-US">
              <a:solidFill>
                <a:schemeClr val="accent1"/>
              </a:solidFill>
            </a:endParaRPr>
          </a:p>
        </p:txBody>
      </p:sp>
      <p:sp>
        <p:nvSpPr>
          <p:cNvPr id="3" name="Textplatzhalter 2">
            <a:extLst>
              <a:ext uri="{FF2B5EF4-FFF2-40B4-BE49-F238E27FC236}">
                <a16:creationId xmlns:a16="http://schemas.microsoft.com/office/drawing/2014/main" id="{C07A31DA-CA53-C666-A946-5954A9062A0C}"/>
              </a:ext>
            </a:extLst>
          </p:cNvPr>
          <p:cNvSpPr>
            <a:spLocks noGrp="1"/>
          </p:cNvSpPr>
          <p:nvPr>
            <p:ph type="body" sz="quarter" idx="11"/>
          </p:nvPr>
        </p:nvSpPr>
        <p:spPr>
          <a:xfrm>
            <a:off x="767408" y="1350048"/>
            <a:ext cx="10026006" cy="4495800"/>
          </a:xfrm>
        </p:spPr>
        <p:txBody>
          <a:bodyPr/>
          <a:lstStyle/>
          <a:p>
            <a:pPr marL="457200" indent="-457200">
              <a:buFont typeface="+mj-lt"/>
              <a:buAutoNum type="arabicPeriod"/>
            </a:pPr>
            <a:r>
              <a:rPr lang="en-US" sz="2000"/>
              <a:t>Please pair up with someone and each partner should write down individually on separate moderation cards important situations where you failed and learned something from it or situations where you had success.  </a:t>
            </a:r>
          </a:p>
          <a:p>
            <a:pPr marL="457200" indent="-457200">
              <a:buFont typeface="+mj-lt"/>
              <a:buAutoNum type="arabicPeriod"/>
            </a:pPr>
            <a:r>
              <a:rPr lang="en-US" sz="2000"/>
              <a:t>Place these cards on the floor. </a:t>
            </a:r>
          </a:p>
          <a:p>
            <a:pPr marL="457200" indent="-457200">
              <a:buFont typeface="+mj-lt"/>
              <a:buAutoNum type="arabicPeriod"/>
            </a:pPr>
            <a:r>
              <a:rPr lang="en-US" sz="2000"/>
              <a:t>Position yourself next to one of the cards with your partner.</a:t>
            </a:r>
          </a:p>
          <a:p>
            <a:pPr marL="457200" indent="-457200">
              <a:buFont typeface="+mj-lt"/>
              <a:buAutoNum type="arabicPeriod"/>
            </a:pPr>
            <a:r>
              <a:rPr lang="en-US" sz="2000"/>
              <a:t>Now your partner is the interviewer and asks you questions about the situations.</a:t>
            </a:r>
          </a:p>
          <a:p>
            <a:pPr marL="114300" indent="-457200">
              <a:buFont typeface="+mj-lt"/>
              <a:buAutoNum type="arabicPeriod"/>
            </a:pPr>
            <a:r>
              <a:rPr lang="en-US" sz="2000"/>
              <a:t>Use the questions on the handout to understand each other</a:t>
            </a:r>
          </a:p>
          <a:p>
            <a:pPr marL="114300" indent="-457200">
              <a:buFont typeface="+mj-lt"/>
              <a:buAutoNum type="arabicPeriod"/>
            </a:pPr>
            <a:r>
              <a:rPr lang="en-US" sz="2000"/>
              <a:t>The interviewer takes notes about their partner´s KSAOs</a:t>
            </a:r>
          </a:p>
          <a:p>
            <a:pPr lvl="1"/>
            <a:endParaRPr lang="en-US"/>
          </a:p>
          <a:p>
            <a:pPr lvl="1"/>
            <a:r>
              <a:rPr lang="en-US">
                <a:solidFill>
                  <a:schemeClr val="accent1"/>
                </a:solidFill>
              </a:rPr>
              <a:t>							Change roles after 20 minutes!</a:t>
            </a:r>
          </a:p>
          <a:p>
            <a:pPr lvl="1"/>
            <a:endParaRPr lang="en-US" sz="1400"/>
          </a:p>
        </p:txBody>
      </p:sp>
      <p:sp>
        <p:nvSpPr>
          <p:cNvPr id="4" name="Fußzeilenplatzhalter 3">
            <a:extLst>
              <a:ext uri="{FF2B5EF4-FFF2-40B4-BE49-F238E27FC236}">
                <a16:creationId xmlns:a16="http://schemas.microsoft.com/office/drawing/2014/main" id="{1C0A8C85-83CB-A4CB-5F8E-9DB1CB668D2A}"/>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7F97057D-6D90-682D-89D5-A3AE7D091FB1}"/>
              </a:ext>
            </a:extLst>
          </p:cNvPr>
          <p:cNvSpPr>
            <a:spLocks noGrp="1"/>
          </p:cNvSpPr>
          <p:nvPr>
            <p:ph type="sldNum" sz="quarter" idx="13"/>
          </p:nvPr>
        </p:nvSpPr>
        <p:spPr/>
        <p:txBody>
          <a:bodyPr/>
          <a:lstStyle/>
          <a:p>
            <a:pPr>
              <a:defRPr/>
            </a:pPr>
            <a:fld id="{3403F9C6-84D0-4162-91EE-42F978B0FA19}" type="slidenum">
              <a:rPr lang="de-DE" altLang="de-DE" smtClean="0"/>
              <a:pPr>
                <a:defRPr/>
              </a:pPr>
              <a:t>26</a:t>
            </a:fld>
            <a:endParaRPr lang="de-DE" altLang="de-DE"/>
          </a:p>
        </p:txBody>
      </p:sp>
      <p:sp>
        <p:nvSpPr>
          <p:cNvPr id="8" name="Rechteck: abgerundete Ecken 7">
            <a:extLst>
              <a:ext uri="{FF2B5EF4-FFF2-40B4-BE49-F238E27FC236}">
                <a16:creationId xmlns:a16="http://schemas.microsoft.com/office/drawing/2014/main" id="{CCB9C9F5-7AE1-455E-A277-9EC250643EAE}"/>
              </a:ext>
            </a:extLst>
          </p:cNvPr>
          <p:cNvSpPr/>
          <p:nvPr/>
        </p:nvSpPr>
        <p:spPr>
          <a:xfrm>
            <a:off x="10157914" y="192248"/>
            <a:ext cx="1944216" cy="9334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t>40 min</a:t>
            </a:r>
          </a:p>
        </p:txBody>
      </p:sp>
    </p:spTree>
    <p:extLst>
      <p:ext uri="{BB962C8B-B14F-4D97-AF65-F5344CB8AC3E}">
        <p14:creationId xmlns:p14="http://schemas.microsoft.com/office/powerpoint/2010/main" val="848742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910E47B-AE1C-492B-87BA-F039DC877C98}"/>
              </a:ext>
            </a:extLst>
          </p:cNvPr>
          <p:cNvSpPr>
            <a:spLocks noGrp="1"/>
          </p:cNvSpPr>
          <p:nvPr>
            <p:ph type="body" sz="quarter" idx="10"/>
          </p:nvPr>
        </p:nvSpPr>
        <p:spPr/>
        <p:txBody>
          <a:bodyPr/>
          <a:lstStyle/>
          <a:p>
            <a:pPr algn="ctr"/>
            <a:r>
              <a:rPr lang="en-GB" b="1">
                <a:solidFill>
                  <a:srgbClr val="009999"/>
                </a:solidFill>
              </a:rPr>
              <a:t>Reflection on exercise</a:t>
            </a:r>
          </a:p>
        </p:txBody>
      </p:sp>
      <p:sp>
        <p:nvSpPr>
          <p:cNvPr id="3" name="Textplatzhalter 2">
            <a:extLst>
              <a:ext uri="{FF2B5EF4-FFF2-40B4-BE49-F238E27FC236}">
                <a16:creationId xmlns:a16="http://schemas.microsoft.com/office/drawing/2014/main" id="{58891814-F39E-4A8F-A65C-60DF8C8EDD38}"/>
              </a:ext>
            </a:extLst>
          </p:cNvPr>
          <p:cNvSpPr>
            <a:spLocks noGrp="1"/>
          </p:cNvSpPr>
          <p:nvPr>
            <p:ph type="body" sz="quarter" idx="11"/>
          </p:nvPr>
        </p:nvSpPr>
        <p:spPr/>
        <p:txBody>
          <a:bodyPr/>
          <a:lstStyle/>
          <a:p>
            <a:pPr>
              <a:buFont typeface="Arial" panose="020B0604020202020204" pitchFamily="34" charset="0"/>
              <a:buChar char="•"/>
            </a:pPr>
            <a:r>
              <a:rPr lang="en-GB"/>
              <a:t>How was the exercise?</a:t>
            </a:r>
          </a:p>
          <a:p>
            <a:pPr>
              <a:buFont typeface="Arial" panose="020B0604020202020204" pitchFamily="34" charset="0"/>
              <a:buChar char="•"/>
            </a:pPr>
            <a:r>
              <a:rPr lang="en-GB"/>
              <a:t>How did you identify the KSAO´s of your partner?</a:t>
            </a:r>
          </a:p>
          <a:p>
            <a:pPr>
              <a:buFont typeface="Arial" panose="020B0604020202020204" pitchFamily="34" charset="0"/>
              <a:buChar char="•"/>
            </a:pPr>
            <a:r>
              <a:rPr lang="en-GB"/>
              <a:t>What do you now know about your own means?</a:t>
            </a:r>
          </a:p>
        </p:txBody>
      </p:sp>
      <p:sp>
        <p:nvSpPr>
          <p:cNvPr id="4" name="Fußzeilenplatzhalter 3">
            <a:extLst>
              <a:ext uri="{FF2B5EF4-FFF2-40B4-BE49-F238E27FC236}">
                <a16:creationId xmlns:a16="http://schemas.microsoft.com/office/drawing/2014/main" id="{29A59643-F735-4807-ABD9-4DFA19008FEB}"/>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3C2F7449-8B79-44C6-9EFD-56BEEA5C8C96}"/>
              </a:ext>
            </a:extLst>
          </p:cNvPr>
          <p:cNvSpPr>
            <a:spLocks noGrp="1"/>
          </p:cNvSpPr>
          <p:nvPr>
            <p:ph type="sldNum" sz="quarter" idx="13"/>
          </p:nvPr>
        </p:nvSpPr>
        <p:spPr/>
        <p:txBody>
          <a:bodyPr/>
          <a:lstStyle/>
          <a:p>
            <a:pPr>
              <a:defRPr/>
            </a:pPr>
            <a:fld id="{3403F9C6-84D0-4162-91EE-42F978B0FA19}" type="slidenum">
              <a:rPr lang="de-DE" altLang="de-DE" smtClean="0"/>
              <a:pPr>
                <a:defRPr/>
              </a:pPr>
              <a:t>27</a:t>
            </a:fld>
            <a:endParaRPr lang="de-DE" altLang="de-DE"/>
          </a:p>
        </p:txBody>
      </p:sp>
      <p:pic>
        <p:nvPicPr>
          <p:cNvPr id="8" name="Grafik 7">
            <a:extLst>
              <a:ext uri="{FF2B5EF4-FFF2-40B4-BE49-F238E27FC236}">
                <a16:creationId xmlns:a16="http://schemas.microsoft.com/office/drawing/2014/main" id="{D9E66A41-9AD5-8619-6871-9508FDE3F2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3512" y="5005844"/>
            <a:ext cx="2152650" cy="809625"/>
          </a:xfrm>
          <a:prstGeom prst="rect">
            <a:avLst/>
          </a:prstGeom>
        </p:spPr>
      </p:pic>
      <p:sp>
        <p:nvSpPr>
          <p:cNvPr id="9" name="Textfeld 8">
            <a:extLst>
              <a:ext uri="{FF2B5EF4-FFF2-40B4-BE49-F238E27FC236}">
                <a16:creationId xmlns:a16="http://schemas.microsoft.com/office/drawing/2014/main" id="{D20CB7E8-477A-10C2-4B3D-AEE3756A1F2B}"/>
              </a:ext>
            </a:extLst>
          </p:cNvPr>
          <p:cNvSpPr txBox="1"/>
          <p:nvPr/>
        </p:nvSpPr>
        <p:spPr>
          <a:xfrm>
            <a:off x="1559496" y="5931406"/>
            <a:ext cx="3096344" cy="369332"/>
          </a:xfrm>
          <a:prstGeom prst="rect">
            <a:avLst/>
          </a:prstGeom>
          <a:noFill/>
        </p:spPr>
        <p:txBody>
          <a:bodyPr wrap="square" rtlCol="0">
            <a:spAutoFit/>
          </a:bodyPr>
          <a:lstStyle/>
          <a:p>
            <a:r>
              <a:rPr lang="en-US">
                <a:hlinkClick r:id="rId5"/>
              </a:rPr>
              <a:t>https://en.fuckupnights.com/</a:t>
            </a:r>
            <a:r>
              <a:rPr lang="en-US"/>
              <a:t> </a:t>
            </a:r>
          </a:p>
        </p:txBody>
      </p:sp>
    </p:spTree>
    <p:extLst>
      <p:ext uri="{BB962C8B-B14F-4D97-AF65-F5344CB8AC3E}">
        <p14:creationId xmlns:p14="http://schemas.microsoft.com/office/powerpoint/2010/main" val="3922517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E46F66C-8DE3-4AC6-9987-39CB5BE4B488}"/>
              </a:ext>
            </a:extLst>
          </p:cNvPr>
          <p:cNvSpPr>
            <a:spLocks noGrp="1"/>
          </p:cNvSpPr>
          <p:nvPr>
            <p:ph type="body" sz="quarter" idx="13"/>
          </p:nvPr>
        </p:nvSpPr>
        <p:spPr/>
        <p:txBody>
          <a:bodyPr/>
          <a:lstStyle/>
          <a:p>
            <a:r>
              <a:rPr lang="en-GB"/>
              <a:t>LUNCH BREAK</a:t>
            </a:r>
          </a:p>
        </p:txBody>
      </p:sp>
      <p:sp>
        <p:nvSpPr>
          <p:cNvPr id="3" name="Fußzeilenplatzhalter 2">
            <a:extLst>
              <a:ext uri="{FF2B5EF4-FFF2-40B4-BE49-F238E27FC236}">
                <a16:creationId xmlns:a16="http://schemas.microsoft.com/office/drawing/2014/main" id="{DC2E9096-3B05-4E9A-8E7A-87D11B830F1A}"/>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6660B0EB-8B94-40B5-8919-7C0E949F4D65}"/>
              </a:ext>
            </a:extLst>
          </p:cNvPr>
          <p:cNvSpPr>
            <a:spLocks noGrp="1"/>
          </p:cNvSpPr>
          <p:nvPr>
            <p:ph type="sldNum" sz="quarter" idx="15"/>
          </p:nvPr>
        </p:nvSpPr>
        <p:spPr/>
        <p:txBody>
          <a:bodyPr/>
          <a:lstStyle/>
          <a:p>
            <a:pPr>
              <a:defRPr/>
            </a:pPr>
            <a:fld id="{DE08903F-90EC-4A68-9771-93E1A14EF685}" type="slidenum">
              <a:rPr lang="de-DE" altLang="de-DE" smtClean="0"/>
              <a:pPr>
                <a:defRPr/>
              </a:pPr>
              <a:t>28</a:t>
            </a:fld>
            <a:endParaRPr lang="de-DE" altLang="de-DE"/>
          </a:p>
        </p:txBody>
      </p:sp>
    </p:spTree>
    <p:extLst>
      <p:ext uri="{BB962C8B-B14F-4D97-AF65-F5344CB8AC3E}">
        <p14:creationId xmlns:p14="http://schemas.microsoft.com/office/powerpoint/2010/main" val="1516012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97D818D-A37E-FA6C-C85C-BD93C282164E}"/>
              </a:ext>
            </a:extLst>
          </p:cNvPr>
          <p:cNvSpPr>
            <a:spLocks noGrp="1"/>
          </p:cNvSpPr>
          <p:nvPr>
            <p:ph type="body" sz="quarter" idx="10"/>
          </p:nvPr>
        </p:nvSpPr>
        <p:spPr/>
        <p:txBody>
          <a:bodyPr/>
          <a:lstStyle/>
          <a:p>
            <a:endParaRPr lang="de-DE"/>
          </a:p>
        </p:txBody>
      </p:sp>
      <p:sp>
        <p:nvSpPr>
          <p:cNvPr id="3" name="Textplatzhalter 2">
            <a:extLst>
              <a:ext uri="{FF2B5EF4-FFF2-40B4-BE49-F238E27FC236}">
                <a16:creationId xmlns:a16="http://schemas.microsoft.com/office/drawing/2014/main" id="{A2EB4945-BB81-0F44-CF0C-00ED3B656501}"/>
              </a:ext>
            </a:extLst>
          </p:cNvPr>
          <p:cNvSpPr>
            <a:spLocks noGrp="1"/>
          </p:cNvSpPr>
          <p:nvPr>
            <p:ph type="body" sz="quarter" idx="11"/>
          </p:nvPr>
        </p:nvSpPr>
        <p:spPr/>
        <p:txBody>
          <a:bodyPr/>
          <a:lstStyle/>
          <a:p>
            <a:pPr algn="ctr"/>
            <a:r>
              <a:rPr lang="de-DE"/>
              <a:t>Warm-up</a:t>
            </a:r>
          </a:p>
          <a:p>
            <a:endParaRPr lang="de-DE"/>
          </a:p>
        </p:txBody>
      </p:sp>
      <p:sp>
        <p:nvSpPr>
          <p:cNvPr id="4" name="Fußzeilenplatzhalter 3">
            <a:extLst>
              <a:ext uri="{FF2B5EF4-FFF2-40B4-BE49-F238E27FC236}">
                <a16:creationId xmlns:a16="http://schemas.microsoft.com/office/drawing/2014/main" id="{E32E7EC4-6DE7-5C93-C82E-DD8F7125E8D2}"/>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876B1412-8793-7F3C-3D1C-EFA262ED8537}"/>
              </a:ext>
            </a:extLst>
          </p:cNvPr>
          <p:cNvSpPr>
            <a:spLocks noGrp="1"/>
          </p:cNvSpPr>
          <p:nvPr>
            <p:ph type="sldNum" sz="quarter" idx="13"/>
          </p:nvPr>
        </p:nvSpPr>
        <p:spPr/>
        <p:txBody>
          <a:bodyPr/>
          <a:lstStyle/>
          <a:p>
            <a:pPr>
              <a:defRPr/>
            </a:pPr>
            <a:fld id="{3403F9C6-84D0-4162-91EE-42F978B0FA19}" type="slidenum">
              <a:rPr lang="de-DE" altLang="de-DE" smtClean="0"/>
              <a:pPr>
                <a:defRPr/>
              </a:pPr>
              <a:t>29</a:t>
            </a:fld>
            <a:endParaRPr lang="de-DE" altLang="de-DE"/>
          </a:p>
        </p:txBody>
      </p:sp>
    </p:spTree>
    <p:extLst>
      <p:ext uri="{BB962C8B-B14F-4D97-AF65-F5344CB8AC3E}">
        <p14:creationId xmlns:p14="http://schemas.microsoft.com/office/powerpoint/2010/main" val="1387101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33F26D3-E3E3-CC9E-EBA4-0FCDEC9DACC9}"/>
              </a:ext>
            </a:extLst>
          </p:cNvPr>
          <p:cNvSpPr>
            <a:spLocks noGrp="1"/>
          </p:cNvSpPr>
          <p:nvPr>
            <p:ph type="body" sz="quarter" idx="13"/>
          </p:nvPr>
        </p:nvSpPr>
        <p:spPr/>
        <p:txBody>
          <a:bodyPr/>
          <a:lstStyle/>
          <a:p>
            <a:r>
              <a:rPr lang="de-DE"/>
              <a:t>Welcome and </a:t>
            </a:r>
            <a:r>
              <a:rPr lang="de-DE" err="1"/>
              <a:t>Procedure</a:t>
            </a:r>
            <a:endParaRPr lang="en-US"/>
          </a:p>
        </p:txBody>
      </p:sp>
      <p:sp>
        <p:nvSpPr>
          <p:cNvPr id="3" name="Fußzeilenplatzhalter 2">
            <a:extLst>
              <a:ext uri="{FF2B5EF4-FFF2-40B4-BE49-F238E27FC236}">
                <a16:creationId xmlns:a16="http://schemas.microsoft.com/office/drawing/2014/main" id="{2A5B3494-F2F2-15FD-3D79-6FE14DDCC748}"/>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5B3E09E3-9C1E-B5CD-2D59-8F9BF6C7C390}"/>
              </a:ext>
            </a:extLst>
          </p:cNvPr>
          <p:cNvSpPr>
            <a:spLocks noGrp="1"/>
          </p:cNvSpPr>
          <p:nvPr>
            <p:ph type="sldNum" sz="quarter" idx="15"/>
          </p:nvPr>
        </p:nvSpPr>
        <p:spPr/>
        <p:txBody>
          <a:bodyPr/>
          <a:lstStyle/>
          <a:p>
            <a:pPr>
              <a:defRPr/>
            </a:pPr>
            <a:fld id="{DE08903F-90EC-4A68-9771-93E1A14EF685}" type="slidenum">
              <a:rPr lang="de-DE" altLang="de-DE" smtClean="0"/>
              <a:pPr>
                <a:defRPr/>
              </a:pPr>
              <a:t>3</a:t>
            </a:fld>
            <a:endParaRPr lang="de-DE" altLang="de-DE"/>
          </a:p>
        </p:txBody>
      </p:sp>
    </p:spTree>
    <p:extLst>
      <p:ext uri="{BB962C8B-B14F-4D97-AF65-F5344CB8AC3E}">
        <p14:creationId xmlns:p14="http://schemas.microsoft.com/office/powerpoint/2010/main" val="293689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96D4397-8E56-B89A-84F3-38349517CEAE}"/>
              </a:ext>
            </a:extLst>
          </p:cNvPr>
          <p:cNvSpPr>
            <a:spLocks noGrp="1"/>
          </p:cNvSpPr>
          <p:nvPr>
            <p:ph type="body" sz="quarter" idx="10"/>
          </p:nvPr>
        </p:nvSpPr>
        <p:spPr/>
        <p:txBody>
          <a:bodyPr/>
          <a:lstStyle/>
          <a:p>
            <a:r>
              <a:rPr lang="de-DE"/>
              <a:t>Other </a:t>
            </a:r>
            <a:r>
              <a:rPr lang="de-DE" err="1"/>
              <a:t>characteristics</a:t>
            </a:r>
            <a:r>
              <a:rPr lang="de-DE"/>
              <a:t>: Personality - Big Five</a:t>
            </a:r>
          </a:p>
        </p:txBody>
      </p:sp>
      <p:sp>
        <p:nvSpPr>
          <p:cNvPr id="4" name="Fußzeilenplatzhalter 3">
            <a:extLst>
              <a:ext uri="{FF2B5EF4-FFF2-40B4-BE49-F238E27FC236}">
                <a16:creationId xmlns:a16="http://schemas.microsoft.com/office/drawing/2014/main" id="{5449D676-7CBC-CA30-D4C2-156041575442}"/>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A4179E43-CC8F-5B41-6821-60DD3CFF580C}"/>
              </a:ext>
            </a:extLst>
          </p:cNvPr>
          <p:cNvSpPr>
            <a:spLocks noGrp="1"/>
          </p:cNvSpPr>
          <p:nvPr>
            <p:ph type="sldNum" sz="quarter" idx="13"/>
          </p:nvPr>
        </p:nvSpPr>
        <p:spPr/>
        <p:txBody>
          <a:bodyPr/>
          <a:lstStyle/>
          <a:p>
            <a:pPr>
              <a:defRPr/>
            </a:pPr>
            <a:fld id="{3403F9C6-84D0-4162-91EE-42F978B0FA19}" type="slidenum">
              <a:rPr lang="de-DE" altLang="de-DE" smtClean="0"/>
              <a:pPr>
                <a:defRPr/>
              </a:pPr>
              <a:t>30</a:t>
            </a:fld>
            <a:endParaRPr lang="de-DE" altLang="de-DE"/>
          </a:p>
        </p:txBody>
      </p:sp>
      <p:sp>
        <p:nvSpPr>
          <p:cNvPr id="7" name="Rechteck 6">
            <a:extLst>
              <a:ext uri="{FF2B5EF4-FFF2-40B4-BE49-F238E27FC236}">
                <a16:creationId xmlns:a16="http://schemas.microsoft.com/office/drawing/2014/main" id="{3382BAC3-0D8D-E1C0-A714-1517FC1C0D8F}"/>
              </a:ext>
            </a:extLst>
          </p:cNvPr>
          <p:cNvSpPr/>
          <p:nvPr/>
        </p:nvSpPr>
        <p:spPr>
          <a:xfrm>
            <a:off x="198268" y="3487304"/>
            <a:ext cx="1953261" cy="2325225"/>
          </a:xfrm>
          <a:prstGeom prst="rect">
            <a:avLst/>
          </a:prstGeom>
          <a:solidFill>
            <a:srgbClr val="FFFF99"/>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latin typeface="Bahnschrift" panose="020B0502040204020203" pitchFamily="34" charset="0"/>
              </a:rPr>
              <a:t>High </a:t>
            </a:r>
            <a:r>
              <a:rPr lang="de-DE" err="1">
                <a:solidFill>
                  <a:schemeClr val="tx1"/>
                </a:solidFill>
                <a:latin typeface="Bahnschrift" panose="020B0502040204020203" pitchFamily="34" charset="0"/>
              </a:rPr>
              <a:t>appreciation</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for</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new</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experiences</a:t>
            </a:r>
            <a:r>
              <a:rPr lang="de-DE">
                <a:solidFill>
                  <a:schemeClr val="tx1"/>
                </a:solidFill>
                <a:latin typeface="Bahnschrift" panose="020B0502040204020203" pitchFamily="34" charset="0"/>
              </a:rPr>
              <a:t> and </a:t>
            </a:r>
            <a:r>
              <a:rPr lang="de-DE" err="1">
                <a:solidFill>
                  <a:schemeClr val="tx1"/>
                </a:solidFill>
                <a:latin typeface="Bahnschrift" panose="020B0502040204020203" pitchFamily="34" charset="0"/>
              </a:rPr>
              <a:t>variety</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inquisitiveness</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creativity</a:t>
            </a:r>
            <a:r>
              <a:rPr lang="de-DE">
                <a:solidFill>
                  <a:schemeClr val="tx1"/>
                </a:solidFill>
                <a:latin typeface="Bahnschrift" panose="020B0502040204020203" pitchFamily="34" charset="0"/>
              </a:rPr>
              <a:t>, </a:t>
            </a:r>
          </a:p>
          <a:p>
            <a:pPr algn="ctr"/>
            <a:r>
              <a:rPr lang="de-DE">
                <a:solidFill>
                  <a:schemeClr val="tx1"/>
                </a:solidFill>
                <a:latin typeface="Bahnschrift" panose="020B0502040204020203" pitchFamily="34" charset="0"/>
              </a:rPr>
              <a:t>diverse </a:t>
            </a:r>
            <a:r>
              <a:rPr lang="de-DE" err="1">
                <a:solidFill>
                  <a:schemeClr val="tx1"/>
                </a:solidFill>
                <a:latin typeface="Bahnschrift" panose="020B0502040204020203" pitchFamily="34" charset="0"/>
              </a:rPr>
              <a:t>cultural</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interests</a:t>
            </a:r>
            <a:r>
              <a:rPr lang="de-DE">
                <a:solidFill>
                  <a:schemeClr val="tx1"/>
                </a:solidFill>
                <a:latin typeface="Bahnschrift" panose="020B0502040204020203" pitchFamily="34" charset="0"/>
              </a:rPr>
              <a:t> </a:t>
            </a:r>
          </a:p>
        </p:txBody>
      </p:sp>
      <p:cxnSp>
        <p:nvCxnSpPr>
          <p:cNvPr id="10" name="Gerader Verbinder 9">
            <a:extLst>
              <a:ext uri="{FF2B5EF4-FFF2-40B4-BE49-F238E27FC236}">
                <a16:creationId xmlns:a16="http://schemas.microsoft.com/office/drawing/2014/main" id="{3324BA26-C4F4-0328-1F51-32AEAB0E9D45}"/>
              </a:ext>
            </a:extLst>
          </p:cNvPr>
          <p:cNvCxnSpPr/>
          <p:nvPr/>
        </p:nvCxnSpPr>
        <p:spPr>
          <a:xfrm>
            <a:off x="0" y="2835024"/>
            <a:ext cx="1219200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22A3E8C2-4F77-2E8F-70F0-6AC1375F6704}"/>
              </a:ext>
            </a:extLst>
          </p:cNvPr>
          <p:cNvSpPr/>
          <p:nvPr/>
        </p:nvSpPr>
        <p:spPr>
          <a:xfrm>
            <a:off x="641610" y="2275057"/>
            <a:ext cx="1183342" cy="1119927"/>
          </a:xfrm>
          <a:prstGeom prst="ellipse">
            <a:avLst/>
          </a:prstGeom>
          <a:solidFill>
            <a:srgbClr val="FFFF99"/>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12" name="Ellipse 11">
            <a:extLst>
              <a:ext uri="{FF2B5EF4-FFF2-40B4-BE49-F238E27FC236}">
                <a16:creationId xmlns:a16="http://schemas.microsoft.com/office/drawing/2014/main" id="{C063DDD2-7C68-FDA8-7F30-425371A8AC9E}"/>
              </a:ext>
            </a:extLst>
          </p:cNvPr>
          <p:cNvSpPr/>
          <p:nvPr/>
        </p:nvSpPr>
        <p:spPr>
          <a:xfrm>
            <a:off x="2920767" y="2275057"/>
            <a:ext cx="1183342" cy="1119927"/>
          </a:xfrm>
          <a:prstGeom prst="ellipse">
            <a:avLst/>
          </a:prstGeom>
          <a:solidFill>
            <a:srgbClr val="FFD757"/>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8D98E968-92A0-6360-3873-1BDEB40162C0}"/>
              </a:ext>
            </a:extLst>
          </p:cNvPr>
          <p:cNvSpPr/>
          <p:nvPr/>
        </p:nvSpPr>
        <p:spPr>
          <a:xfrm>
            <a:off x="5474745" y="2275058"/>
            <a:ext cx="1183342" cy="1119927"/>
          </a:xfrm>
          <a:prstGeom prst="ellipse">
            <a:avLst/>
          </a:prstGeom>
          <a:solidFill>
            <a:srgbClr val="FF9999"/>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04CFBEE9-E3CD-FCFA-FEAA-1D608ADFC137}"/>
              </a:ext>
            </a:extLst>
          </p:cNvPr>
          <p:cNvSpPr/>
          <p:nvPr/>
        </p:nvSpPr>
        <p:spPr>
          <a:xfrm>
            <a:off x="8028723" y="2275057"/>
            <a:ext cx="1183342" cy="1119927"/>
          </a:xfrm>
          <a:prstGeom prst="ellipse">
            <a:avLst/>
          </a:prstGeom>
          <a:solidFill>
            <a:srgbClr val="65B2FF"/>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C653009-4E6F-41CF-0A1D-D6D5E13F9468}"/>
              </a:ext>
            </a:extLst>
          </p:cNvPr>
          <p:cNvSpPr/>
          <p:nvPr/>
        </p:nvSpPr>
        <p:spPr>
          <a:xfrm>
            <a:off x="10366506" y="2275057"/>
            <a:ext cx="1183342" cy="1119927"/>
          </a:xfrm>
          <a:prstGeom prst="ellipse">
            <a:avLst/>
          </a:prstGeom>
          <a:solidFill>
            <a:srgbClr val="3FFF96"/>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FB2C4544-4E68-2D05-0BC3-ED1BAFB53DEE}"/>
              </a:ext>
            </a:extLst>
          </p:cNvPr>
          <p:cNvSpPr/>
          <p:nvPr/>
        </p:nvSpPr>
        <p:spPr>
          <a:xfrm>
            <a:off x="578108" y="1494438"/>
            <a:ext cx="1469167" cy="646331"/>
          </a:xfrm>
          <a:prstGeom prst="rect">
            <a:avLst/>
          </a:prstGeom>
        </p:spPr>
        <p:txBody>
          <a:bodyPr wrap="square">
            <a:spAutoFit/>
          </a:bodyPr>
          <a:lstStyle/>
          <a:p>
            <a:pPr algn="ctr"/>
            <a:r>
              <a:rPr lang="de-DE" err="1">
                <a:latin typeface="Bahnschrift" panose="020B0502040204020203" pitchFamily="34" charset="0"/>
              </a:rPr>
              <a:t>Openness</a:t>
            </a:r>
            <a:r>
              <a:rPr lang="de-DE">
                <a:latin typeface="Bahnschrift" panose="020B0502040204020203" pitchFamily="34" charset="0"/>
              </a:rPr>
              <a:t> </a:t>
            </a:r>
            <a:r>
              <a:rPr lang="de-DE" err="1">
                <a:latin typeface="Bahnschrift" panose="020B0502040204020203" pitchFamily="34" charset="0"/>
              </a:rPr>
              <a:t>to</a:t>
            </a:r>
            <a:r>
              <a:rPr lang="de-DE">
                <a:latin typeface="Bahnschrift" panose="020B0502040204020203" pitchFamily="34" charset="0"/>
              </a:rPr>
              <a:t> </a:t>
            </a:r>
            <a:r>
              <a:rPr lang="de-DE" err="1">
                <a:latin typeface="Bahnschrift" panose="020B0502040204020203" pitchFamily="34" charset="0"/>
              </a:rPr>
              <a:t>experience</a:t>
            </a:r>
            <a:r>
              <a:rPr lang="de-DE">
                <a:latin typeface="Bahnschrift" panose="020B0502040204020203" pitchFamily="34" charset="0"/>
              </a:rPr>
              <a:t> </a:t>
            </a:r>
          </a:p>
        </p:txBody>
      </p:sp>
      <p:sp>
        <p:nvSpPr>
          <p:cNvPr id="17" name="Rechteck 16">
            <a:extLst>
              <a:ext uri="{FF2B5EF4-FFF2-40B4-BE49-F238E27FC236}">
                <a16:creationId xmlns:a16="http://schemas.microsoft.com/office/drawing/2014/main" id="{1140D5C5-5869-7EAF-4431-2DA89A5D7C89}"/>
              </a:ext>
            </a:extLst>
          </p:cNvPr>
          <p:cNvSpPr/>
          <p:nvPr/>
        </p:nvSpPr>
        <p:spPr>
          <a:xfrm>
            <a:off x="2552020" y="1625742"/>
            <a:ext cx="2186817" cy="369332"/>
          </a:xfrm>
          <a:prstGeom prst="rect">
            <a:avLst/>
          </a:prstGeom>
        </p:spPr>
        <p:txBody>
          <a:bodyPr wrap="none">
            <a:spAutoFit/>
          </a:bodyPr>
          <a:lstStyle/>
          <a:p>
            <a:r>
              <a:rPr lang="de-DE" err="1">
                <a:latin typeface="Bahnschrift" panose="020B0502040204020203" pitchFamily="34" charset="0"/>
              </a:rPr>
              <a:t>Conscientiousness</a:t>
            </a:r>
            <a:r>
              <a:rPr lang="de-DE">
                <a:latin typeface="Bahnschrift" panose="020B0502040204020203" pitchFamily="34" charset="0"/>
              </a:rPr>
              <a:t> </a:t>
            </a:r>
          </a:p>
        </p:txBody>
      </p:sp>
      <p:sp>
        <p:nvSpPr>
          <p:cNvPr id="18" name="Rechteck 17">
            <a:extLst>
              <a:ext uri="{FF2B5EF4-FFF2-40B4-BE49-F238E27FC236}">
                <a16:creationId xmlns:a16="http://schemas.microsoft.com/office/drawing/2014/main" id="{31725100-C09D-F225-FDB9-9A0AEBE2C7E6}"/>
              </a:ext>
            </a:extLst>
          </p:cNvPr>
          <p:cNvSpPr/>
          <p:nvPr/>
        </p:nvSpPr>
        <p:spPr>
          <a:xfrm>
            <a:off x="5228615" y="1632938"/>
            <a:ext cx="1734770" cy="369332"/>
          </a:xfrm>
          <a:prstGeom prst="rect">
            <a:avLst/>
          </a:prstGeom>
        </p:spPr>
        <p:txBody>
          <a:bodyPr wrap="none">
            <a:spAutoFit/>
          </a:bodyPr>
          <a:lstStyle/>
          <a:p>
            <a:r>
              <a:rPr lang="de-DE" err="1">
                <a:latin typeface="Bahnschrift" panose="020B0502040204020203" pitchFamily="34" charset="0"/>
              </a:rPr>
              <a:t>Agreeableness</a:t>
            </a:r>
            <a:endParaRPr lang="de-DE">
              <a:latin typeface="Bahnschrift" panose="020B0502040204020203" pitchFamily="34" charset="0"/>
            </a:endParaRPr>
          </a:p>
        </p:txBody>
      </p:sp>
      <p:sp>
        <p:nvSpPr>
          <p:cNvPr id="19" name="Rechteck 18">
            <a:extLst>
              <a:ext uri="{FF2B5EF4-FFF2-40B4-BE49-F238E27FC236}">
                <a16:creationId xmlns:a16="http://schemas.microsoft.com/office/drawing/2014/main" id="{F5B16D87-F894-8DFB-11CF-B7BDF0B6DCC4}"/>
              </a:ext>
            </a:extLst>
          </p:cNvPr>
          <p:cNvSpPr/>
          <p:nvPr/>
        </p:nvSpPr>
        <p:spPr>
          <a:xfrm>
            <a:off x="7867624" y="1648691"/>
            <a:ext cx="1505540" cy="369332"/>
          </a:xfrm>
          <a:prstGeom prst="rect">
            <a:avLst/>
          </a:prstGeom>
        </p:spPr>
        <p:txBody>
          <a:bodyPr wrap="none">
            <a:spAutoFit/>
          </a:bodyPr>
          <a:lstStyle/>
          <a:p>
            <a:r>
              <a:rPr lang="de-DE">
                <a:latin typeface="Bahnschrift" panose="020B0502040204020203" pitchFamily="34" charset="0"/>
              </a:rPr>
              <a:t>Extraversion</a:t>
            </a:r>
          </a:p>
        </p:txBody>
      </p:sp>
      <p:sp>
        <p:nvSpPr>
          <p:cNvPr id="20" name="Rechteck 19">
            <a:extLst>
              <a:ext uri="{FF2B5EF4-FFF2-40B4-BE49-F238E27FC236}">
                <a16:creationId xmlns:a16="http://schemas.microsoft.com/office/drawing/2014/main" id="{CF573072-A622-E564-CBDE-B2C1FF68D69F}"/>
              </a:ext>
            </a:extLst>
          </p:cNvPr>
          <p:cNvSpPr/>
          <p:nvPr/>
        </p:nvSpPr>
        <p:spPr>
          <a:xfrm>
            <a:off x="10235864" y="1648691"/>
            <a:ext cx="1444626" cy="369332"/>
          </a:xfrm>
          <a:prstGeom prst="rect">
            <a:avLst/>
          </a:prstGeom>
        </p:spPr>
        <p:txBody>
          <a:bodyPr wrap="none">
            <a:spAutoFit/>
          </a:bodyPr>
          <a:lstStyle/>
          <a:p>
            <a:r>
              <a:rPr lang="de-DE" err="1">
                <a:latin typeface="Bahnschrift" panose="020B0502040204020203" pitchFamily="34" charset="0"/>
              </a:rPr>
              <a:t>Neuroticism</a:t>
            </a:r>
            <a:endParaRPr lang="de-DE">
              <a:latin typeface="Bahnschrift" panose="020B0502040204020203" pitchFamily="34" charset="0"/>
            </a:endParaRPr>
          </a:p>
        </p:txBody>
      </p:sp>
      <p:sp>
        <p:nvSpPr>
          <p:cNvPr id="21" name="Rechteck 20">
            <a:extLst>
              <a:ext uri="{FF2B5EF4-FFF2-40B4-BE49-F238E27FC236}">
                <a16:creationId xmlns:a16="http://schemas.microsoft.com/office/drawing/2014/main" id="{6FE57599-2DAE-00C7-7D78-EA8D02C5C1B4}"/>
              </a:ext>
            </a:extLst>
          </p:cNvPr>
          <p:cNvSpPr/>
          <p:nvPr/>
        </p:nvSpPr>
        <p:spPr>
          <a:xfrm>
            <a:off x="2552020" y="3487304"/>
            <a:ext cx="1953262" cy="2325225"/>
          </a:xfrm>
          <a:prstGeom prst="rect">
            <a:avLst/>
          </a:prstGeom>
          <a:solidFill>
            <a:srgbClr val="FFD757"/>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solidFill>
                  <a:schemeClr val="tx1"/>
                </a:solidFill>
                <a:latin typeface="Bahnschrift" panose="020B0502040204020203" pitchFamily="34" charset="0"/>
              </a:rPr>
              <a:t>Orderliness</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reliability</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punctuality</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discipline</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ambition</a:t>
            </a:r>
            <a:endParaRPr lang="de-DE">
              <a:solidFill>
                <a:schemeClr val="tx1"/>
              </a:solidFill>
              <a:latin typeface="Bahnschrift" panose="020B0502040204020203" pitchFamily="34" charset="0"/>
            </a:endParaRPr>
          </a:p>
        </p:txBody>
      </p:sp>
      <p:sp>
        <p:nvSpPr>
          <p:cNvPr id="22" name="Rechteck 21">
            <a:extLst>
              <a:ext uri="{FF2B5EF4-FFF2-40B4-BE49-F238E27FC236}">
                <a16:creationId xmlns:a16="http://schemas.microsoft.com/office/drawing/2014/main" id="{2FCDB8EE-8641-0056-C232-C7E9FFF12D42}"/>
              </a:ext>
            </a:extLst>
          </p:cNvPr>
          <p:cNvSpPr/>
          <p:nvPr/>
        </p:nvSpPr>
        <p:spPr>
          <a:xfrm>
            <a:off x="5119369" y="3487303"/>
            <a:ext cx="1953262" cy="2325225"/>
          </a:xfrm>
          <a:prstGeom prst="rect">
            <a:avLst/>
          </a:prstGeom>
          <a:solidFill>
            <a:srgbClr val="FF9999"/>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solidFill>
                  <a:schemeClr val="tx1"/>
                </a:solidFill>
                <a:latin typeface="Bahnschrift" panose="020B0502040204020203" pitchFamily="34" charset="0"/>
              </a:rPr>
              <a:t>Altruism</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compassion</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benevolence</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trust</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cooperativeness</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compliance</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need</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for</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harmony</a:t>
            </a:r>
            <a:r>
              <a:rPr lang="de-DE">
                <a:solidFill>
                  <a:schemeClr val="tx1"/>
                </a:solidFill>
                <a:latin typeface="Bahnschrift" panose="020B0502040204020203" pitchFamily="34" charset="0"/>
              </a:rPr>
              <a:t>.</a:t>
            </a:r>
          </a:p>
        </p:txBody>
      </p:sp>
      <p:sp>
        <p:nvSpPr>
          <p:cNvPr id="23" name="Rechteck 22">
            <a:extLst>
              <a:ext uri="{FF2B5EF4-FFF2-40B4-BE49-F238E27FC236}">
                <a16:creationId xmlns:a16="http://schemas.microsoft.com/office/drawing/2014/main" id="{E435C9A5-C654-DCAE-1CDF-0B07A5A9F7D4}"/>
              </a:ext>
            </a:extLst>
          </p:cNvPr>
          <p:cNvSpPr/>
          <p:nvPr/>
        </p:nvSpPr>
        <p:spPr>
          <a:xfrm>
            <a:off x="7554641" y="3487303"/>
            <a:ext cx="1950551" cy="2325225"/>
          </a:xfrm>
          <a:prstGeom prst="rect">
            <a:avLst/>
          </a:prstGeom>
          <a:solidFill>
            <a:srgbClr val="65B2FF"/>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solidFill>
                  <a:schemeClr val="tx1"/>
                </a:solidFill>
                <a:latin typeface="Bahnschrift" panose="020B0502040204020203" pitchFamily="34" charset="0"/>
              </a:rPr>
              <a:t>Sociability</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activity</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talkativeness</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cordiality</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optimism</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cheerfulness</a:t>
            </a:r>
            <a:endParaRPr lang="de-DE">
              <a:solidFill>
                <a:schemeClr val="tx1"/>
              </a:solidFill>
              <a:latin typeface="Bahnschrift" panose="020B0502040204020203" pitchFamily="34" charset="0"/>
            </a:endParaRPr>
          </a:p>
        </p:txBody>
      </p:sp>
      <p:sp>
        <p:nvSpPr>
          <p:cNvPr id="24" name="Rechteck 23">
            <a:extLst>
              <a:ext uri="{FF2B5EF4-FFF2-40B4-BE49-F238E27FC236}">
                <a16:creationId xmlns:a16="http://schemas.microsoft.com/office/drawing/2014/main" id="{5EB4B46C-46CB-280F-59AD-E957DFD7D4D3}"/>
              </a:ext>
            </a:extLst>
          </p:cNvPr>
          <p:cNvSpPr/>
          <p:nvPr/>
        </p:nvSpPr>
        <p:spPr>
          <a:xfrm>
            <a:off x="9987202" y="3487303"/>
            <a:ext cx="1950552" cy="2325225"/>
          </a:xfrm>
          <a:prstGeom prst="rect">
            <a:avLst/>
          </a:prstGeom>
          <a:solidFill>
            <a:srgbClr val="3FFF96"/>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solidFill>
                  <a:schemeClr val="tx1"/>
                </a:solidFill>
                <a:latin typeface="Bahnschrift" panose="020B0502040204020203" pitchFamily="34" charset="0"/>
              </a:rPr>
              <a:t>Nervousness</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anxiety</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sadness</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insecurity</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low</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need</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control</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inappropriate</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reactions</a:t>
            </a:r>
            <a:r>
              <a:rPr lang="de-DE">
                <a:solidFill>
                  <a:schemeClr val="tx1"/>
                </a:solidFill>
                <a:latin typeface="Bahnschrift" panose="020B0502040204020203" pitchFamily="34" charset="0"/>
              </a:rPr>
              <a:t> </a:t>
            </a:r>
            <a:r>
              <a:rPr lang="de-DE" err="1">
                <a:solidFill>
                  <a:schemeClr val="tx1"/>
                </a:solidFill>
                <a:latin typeface="Bahnschrift" panose="020B0502040204020203" pitchFamily="34" charset="0"/>
              </a:rPr>
              <a:t>to</a:t>
            </a:r>
            <a:r>
              <a:rPr lang="de-DE">
                <a:solidFill>
                  <a:schemeClr val="tx1"/>
                </a:solidFill>
                <a:latin typeface="Bahnschrift" panose="020B0502040204020203" pitchFamily="34" charset="0"/>
              </a:rPr>
              <a:t> stress</a:t>
            </a:r>
          </a:p>
        </p:txBody>
      </p:sp>
      <p:pic>
        <p:nvPicPr>
          <p:cNvPr id="25" name="Grafik 24" descr="Pinsel">
            <a:extLst>
              <a:ext uri="{FF2B5EF4-FFF2-40B4-BE49-F238E27FC236}">
                <a16:creationId xmlns:a16="http://schemas.microsoft.com/office/drawing/2014/main" id="{21E43977-E965-3E2D-953E-72D7452C05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2380" y="2360457"/>
            <a:ext cx="521801" cy="521801"/>
          </a:xfrm>
          <a:prstGeom prst="rect">
            <a:avLst/>
          </a:prstGeom>
        </p:spPr>
      </p:pic>
      <p:pic>
        <p:nvPicPr>
          <p:cNvPr id="26" name="Grafik 25" descr="Palette">
            <a:extLst>
              <a:ext uri="{FF2B5EF4-FFF2-40B4-BE49-F238E27FC236}">
                <a16:creationId xmlns:a16="http://schemas.microsoft.com/office/drawing/2014/main" id="{CF3FF565-CD95-4A6C-4BFE-57312F5256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3362" y="2717636"/>
            <a:ext cx="677348" cy="677348"/>
          </a:xfrm>
          <a:prstGeom prst="rect">
            <a:avLst/>
          </a:prstGeom>
        </p:spPr>
      </p:pic>
      <p:pic>
        <p:nvPicPr>
          <p:cNvPr id="27" name="Grafik 26" descr="Checkliste">
            <a:extLst>
              <a:ext uri="{FF2B5EF4-FFF2-40B4-BE49-F238E27FC236}">
                <a16:creationId xmlns:a16="http://schemas.microsoft.com/office/drawing/2014/main" id="{158D7F4A-2C2E-94BA-4DE5-8216C55A74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51346" y="2410133"/>
            <a:ext cx="849782" cy="849782"/>
          </a:xfrm>
          <a:prstGeom prst="rect">
            <a:avLst/>
          </a:prstGeom>
        </p:spPr>
      </p:pic>
      <p:pic>
        <p:nvPicPr>
          <p:cNvPr id="28" name="Grafik 27" descr="Zwei Männer">
            <a:extLst>
              <a:ext uri="{FF2B5EF4-FFF2-40B4-BE49-F238E27FC236}">
                <a16:creationId xmlns:a16="http://schemas.microsoft.com/office/drawing/2014/main" id="{6888E320-999A-A864-598D-38A34913FD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67813" y="2445027"/>
            <a:ext cx="834857" cy="834857"/>
          </a:xfrm>
          <a:prstGeom prst="rect">
            <a:avLst/>
          </a:prstGeom>
        </p:spPr>
      </p:pic>
      <p:pic>
        <p:nvPicPr>
          <p:cNvPr id="29" name="Grafik 28" descr="Marketing">
            <a:extLst>
              <a:ext uri="{FF2B5EF4-FFF2-40B4-BE49-F238E27FC236}">
                <a16:creationId xmlns:a16="http://schemas.microsoft.com/office/drawing/2014/main" id="{BF3063C3-4657-B951-8E67-083273E71B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83042" y="2478412"/>
            <a:ext cx="807692" cy="807692"/>
          </a:xfrm>
          <a:prstGeom prst="rect">
            <a:avLst/>
          </a:prstGeom>
        </p:spPr>
      </p:pic>
      <p:pic>
        <p:nvPicPr>
          <p:cNvPr id="30" name="Grafik 29" descr="Trauriges Gesicht ohne Füllung">
            <a:extLst>
              <a:ext uri="{FF2B5EF4-FFF2-40B4-BE49-F238E27FC236}">
                <a16:creationId xmlns:a16="http://schemas.microsoft.com/office/drawing/2014/main" id="{ABC8BFB0-8338-6C18-EFFE-A7B3832D527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38186" y="2438104"/>
            <a:ext cx="831022" cy="831022"/>
          </a:xfrm>
          <a:prstGeom prst="rect">
            <a:avLst/>
          </a:prstGeom>
        </p:spPr>
      </p:pic>
    </p:spTree>
    <p:extLst>
      <p:ext uri="{BB962C8B-B14F-4D97-AF65-F5344CB8AC3E}">
        <p14:creationId xmlns:p14="http://schemas.microsoft.com/office/powerpoint/2010/main" val="14684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par>
                                <p:cTn id="69" presetID="53" presetClass="entr" presetSubtype="16"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p:cTn id="78" dur="500" fill="hold"/>
                                        <p:tgtEl>
                                          <p:spTgt spid="14"/>
                                        </p:tgtEl>
                                        <p:attrNameLst>
                                          <p:attrName>ppt_w</p:attrName>
                                        </p:attrNameLst>
                                      </p:cBhvr>
                                      <p:tavLst>
                                        <p:tav tm="0">
                                          <p:val>
                                            <p:fltVal val="0"/>
                                          </p:val>
                                        </p:tav>
                                        <p:tav tm="100000">
                                          <p:val>
                                            <p:strVal val="#ppt_w"/>
                                          </p:val>
                                        </p:tav>
                                      </p:tavLst>
                                    </p:anim>
                                    <p:anim calcmode="lin" valueType="num">
                                      <p:cBhvr>
                                        <p:cTn id="79" dur="500" fill="hold"/>
                                        <p:tgtEl>
                                          <p:spTgt spid="14"/>
                                        </p:tgtEl>
                                        <p:attrNameLst>
                                          <p:attrName>ppt_h</p:attrName>
                                        </p:attrNameLst>
                                      </p:cBhvr>
                                      <p:tavLst>
                                        <p:tav tm="0">
                                          <p:val>
                                            <p:fltVal val="0"/>
                                          </p:val>
                                        </p:tav>
                                        <p:tav tm="100000">
                                          <p:val>
                                            <p:strVal val="#ppt_h"/>
                                          </p:val>
                                        </p:tav>
                                      </p:tavLst>
                                    </p:anim>
                                    <p:animEffect transition="in" filter="fade">
                                      <p:cBhvr>
                                        <p:cTn id="80" dur="500"/>
                                        <p:tgtEl>
                                          <p:spTgt spid="14"/>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p:cTn id="88" dur="500" fill="hold"/>
                                        <p:tgtEl>
                                          <p:spTgt spid="23"/>
                                        </p:tgtEl>
                                        <p:attrNameLst>
                                          <p:attrName>ppt_w</p:attrName>
                                        </p:attrNameLst>
                                      </p:cBhvr>
                                      <p:tavLst>
                                        <p:tav tm="0">
                                          <p:val>
                                            <p:fltVal val="0"/>
                                          </p:val>
                                        </p:tav>
                                        <p:tav tm="100000">
                                          <p:val>
                                            <p:strVal val="#ppt_w"/>
                                          </p:val>
                                        </p:tav>
                                      </p:tavLst>
                                    </p:anim>
                                    <p:anim calcmode="lin" valueType="num">
                                      <p:cBhvr>
                                        <p:cTn id="89" dur="500" fill="hold"/>
                                        <p:tgtEl>
                                          <p:spTgt spid="23"/>
                                        </p:tgtEl>
                                        <p:attrNameLst>
                                          <p:attrName>ppt_h</p:attrName>
                                        </p:attrNameLst>
                                      </p:cBhvr>
                                      <p:tavLst>
                                        <p:tav tm="0">
                                          <p:val>
                                            <p:fltVal val="0"/>
                                          </p:val>
                                        </p:tav>
                                        <p:tav tm="100000">
                                          <p:val>
                                            <p:strVal val="#ppt_h"/>
                                          </p:val>
                                        </p:tav>
                                      </p:tavLst>
                                    </p:anim>
                                    <p:animEffect transition="in" filter="fade">
                                      <p:cBhvr>
                                        <p:cTn id="90" dur="500"/>
                                        <p:tgtEl>
                                          <p:spTgt spid="23"/>
                                        </p:tgtEl>
                                      </p:cBhvr>
                                    </p:animEffect>
                                  </p:childTnLst>
                                </p:cTn>
                              </p:par>
                              <p:par>
                                <p:cTn id="91" presetID="53" presetClass="entr" presetSubtype="16" fill="hold" nodeType="with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p:cTn id="93" dur="500" fill="hold"/>
                                        <p:tgtEl>
                                          <p:spTgt spid="29"/>
                                        </p:tgtEl>
                                        <p:attrNameLst>
                                          <p:attrName>ppt_w</p:attrName>
                                        </p:attrNameLst>
                                      </p:cBhvr>
                                      <p:tavLst>
                                        <p:tav tm="0">
                                          <p:val>
                                            <p:fltVal val="0"/>
                                          </p:val>
                                        </p:tav>
                                        <p:tav tm="100000">
                                          <p:val>
                                            <p:strVal val="#ppt_w"/>
                                          </p:val>
                                        </p:tav>
                                      </p:tavLst>
                                    </p:anim>
                                    <p:anim calcmode="lin" valueType="num">
                                      <p:cBhvr>
                                        <p:cTn id="94" dur="500" fill="hold"/>
                                        <p:tgtEl>
                                          <p:spTgt spid="29"/>
                                        </p:tgtEl>
                                        <p:attrNameLst>
                                          <p:attrName>ppt_h</p:attrName>
                                        </p:attrNameLst>
                                      </p:cBhvr>
                                      <p:tavLst>
                                        <p:tav tm="0">
                                          <p:val>
                                            <p:fltVal val="0"/>
                                          </p:val>
                                        </p:tav>
                                        <p:tav tm="100000">
                                          <p:val>
                                            <p:strVal val="#ppt_h"/>
                                          </p:val>
                                        </p:tav>
                                      </p:tavLst>
                                    </p:anim>
                                    <p:animEffect transition="in" filter="fade">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p:cTn id="100" dur="500" fill="hold"/>
                                        <p:tgtEl>
                                          <p:spTgt spid="15"/>
                                        </p:tgtEl>
                                        <p:attrNameLst>
                                          <p:attrName>ppt_w</p:attrName>
                                        </p:attrNameLst>
                                      </p:cBhvr>
                                      <p:tavLst>
                                        <p:tav tm="0">
                                          <p:val>
                                            <p:fltVal val="0"/>
                                          </p:val>
                                        </p:tav>
                                        <p:tav tm="100000">
                                          <p:val>
                                            <p:strVal val="#ppt_w"/>
                                          </p:val>
                                        </p:tav>
                                      </p:tavLst>
                                    </p:anim>
                                    <p:anim calcmode="lin" valueType="num">
                                      <p:cBhvr>
                                        <p:cTn id="101" dur="500" fill="hold"/>
                                        <p:tgtEl>
                                          <p:spTgt spid="15"/>
                                        </p:tgtEl>
                                        <p:attrNameLst>
                                          <p:attrName>ppt_h</p:attrName>
                                        </p:attrNameLst>
                                      </p:cBhvr>
                                      <p:tavLst>
                                        <p:tav tm="0">
                                          <p:val>
                                            <p:fltVal val="0"/>
                                          </p:val>
                                        </p:tav>
                                        <p:tav tm="100000">
                                          <p:val>
                                            <p:strVal val="#ppt_h"/>
                                          </p:val>
                                        </p:tav>
                                      </p:tavLst>
                                    </p:anim>
                                    <p:animEffect transition="in" filter="fade">
                                      <p:cBhvr>
                                        <p:cTn id="102" dur="500"/>
                                        <p:tgtEl>
                                          <p:spTgt spid="15"/>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 calcmode="lin" valueType="num">
                                      <p:cBhvr>
                                        <p:cTn id="105" dur="500" fill="hold"/>
                                        <p:tgtEl>
                                          <p:spTgt spid="20"/>
                                        </p:tgtEl>
                                        <p:attrNameLst>
                                          <p:attrName>ppt_w</p:attrName>
                                        </p:attrNameLst>
                                      </p:cBhvr>
                                      <p:tavLst>
                                        <p:tav tm="0">
                                          <p:val>
                                            <p:fltVal val="0"/>
                                          </p:val>
                                        </p:tav>
                                        <p:tav tm="100000">
                                          <p:val>
                                            <p:strVal val="#ppt_w"/>
                                          </p:val>
                                        </p:tav>
                                      </p:tavLst>
                                    </p:anim>
                                    <p:anim calcmode="lin" valueType="num">
                                      <p:cBhvr>
                                        <p:cTn id="106" dur="500" fill="hold"/>
                                        <p:tgtEl>
                                          <p:spTgt spid="20"/>
                                        </p:tgtEl>
                                        <p:attrNameLst>
                                          <p:attrName>ppt_h</p:attrName>
                                        </p:attrNameLst>
                                      </p:cBhvr>
                                      <p:tavLst>
                                        <p:tav tm="0">
                                          <p:val>
                                            <p:fltVal val="0"/>
                                          </p:val>
                                        </p:tav>
                                        <p:tav tm="100000">
                                          <p:val>
                                            <p:strVal val="#ppt_h"/>
                                          </p:val>
                                        </p:tav>
                                      </p:tavLst>
                                    </p:anim>
                                    <p:animEffect transition="in" filter="fade">
                                      <p:cBhvr>
                                        <p:cTn id="107" dur="500"/>
                                        <p:tgtEl>
                                          <p:spTgt spid="20"/>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 calcmode="lin" valueType="num">
                                      <p:cBhvr>
                                        <p:cTn id="110" dur="500" fill="hold"/>
                                        <p:tgtEl>
                                          <p:spTgt spid="24"/>
                                        </p:tgtEl>
                                        <p:attrNameLst>
                                          <p:attrName>ppt_w</p:attrName>
                                        </p:attrNameLst>
                                      </p:cBhvr>
                                      <p:tavLst>
                                        <p:tav tm="0">
                                          <p:val>
                                            <p:fltVal val="0"/>
                                          </p:val>
                                        </p:tav>
                                        <p:tav tm="100000">
                                          <p:val>
                                            <p:strVal val="#ppt_w"/>
                                          </p:val>
                                        </p:tav>
                                      </p:tavLst>
                                    </p:anim>
                                    <p:anim calcmode="lin" valueType="num">
                                      <p:cBhvr>
                                        <p:cTn id="111" dur="500" fill="hold"/>
                                        <p:tgtEl>
                                          <p:spTgt spid="24"/>
                                        </p:tgtEl>
                                        <p:attrNameLst>
                                          <p:attrName>ppt_h</p:attrName>
                                        </p:attrNameLst>
                                      </p:cBhvr>
                                      <p:tavLst>
                                        <p:tav tm="0">
                                          <p:val>
                                            <p:fltVal val="0"/>
                                          </p:val>
                                        </p:tav>
                                        <p:tav tm="100000">
                                          <p:val>
                                            <p:strVal val="#ppt_h"/>
                                          </p:val>
                                        </p:tav>
                                      </p:tavLst>
                                    </p:anim>
                                    <p:animEffect transition="in" filter="fade">
                                      <p:cBhvr>
                                        <p:cTn id="112" dur="500"/>
                                        <p:tgtEl>
                                          <p:spTgt spid="24"/>
                                        </p:tgtEl>
                                      </p:cBhvr>
                                    </p:animEffect>
                                  </p:childTnLst>
                                </p:cTn>
                              </p:par>
                              <p:par>
                                <p:cTn id="113" presetID="53" presetClass="entr" presetSubtype="16" fill="hold"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p:cTn id="115" dur="500" fill="hold"/>
                                        <p:tgtEl>
                                          <p:spTgt spid="30"/>
                                        </p:tgtEl>
                                        <p:attrNameLst>
                                          <p:attrName>ppt_w</p:attrName>
                                        </p:attrNameLst>
                                      </p:cBhvr>
                                      <p:tavLst>
                                        <p:tav tm="0">
                                          <p:val>
                                            <p:fltVal val="0"/>
                                          </p:val>
                                        </p:tav>
                                        <p:tav tm="100000">
                                          <p:val>
                                            <p:strVal val="#ppt_w"/>
                                          </p:val>
                                        </p:tav>
                                      </p:tavLst>
                                    </p:anim>
                                    <p:anim calcmode="lin" valueType="num">
                                      <p:cBhvr>
                                        <p:cTn id="116" dur="500" fill="hold"/>
                                        <p:tgtEl>
                                          <p:spTgt spid="30"/>
                                        </p:tgtEl>
                                        <p:attrNameLst>
                                          <p:attrName>ppt_h</p:attrName>
                                        </p:attrNameLst>
                                      </p:cBhvr>
                                      <p:tavLst>
                                        <p:tav tm="0">
                                          <p:val>
                                            <p:fltVal val="0"/>
                                          </p:val>
                                        </p:tav>
                                        <p:tav tm="100000">
                                          <p:val>
                                            <p:strVal val="#ppt_h"/>
                                          </p:val>
                                        </p:tav>
                                      </p:tavLst>
                                    </p:anim>
                                    <p:animEffect transition="in" filter="fade">
                                      <p:cBhvr>
                                        <p:cTn id="1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p:bldP spid="17" grpId="0"/>
      <p:bldP spid="18" grpId="0"/>
      <p:bldP spid="19" grpId="0"/>
      <p:bldP spid="20" grpId="0"/>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41B0A4C-3314-8FC7-8C99-C9ED522F4A9D}"/>
              </a:ext>
            </a:extLst>
          </p:cNvPr>
          <p:cNvSpPr>
            <a:spLocks noGrp="1"/>
          </p:cNvSpPr>
          <p:nvPr>
            <p:ph type="body" sz="quarter" idx="10"/>
          </p:nvPr>
        </p:nvSpPr>
        <p:spPr/>
        <p:txBody>
          <a:bodyPr/>
          <a:lstStyle/>
          <a:p>
            <a:r>
              <a:rPr lang="de-DE" err="1">
                <a:solidFill>
                  <a:schemeClr val="accent1"/>
                </a:solidFill>
              </a:rPr>
              <a:t>Exercise</a:t>
            </a:r>
            <a:r>
              <a:rPr lang="de-DE">
                <a:solidFill>
                  <a:schemeClr val="accent1"/>
                </a:solidFill>
              </a:rPr>
              <a:t>: Personality </a:t>
            </a:r>
            <a:r>
              <a:rPr lang="de-DE" err="1">
                <a:solidFill>
                  <a:schemeClr val="accent1"/>
                </a:solidFill>
              </a:rPr>
              <a:t>test</a:t>
            </a:r>
            <a:endParaRPr lang="de-DE">
              <a:solidFill>
                <a:schemeClr val="accent1"/>
              </a:solidFill>
            </a:endParaRPr>
          </a:p>
        </p:txBody>
      </p:sp>
      <p:sp>
        <p:nvSpPr>
          <p:cNvPr id="4" name="Fußzeilenplatzhalter 3">
            <a:extLst>
              <a:ext uri="{FF2B5EF4-FFF2-40B4-BE49-F238E27FC236}">
                <a16:creationId xmlns:a16="http://schemas.microsoft.com/office/drawing/2014/main" id="{CA615531-9356-BCB7-A38D-6066F9BA5CE7}"/>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D54613F0-3588-F49A-FE7F-28824A9068D0}"/>
              </a:ext>
            </a:extLst>
          </p:cNvPr>
          <p:cNvSpPr>
            <a:spLocks noGrp="1"/>
          </p:cNvSpPr>
          <p:nvPr>
            <p:ph type="sldNum" sz="quarter" idx="13"/>
          </p:nvPr>
        </p:nvSpPr>
        <p:spPr/>
        <p:txBody>
          <a:bodyPr/>
          <a:lstStyle/>
          <a:p>
            <a:pPr>
              <a:defRPr/>
            </a:pPr>
            <a:fld id="{3403F9C6-84D0-4162-91EE-42F978B0FA19}" type="slidenum">
              <a:rPr lang="de-DE" altLang="de-DE" smtClean="0"/>
              <a:pPr>
                <a:defRPr/>
              </a:pPr>
              <a:t>31</a:t>
            </a:fld>
            <a:endParaRPr lang="de-DE" altLang="de-DE"/>
          </a:p>
        </p:txBody>
      </p:sp>
      <p:sp>
        <p:nvSpPr>
          <p:cNvPr id="3" name="Rechteck: abgerundete Ecken 2">
            <a:extLst>
              <a:ext uri="{FF2B5EF4-FFF2-40B4-BE49-F238E27FC236}">
                <a16:creationId xmlns:a16="http://schemas.microsoft.com/office/drawing/2014/main" id="{D5B7B9F5-49B3-41BE-A52F-F5FB5568D1F5}"/>
              </a:ext>
            </a:extLst>
          </p:cNvPr>
          <p:cNvSpPr/>
          <p:nvPr/>
        </p:nvSpPr>
        <p:spPr>
          <a:xfrm>
            <a:off x="10610850" y="188640"/>
            <a:ext cx="1389806" cy="8462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a:t>10 min</a:t>
            </a:r>
          </a:p>
        </p:txBody>
      </p:sp>
      <p:sp>
        <p:nvSpPr>
          <p:cNvPr id="6" name="Textfeld 5">
            <a:extLst>
              <a:ext uri="{FF2B5EF4-FFF2-40B4-BE49-F238E27FC236}">
                <a16:creationId xmlns:a16="http://schemas.microsoft.com/office/drawing/2014/main" id="{37427E60-A605-3913-27E7-88AA364F654F}"/>
              </a:ext>
            </a:extLst>
          </p:cNvPr>
          <p:cNvSpPr txBox="1"/>
          <p:nvPr/>
        </p:nvSpPr>
        <p:spPr>
          <a:xfrm>
            <a:off x="2622885" y="3043989"/>
            <a:ext cx="7217932" cy="1477328"/>
          </a:xfrm>
          <a:prstGeom prst="rect">
            <a:avLst/>
          </a:prstGeom>
          <a:noFill/>
        </p:spPr>
        <p:txBody>
          <a:bodyPr wrap="square" rtlCol="0">
            <a:spAutoFit/>
          </a:bodyPr>
          <a:lstStyle/>
          <a:p>
            <a:r>
              <a:rPr lang="de-DE" dirty="0"/>
              <a:t>ADD QR Code</a:t>
            </a:r>
          </a:p>
          <a:p>
            <a:r>
              <a:rPr lang="de-DE" dirty="0"/>
              <a:t>e.g., </a:t>
            </a:r>
          </a:p>
          <a:p>
            <a:r>
              <a:rPr lang="de-DE" dirty="0">
                <a:hlinkClick r:id="rId3"/>
              </a:rPr>
              <a:t>http://openpsychometrics.org/tests/IPIP-BFFM/</a:t>
            </a:r>
            <a:endParaRPr lang="de-DE" dirty="0"/>
          </a:p>
          <a:p>
            <a:endParaRPr lang="de-DE" dirty="0"/>
          </a:p>
          <a:p>
            <a:endParaRPr lang="en-US" dirty="0"/>
          </a:p>
        </p:txBody>
      </p:sp>
    </p:spTree>
    <p:extLst>
      <p:ext uri="{BB962C8B-B14F-4D97-AF65-F5344CB8AC3E}">
        <p14:creationId xmlns:p14="http://schemas.microsoft.com/office/powerpoint/2010/main" val="2992190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1C2E99-034C-910A-3EF9-636DB02614A4}"/>
              </a:ext>
            </a:extLst>
          </p:cNvPr>
          <p:cNvSpPr>
            <a:spLocks noGrp="1"/>
          </p:cNvSpPr>
          <p:nvPr>
            <p:ph type="body" sz="quarter" idx="10"/>
          </p:nvPr>
        </p:nvSpPr>
        <p:spPr/>
        <p:txBody>
          <a:bodyPr/>
          <a:lstStyle/>
          <a:p>
            <a:r>
              <a:rPr lang="de-DE"/>
              <a:t>Big Five</a:t>
            </a:r>
          </a:p>
        </p:txBody>
      </p:sp>
      <p:sp>
        <p:nvSpPr>
          <p:cNvPr id="4" name="Fußzeilenplatzhalter 3">
            <a:extLst>
              <a:ext uri="{FF2B5EF4-FFF2-40B4-BE49-F238E27FC236}">
                <a16:creationId xmlns:a16="http://schemas.microsoft.com/office/drawing/2014/main" id="{2E749EF5-8448-118A-2CB1-71C2616446F4}"/>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3D147C9C-836E-7981-A578-B0A433024DC0}"/>
              </a:ext>
            </a:extLst>
          </p:cNvPr>
          <p:cNvSpPr>
            <a:spLocks noGrp="1"/>
          </p:cNvSpPr>
          <p:nvPr>
            <p:ph type="sldNum" sz="quarter" idx="13"/>
          </p:nvPr>
        </p:nvSpPr>
        <p:spPr/>
        <p:txBody>
          <a:bodyPr/>
          <a:lstStyle/>
          <a:p>
            <a:pPr>
              <a:defRPr/>
            </a:pPr>
            <a:fld id="{3403F9C6-84D0-4162-91EE-42F978B0FA19}" type="slidenum">
              <a:rPr lang="de-DE" altLang="de-DE" smtClean="0"/>
              <a:pPr>
                <a:defRPr/>
              </a:pPr>
              <a:t>32</a:t>
            </a:fld>
            <a:endParaRPr lang="de-DE" altLang="de-DE"/>
          </a:p>
        </p:txBody>
      </p:sp>
      <p:pic>
        <p:nvPicPr>
          <p:cNvPr id="7" name="Grafik 6">
            <a:extLst>
              <a:ext uri="{FF2B5EF4-FFF2-40B4-BE49-F238E27FC236}">
                <a16:creationId xmlns:a16="http://schemas.microsoft.com/office/drawing/2014/main" id="{34EE7C89-CFA9-FDA4-B371-682B5C7EA328}"/>
              </a:ext>
            </a:extLst>
          </p:cNvPr>
          <p:cNvPicPr>
            <a:picLocks noChangeAspect="1"/>
          </p:cNvPicPr>
          <p:nvPr/>
        </p:nvPicPr>
        <p:blipFill>
          <a:blip r:embed="rId3"/>
          <a:stretch>
            <a:fillRect/>
          </a:stretch>
        </p:blipFill>
        <p:spPr>
          <a:xfrm>
            <a:off x="6531568" y="1612338"/>
            <a:ext cx="5400268" cy="2897441"/>
          </a:xfrm>
          <a:prstGeom prst="rect">
            <a:avLst/>
          </a:prstGeom>
        </p:spPr>
      </p:pic>
      <p:sp>
        <p:nvSpPr>
          <p:cNvPr id="8" name="Rechteck 7">
            <a:extLst>
              <a:ext uri="{FF2B5EF4-FFF2-40B4-BE49-F238E27FC236}">
                <a16:creationId xmlns:a16="http://schemas.microsoft.com/office/drawing/2014/main" id="{E06CE14D-0D6A-6D08-053F-59D76A66342F}"/>
              </a:ext>
            </a:extLst>
          </p:cNvPr>
          <p:cNvSpPr/>
          <p:nvPr/>
        </p:nvSpPr>
        <p:spPr>
          <a:xfrm>
            <a:off x="10126755" y="2122813"/>
            <a:ext cx="968189" cy="1067653"/>
          </a:xfrm>
          <a:prstGeom prst="rect">
            <a:avLst/>
          </a:prstGeom>
          <a:noFill/>
          <a:ln w="38100">
            <a:solidFill>
              <a:srgbClr val="FF0000"/>
            </a:solid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E55CF133-4806-972C-38E8-BFBC888B6AB7}"/>
              </a:ext>
            </a:extLst>
          </p:cNvPr>
          <p:cNvSpPr/>
          <p:nvPr/>
        </p:nvSpPr>
        <p:spPr>
          <a:xfrm>
            <a:off x="6434988" y="1628464"/>
            <a:ext cx="5750588" cy="677108"/>
          </a:xfrm>
          <a:prstGeom prst="rect">
            <a:avLst/>
          </a:prstGeom>
        </p:spPr>
        <p:txBody>
          <a:bodyPr wrap="square">
            <a:spAutoFit/>
          </a:bodyPr>
          <a:lstStyle/>
          <a:p>
            <a:pPr marL="742950" lvl="1" indent="-285750">
              <a:buFont typeface="Arial" panose="020B0604020202020204" pitchFamily="34" charset="0"/>
              <a:buChar char="•"/>
            </a:pPr>
            <a:endParaRPr lang="de-DE">
              <a:latin typeface="Bahnschrift" panose="020B0502040204020203" pitchFamily="34" charset="0"/>
            </a:endParaRPr>
          </a:p>
          <a:p>
            <a:pPr marL="742950" lvl="1" indent="-285750">
              <a:buFont typeface="Arial" panose="020B0604020202020204" pitchFamily="34" charset="0"/>
              <a:buChar char="•"/>
            </a:pPr>
            <a:endParaRPr lang="de-DE" sz="2000">
              <a:solidFill>
                <a:srgbClr val="FFFF99"/>
              </a:solidFill>
              <a:latin typeface="Bahnschrift" panose="020B0502040204020203" pitchFamily="34" charset="0"/>
            </a:endParaRPr>
          </a:p>
        </p:txBody>
      </p:sp>
      <p:cxnSp>
        <p:nvCxnSpPr>
          <p:cNvPr id="10" name="Gerade Verbindung mit Pfeil 9">
            <a:extLst>
              <a:ext uri="{FF2B5EF4-FFF2-40B4-BE49-F238E27FC236}">
                <a16:creationId xmlns:a16="http://schemas.microsoft.com/office/drawing/2014/main" id="{3490B2D7-CE9C-E803-1FA8-2F1624634614}"/>
              </a:ext>
            </a:extLst>
          </p:cNvPr>
          <p:cNvCxnSpPr>
            <a:cxnSpLocks/>
          </p:cNvCxnSpPr>
          <p:nvPr/>
        </p:nvCxnSpPr>
        <p:spPr>
          <a:xfrm>
            <a:off x="695400" y="5334612"/>
            <a:ext cx="5062077" cy="0"/>
          </a:xfrm>
          <a:prstGeom prst="straightConnector1">
            <a:avLst/>
          </a:prstGeom>
          <a:ln w="28575">
            <a:solidFill>
              <a:srgbClr val="19406B"/>
            </a:solidFill>
            <a:tailEnd type="triangl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FC42E19F-32A7-68BF-CE86-5D63F3579A18}"/>
              </a:ext>
            </a:extLst>
          </p:cNvPr>
          <p:cNvSpPr/>
          <p:nvPr/>
        </p:nvSpPr>
        <p:spPr>
          <a:xfrm>
            <a:off x="1451322" y="5217101"/>
            <a:ext cx="140225" cy="109818"/>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939B629A-4950-7944-51BB-43923ECC9448}"/>
              </a:ext>
            </a:extLst>
          </p:cNvPr>
          <p:cNvSpPr/>
          <p:nvPr/>
        </p:nvSpPr>
        <p:spPr>
          <a:xfrm>
            <a:off x="1774411" y="5048054"/>
            <a:ext cx="140190" cy="294251"/>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AE999985-A403-A0FA-7F95-C99C5F1CB2F2}"/>
              </a:ext>
            </a:extLst>
          </p:cNvPr>
          <p:cNvSpPr/>
          <p:nvPr/>
        </p:nvSpPr>
        <p:spPr>
          <a:xfrm>
            <a:off x="2054878" y="4796690"/>
            <a:ext cx="140177" cy="523219"/>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50CF57D-F216-0932-F66F-AE1646850636}"/>
              </a:ext>
            </a:extLst>
          </p:cNvPr>
          <p:cNvSpPr/>
          <p:nvPr/>
        </p:nvSpPr>
        <p:spPr>
          <a:xfrm>
            <a:off x="2396376" y="4570902"/>
            <a:ext cx="152197" cy="738762"/>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EDD0F433-2964-68CD-7764-7DBF9FC50406}"/>
              </a:ext>
            </a:extLst>
          </p:cNvPr>
          <p:cNvSpPr/>
          <p:nvPr/>
        </p:nvSpPr>
        <p:spPr>
          <a:xfrm>
            <a:off x="2744040" y="4400196"/>
            <a:ext cx="152196" cy="919713"/>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D99807CB-EABD-A755-95E7-862D20767F13}"/>
              </a:ext>
            </a:extLst>
          </p:cNvPr>
          <p:cNvSpPr/>
          <p:nvPr/>
        </p:nvSpPr>
        <p:spPr>
          <a:xfrm>
            <a:off x="3065014" y="4302676"/>
            <a:ext cx="152196" cy="1024243"/>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F23001D8-36B2-E4A5-C479-E316A1DA1DD0}"/>
              </a:ext>
            </a:extLst>
          </p:cNvPr>
          <p:cNvSpPr/>
          <p:nvPr/>
        </p:nvSpPr>
        <p:spPr>
          <a:xfrm rot="10800000">
            <a:off x="4970500" y="5232487"/>
            <a:ext cx="140225" cy="109818"/>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6602374D-0541-B7F2-A88B-2792662B2299}"/>
              </a:ext>
            </a:extLst>
          </p:cNvPr>
          <p:cNvSpPr/>
          <p:nvPr/>
        </p:nvSpPr>
        <p:spPr>
          <a:xfrm rot="10800000">
            <a:off x="4684664" y="5039610"/>
            <a:ext cx="140190" cy="294251"/>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075D85F9-79BE-5AD7-6F51-8845B626464F}"/>
              </a:ext>
            </a:extLst>
          </p:cNvPr>
          <p:cNvSpPr/>
          <p:nvPr/>
        </p:nvSpPr>
        <p:spPr>
          <a:xfrm rot="10800000">
            <a:off x="4404216" y="4799758"/>
            <a:ext cx="140177" cy="523219"/>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D76582CD-BD14-DF92-077A-768BA24AD002}"/>
              </a:ext>
            </a:extLst>
          </p:cNvPr>
          <p:cNvSpPr/>
          <p:nvPr/>
        </p:nvSpPr>
        <p:spPr>
          <a:xfrm rot="10800000">
            <a:off x="4079755" y="4570902"/>
            <a:ext cx="152197" cy="738762"/>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E22AF3F4-3EDD-BE45-2609-285531CCBB32}"/>
              </a:ext>
            </a:extLst>
          </p:cNvPr>
          <p:cNvSpPr/>
          <p:nvPr/>
        </p:nvSpPr>
        <p:spPr>
          <a:xfrm rot="10800000">
            <a:off x="3743630" y="4379359"/>
            <a:ext cx="152196" cy="919713"/>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6D4808FF-F56C-D4CB-728E-6A4FA72A838C}"/>
              </a:ext>
            </a:extLst>
          </p:cNvPr>
          <p:cNvSpPr/>
          <p:nvPr/>
        </p:nvSpPr>
        <p:spPr>
          <a:xfrm rot="10800000">
            <a:off x="3407505" y="4277877"/>
            <a:ext cx="152196" cy="1024243"/>
          </a:xfrm>
          <a:prstGeom prst="rect">
            <a:avLst/>
          </a:prstGeom>
          <a:solidFill>
            <a:srgbClr val="FFC000"/>
          </a:solidFill>
          <a:ln>
            <a:noFill/>
          </a:ln>
          <a:effectLst>
            <a:outerShdw blurRad="50800" dist="25400" dir="5400000" algn="t" rotWithShape="0">
              <a:prstClr val="black">
                <a:alpha val="3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2D6477BF-899F-65EE-DB62-9178D513FF9E}"/>
              </a:ext>
            </a:extLst>
          </p:cNvPr>
          <p:cNvSpPr/>
          <p:nvPr/>
        </p:nvSpPr>
        <p:spPr>
          <a:xfrm>
            <a:off x="2431400" y="5537221"/>
            <a:ext cx="1846980" cy="338554"/>
          </a:xfrm>
          <a:prstGeom prst="rect">
            <a:avLst/>
          </a:prstGeom>
        </p:spPr>
        <p:txBody>
          <a:bodyPr wrap="none">
            <a:spAutoFit/>
          </a:bodyPr>
          <a:lstStyle/>
          <a:p>
            <a:pPr algn="ctr"/>
            <a:r>
              <a:rPr lang="en-US" sz="1600">
                <a:solidFill>
                  <a:srgbClr val="004877"/>
                </a:solidFill>
                <a:latin typeface="Segoe UI" panose="020B0502040204020203" pitchFamily="34" charset="0"/>
                <a:cs typeface="Segoe UI" panose="020B0502040204020203" pitchFamily="34" charset="0"/>
              </a:rPr>
              <a:t>Emotional stability</a:t>
            </a:r>
            <a:endParaRPr lang="de-DE" sz="1600">
              <a:latin typeface="Bahnschrift SemiBold" panose="020B0502040204020203" pitchFamily="34" charset="0"/>
            </a:endParaRPr>
          </a:p>
        </p:txBody>
      </p:sp>
      <p:cxnSp>
        <p:nvCxnSpPr>
          <p:cNvPr id="24" name="Gerader Verbinder 23">
            <a:extLst>
              <a:ext uri="{FF2B5EF4-FFF2-40B4-BE49-F238E27FC236}">
                <a16:creationId xmlns:a16="http://schemas.microsoft.com/office/drawing/2014/main" id="{B9FFC841-8156-AACE-EB28-7EA0113F2497}"/>
              </a:ext>
            </a:extLst>
          </p:cNvPr>
          <p:cNvCxnSpPr/>
          <p:nvPr/>
        </p:nvCxnSpPr>
        <p:spPr>
          <a:xfrm flipV="1">
            <a:off x="3141112" y="3955164"/>
            <a:ext cx="0" cy="1506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platzhalter 2">
            <a:extLst>
              <a:ext uri="{FF2B5EF4-FFF2-40B4-BE49-F238E27FC236}">
                <a16:creationId xmlns:a16="http://schemas.microsoft.com/office/drawing/2014/main" id="{19EF93EF-1160-49A9-B9E6-E7C9B57F348F}"/>
              </a:ext>
            </a:extLst>
          </p:cNvPr>
          <p:cNvSpPr>
            <a:spLocks noGrp="1"/>
          </p:cNvSpPr>
          <p:nvPr>
            <p:ph type="body" sz="quarter" idx="11"/>
          </p:nvPr>
        </p:nvSpPr>
        <p:spPr>
          <a:xfrm>
            <a:off x="394237" y="1340768"/>
            <a:ext cx="5883591" cy="3169011"/>
          </a:xfrm>
        </p:spPr>
        <p:txBody>
          <a:bodyPr/>
          <a:lstStyle/>
          <a:p>
            <a:r>
              <a:rPr lang="en-US" sz="1800" b="1"/>
              <a:t>Percentile </a:t>
            </a:r>
          </a:p>
          <a:p>
            <a:r>
              <a:rPr lang="en-US" sz="1800"/>
              <a:t>= a score at or below which a given percentage falls</a:t>
            </a:r>
          </a:p>
          <a:p>
            <a:r>
              <a:rPr lang="en-US" sz="1800"/>
              <a:t>47% of people score lower in emotional stability</a:t>
            </a:r>
          </a:p>
          <a:p>
            <a:r>
              <a:rPr lang="en-US" sz="1800"/>
              <a:t>Personality traits are not something </a:t>
            </a:r>
            <a:r>
              <a:rPr lang="en-US" sz="1800" err="1"/>
              <a:t>ideosyncratic</a:t>
            </a:r>
            <a:r>
              <a:rPr lang="en-US" sz="1800"/>
              <a:t> to a person, but only show themselves as the deviation to other persons</a:t>
            </a:r>
          </a:p>
          <a:p>
            <a:endParaRPr lang="en-GB" sz="1800"/>
          </a:p>
          <a:p>
            <a:endParaRPr lang="en-GB" sz="1800"/>
          </a:p>
        </p:txBody>
      </p:sp>
    </p:spTree>
    <p:extLst>
      <p:ext uri="{BB962C8B-B14F-4D97-AF65-F5344CB8AC3E}">
        <p14:creationId xmlns:p14="http://schemas.microsoft.com/office/powerpoint/2010/main" val="112049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A3404CF-E6B7-4F3A-A3C3-FBC62E355221}"/>
              </a:ext>
            </a:extLst>
          </p:cNvPr>
          <p:cNvSpPr>
            <a:spLocks noGrp="1"/>
          </p:cNvSpPr>
          <p:nvPr>
            <p:ph type="body" sz="quarter" idx="10"/>
          </p:nvPr>
        </p:nvSpPr>
        <p:spPr/>
        <p:txBody>
          <a:bodyPr/>
          <a:lstStyle/>
          <a:p>
            <a:r>
              <a:rPr lang="en-GB"/>
              <a:t>Other characteristics: Interests</a:t>
            </a:r>
          </a:p>
        </p:txBody>
      </p:sp>
      <p:sp>
        <p:nvSpPr>
          <p:cNvPr id="3" name="Textplatzhalter 2">
            <a:extLst>
              <a:ext uri="{FF2B5EF4-FFF2-40B4-BE49-F238E27FC236}">
                <a16:creationId xmlns:a16="http://schemas.microsoft.com/office/drawing/2014/main" id="{D21BB168-7481-4159-B448-F581F6EC60E9}"/>
              </a:ext>
            </a:extLst>
          </p:cNvPr>
          <p:cNvSpPr>
            <a:spLocks noGrp="1"/>
          </p:cNvSpPr>
          <p:nvPr>
            <p:ph type="body" sz="quarter" idx="11"/>
          </p:nvPr>
        </p:nvSpPr>
        <p:spPr>
          <a:xfrm>
            <a:off x="551384" y="1350048"/>
            <a:ext cx="7488832" cy="4509120"/>
          </a:xfrm>
        </p:spPr>
        <p:txBody>
          <a:bodyPr/>
          <a:lstStyle/>
          <a:p>
            <a:r>
              <a:rPr lang="en-US" sz="2000"/>
              <a:t>Interest = Cognitive involvement/attention devoted to something.</a:t>
            </a:r>
          </a:p>
          <a:p>
            <a:endParaRPr lang="en-US" sz="2000"/>
          </a:p>
          <a:p>
            <a:r>
              <a:rPr lang="en-US" sz="2000"/>
              <a:t>Object of interest: Concrete objects, thematic areas of knowledge, certain classes of activities.</a:t>
            </a:r>
          </a:p>
          <a:p>
            <a:endParaRPr lang="en-US" sz="2000"/>
          </a:p>
          <a:p>
            <a:r>
              <a:rPr lang="en-US" sz="2000"/>
              <a:t>The level of interest is defined by the subjective appreciation of the object of interest and how positive the associated emotional states are.</a:t>
            </a:r>
            <a:endParaRPr lang="en-GB" sz="2000"/>
          </a:p>
        </p:txBody>
      </p:sp>
      <p:sp>
        <p:nvSpPr>
          <p:cNvPr id="4" name="Fußzeilenplatzhalter 3">
            <a:extLst>
              <a:ext uri="{FF2B5EF4-FFF2-40B4-BE49-F238E27FC236}">
                <a16:creationId xmlns:a16="http://schemas.microsoft.com/office/drawing/2014/main" id="{A803DE77-BD70-4312-9A5E-7290C7113FCE}"/>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E56ACDF6-980A-4B1B-B872-9F22BCA7486B}"/>
              </a:ext>
            </a:extLst>
          </p:cNvPr>
          <p:cNvSpPr>
            <a:spLocks noGrp="1"/>
          </p:cNvSpPr>
          <p:nvPr>
            <p:ph type="sldNum" sz="quarter" idx="13"/>
          </p:nvPr>
        </p:nvSpPr>
        <p:spPr/>
        <p:txBody>
          <a:bodyPr/>
          <a:lstStyle/>
          <a:p>
            <a:pPr>
              <a:defRPr/>
            </a:pPr>
            <a:fld id="{3403F9C6-84D0-4162-91EE-42F978B0FA19}" type="slidenum">
              <a:rPr lang="de-DE" altLang="de-DE" smtClean="0"/>
              <a:pPr>
                <a:defRPr/>
              </a:pPr>
              <a:t>33</a:t>
            </a:fld>
            <a:endParaRPr lang="de-DE" altLang="de-DE"/>
          </a:p>
        </p:txBody>
      </p:sp>
      <p:pic>
        <p:nvPicPr>
          <p:cNvPr id="8" name="Grafik 7">
            <a:extLst>
              <a:ext uri="{FF2B5EF4-FFF2-40B4-BE49-F238E27FC236}">
                <a16:creationId xmlns:a16="http://schemas.microsoft.com/office/drawing/2014/main" id="{580B2789-F5E0-42EA-9787-F4EF36418E51}"/>
              </a:ext>
            </a:extLst>
          </p:cNvPr>
          <p:cNvPicPr>
            <a:picLocks noChangeAspect="1"/>
          </p:cNvPicPr>
          <p:nvPr/>
        </p:nvPicPr>
        <p:blipFill>
          <a:blip r:embed="rId3"/>
          <a:stretch>
            <a:fillRect/>
          </a:stretch>
        </p:blipFill>
        <p:spPr>
          <a:xfrm>
            <a:off x="8472264" y="1354488"/>
            <a:ext cx="3006080" cy="4509120"/>
          </a:xfrm>
          <a:prstGeom prst="rect">
            <a:avLst/>
          </a:prstGeom>
        </p:spPr>
      </p:pic>
    </p:spTree>
    <p:extLst>
      <p:ext uri="{BB962C8B-B14F-4D97-AF65-F5344CB8AC3E}">
        <p14:creationId xmlns:p14="http://schemas.microsoft.com/office/powerpoint/2010/main" val="3981663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A3404CF-E6B7-4F3A-A3C3-FBC62E355221}"/>
              </a:ext>
            </a:extLst>
          </p:cNvPr>
          <p:cNvSpPr>
            <a:spLocks noGrp="1"/>
          </p:cNvSpPr>
          <p:nvPr>
            <p:ph type="body" sz="quarter" idx="10"/>
          </p:nvPr>
        </p:nvSpPr>
        <p:spPr/>
        <p:txBody>
          <a:bodyPr/>
          <a:lstStyle/>
          <a:p>
            <a:r>
              <a:rPr lang="en-GB">
                <a:solidFill>
                  <a:schemeClr val="accent1"/>
                </a:solidFill>
              </a:rPr>
              <a:t>Exercise: Interests</a:t>
            </a:r>
          </a:p>
        </p:txBody>
      </p:sp>
      <p:sp>
        <p:nvSpPr>
          <p:cNvPr id="3" name="Textplatzhalter 2">
            <a:extLst>
              <a:ext uri="{FF2B5EF4-FFF2-40B4-BE49-F238E27FC236}">
                <a16:creationId xmlns:a16="http://schemas.microsoft.com/office/drawing/2014/main" id="{D21BB168-7481-4159-B448-F581F6EC60E9}"/>
              </a:ext>
            </a:extLst>
          </p:cNvPr>
          <p:cNvSpPr>
            <a:spLocks noGrp="1"/>
          </p:cNvSpPr>
          <p:nvPr>
            <p:ph type="body" sz="quarter" idx="11"/>
          </p:nvPr>
        </p:nvSpPr>
        <p:spPr>
          <a:xfrm>
            <a:off x="551384" y="1392186"/>
            <a:ext cx="6264696" cy="4495800"/>
          </a:xfrm>
        </p:spPr>
        <p:txBody>
          <a:bodyPr/>
          <a:lstStyle/>
          <a:p>
            <a:pPr indent="0"/>
            <a:r>
              <a:rPr lang="en-US"/>
              <a:t>1. Draw a mind map - roughly, and anything that comes to mind</a:t>
            </a:r>
          </a:p>
          <a:p>
            <a:pPr marL="742950" lvl="1" indent="-285750">
              <a:buFont typeface="Arial" panose="020B0604020202020204" pitchFamily="34" charset="0"/>
              <a:buChar char="•"/>
            </a:pPr>
            <a:r>
              <a:rPr lang="en-US"/>
              <a:t>What catches your interest?</a:t>
            </a:r>
          </a:p>
          <a:p>
            <a:pPr marL="742950" lvl="1" indent="-285750">
              <a:buFont typeface="Arial" panose="020B0604020202020204" pitchFamily="34" charset="0"/>
              <a:buChar char="•"/>
            </a:pPr>
            <a:r>
              <a:rPr lang="en-US"/>
              <a:t>In which topics/fields are you interested in?</a:t>
            </a:r>
          </a:p>
          <a:p>
            <a:pPr marL="742950" lvl="1" indent="-285750">
              <a:buFont typeface="Arial" panose="020B0604020202020204" pitchFamily="34" charset="0"/>
              <a:buChar char="•"/>
            </a:pPr>
            <a:endParaRPr lang="en-US"/>
          </a:p>
          <a:p>
            <a:r>
              <a:rPr lang="en-US"/>
              <a:t> </a:t>
            </a:r>
          </a:p>
          <a:p>
            <a:pPr indent="0"/>
            <a:r>
              <a:rPr lang="en-US"/>
              <a:t>2. Draw a new mind map and sort themes </a:t>
            </a:r>
          </a:p>
          <a:p>
            <a:pPr marL="742950" lvl="1" indent="-285750">
              <a:buFont typeface="Arial" panose="020B0604020202020204" pitchFamily="34" charset="0"/>
              <a:buChar char="•"/>
            </a:pPr>
            <a:r>
              <a:rPr lang="en-US"/>
              <a:t>Is there a thread across the areas?</a:t>
            </a:r>
          </a:p>
          <a:p>
            <a:pPr marL="742950" lvl="1" indent="-285750">
              <a:buFont typeface="Arial" panose="020B0604020202020204" pitchFamily="34" charset="0"/>
              <a:buChar char="•"/>
            </a:pPr>
            <a:r>
              <a:rPr lang="en-US"/>
              <a:t>What themes are recurring themes?</a:t>
            </a:r>
            <a:endParaRPr lang="en-GB"/>
          </a:p>
        </p:txBody>
      </p:sp>
      <p:sp>
        <p:nvSpPr>
          <p:cNvPr id="4" name="Fußzeilenplatzhalter 3">
            <a:extLst>
              <a:ext uri="{FF2B5EF4-FFF2-40B4-BE49-F238E27FC236}">
                <a16:creationId xmlns:a16="http://schemas.microsoft.com/office/drawing/2014/main" id="{A803DE77-BD70-4312-9A5E-7290C7113FCE}"/>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E56ACDF6-980A-4B1B-B872-9F22BCA7486B}"/>
              </a:ext>
            </a:extLst>
          </p:cNvPr>
          <p:cNvSpPr>
            <a:spLocks noGrp="1"/>
          </p:cNvSpPr>
          <p:nvPr>
            <p:ph type="sldNum" sz="quarter" idx="13"/>
          </p:nvPr>
        </p:nvSpPr>
        <p:spPr/>
        <p:txBody>
          <a:bodyPr/>
          <a:lstStyle/>
          <a:p>
            <a:pPr>
              <a:defRPr/>
            </a:pPr>
            <a:fld id="{3403F9C6-84D0-4162-91EE-42F978B0FA19}" type="slidenum">
              <a:rPr lang="de-DE" altLang="de-DE" smtClean="0"/>
              <a:pPr>
                <a:defRPr/>
              </a:pPr>
              <a:t>34</a:t>
            </a:fld>
            <a:endParaRPr lang="de-DE" altLang="de-DE"/>
          </a:p>
        </p:txBody>
      </p:sp>
      <p:sp>
        <p:nvSpPr>
          <p:cNvPr id="7" name="Rechteck: abgerundete Ecken 6">
            <a:extLst>
              <a:ext uri="{FF2B5EF4-FFF2-40B4-BE49-F238E27FC236}">
                <a16:creationId xmlns:a16="http://schemas.microsoft.com/office/drawing/2014/main" id="{3E8887EC-54E8-4DDA-9602-CA1EFBD76B7D}"/>
              </a:ext>
            </a:extLst>
          </p:cNvPr>
          <p:cNvSpPr/>
          <p:nvPr/>
        </p:nvSpPr>
        <p:spPr>
          <a:xfrm>
            <a:off x="10344472" y="188640"/>
            <a:ext cx="1584176" cy="8462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a:t>15 min</a:t>
            </a:r>
          </a:p>
        </p:txBody>
      </p:sp>
      <p:pic>
        <p:nvPicPr>
          <p:cNvPr id="12" name="Grafik 11">
            <a:extLst>
              <a:ext uri="{FF2B5EF4-FFF2-40B4-BE49-F238E27FC236}">
                <a16:creationId xmlns:a16="http://schemas.microsoft.com/office/drawing/2014/main" id="{76D95787-3232-45A6-AC3B-16ED8F0EF20D}"/>
              </a:ext>
            </a:extLst>
          </p:cNvPr>
          <p:cNvPicPr>
            <a:picLocks noChangeAspect="1"/>
          </p:cNvPicPr>
          <p:nvPr/>
        </p:nvPicPr>
        <p:blipFill>
          <a:blip r:embed="rId3"/>
          <a:stretch>
            <a:fillRect/>
          </a:stretch>
        </p:blipFill>
        <p:spPr>
          <a:xfrm>
            <a:off x="6816080" y="1642492"/>
            <a:ext cx="4654132" cy="3573016"/>
          </a:xfrm>
          <a:prstGeom prst="rect">
            <a:avLst/>
          </a:prstGeom>
        </p:spPr>
      </p:pic>
    </p:spTree>
    <p:extLst>
      <p:ext uri="{BB962C8B-B14F-4D97-AF65-F5344CB8AC3E}">
        <p14:creationId xmlns:p14="http://schemas.microsoft.com/office/powerpoint/2010/main" val="236421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2ED6995-0FA7-4E59-8982-FAE90700E8FB}"/>
              </a:ext>
            </a:extLst>
          </p:cNvPr>
          <p:cNvSpPr>
            <a:spLocks noGrp="1"/>
          </p:cNvSpPr>
          <p:nvPr>
            <p:ph type="body" sz="quarter" idx="10"/>
          </p:nvPr>
        </p:nvSpPr>
        <p:spPr/>
        <p:txBody>
          <a:bodyPr/>
          <a:lstStyle/>
          <a:p>
            <a:r>
              <a:rPr lang="en-GB"/>
              <a:t>Your future as knowledge entrepreneur</a:t>
            </a:r>
          </a:p>
          <a:p>
            <a:r>
              <a:rPr lang="en-GB">
                <a:solidFill>
                  <a:schemeClr val="accent1"/>
                </a:solidFill>
              </a:rPr>
              <a:t>Exercise</a:t>
            </a:r>
          </a:p>
        </p:txBody>
      </p:sp>
      <p:sp>
        <p:nvSpPr>
          <p:cNvPr id="3" name="Textplatzhalter 2">
            <a:extLst>
              <a:ext uri="{FF2B5EF4-FFF2-40B4-BE49-F238E27FC236}">
                <a16:creationId xmlns:a16="http://schemas.microsoft.com/office/drawing/2014/main" id="{E7938049-70F2-4FB8-A8A7-DC7DA24CB2AC}"/>
              </a:ext>
            </a:extLst>
          </p:cNvPr>
          <p:cNvSpPr>
            <a:spLocks noGrp="1"/>
          </p:cNvSpPr>
          <p:nvPr>
            <p:ph type="body" sz="quarter" idx="11"/>
          </p:nvPr>
        </p:nvSpPr>
        <p:spPr>
          <a:xfrm>
            <a:off x="0" y="2852936"/>
            <a:ext cx="12288688" cy="720080"/>
          </a:xfrm>
          <a:solidFill>
            <a:schemeClr val="tx2">
              <a:lumMod val="75000"/>
            </a:schemeClr>
          </a:solidFill>
        </p:spPr>
        <p:txBody>
          <a:bodyPr/>
          <a:lstStyle/>
          <a:p>
            <a:pPr algn="ctr"/>
            <a:r>
              <a:rPr lang="en-GB">
                <a:solidFill>
                  <a:schemeClr val="bg1"/>
                </a:solidFill>
              </a:rPr>
              <a:t>Vision journey!</a:t>
            </a:r>
          </a:p>
        </p:txBody>
      </p:sp>
      <p:sp>
        <p:nvSpPr>
          <p:cNvPr id="4" name="Fußzeilenplatzhalter 3">
            <a:extLst>
              <a:ext uri="{FF2B5EF4-FFF2-40B4-BE49-F238E27FC236}">
                <a16:creationId xmlns:a16="http://schemas.microsoft.com/office/drawing/2014/main" id="{0B070319-F587-476A-AEEE-D54D33EAFC2A}"/>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0A889AC3-37C4-4945-80A1-9393A5A47C80}"/>
              </a:ext>
            </a:extLst>
          </p:cNvPr>
          <p:cNvSpPr>
            <a:spLocks noGrp="1"/>
          </p:cNvSpPr>
          <p:nvPr>
            <p:ph type="sldNum" sz="quarter" idx="13"/>
          </p:nvPr>
        </p:nvSpPr>
        <p:spPr/>
        <p:txBody>
          <a:bodyPr/>
          <a:lstStyle/>
          <a:p>
            <a:pPr>
              <a:defRPr/>
            </a:pPr>
            <a:fld id="{3403F9C6-84D0-4162-91EE-42F978B0FA19}" type="slidenum">
              <a:rPr lang="de-DE" altLang="de-DE" smtClean="0"/>
              <a:pPr>
                <a:defRPr/>
              </a:pPr>
              <a:t>35</a:t>
            </a:fld>
            <a:endParaRPr lang="de-DE" altLang="de-DE"/>
          </a:p>
        </p:txBody>
      </p:sp>
      <p:sp>
        <p:nvSpPr>
          <p:cNvPr id="7" name="Rechteck: abgerundete Ecken 6">
            <a:extLst>
              <a:ext uri="{FF2B5EF4-FFF2-40B4-BE49-F238E27FC236}">
                <a16:creationId xmlns:a16="http://schemas.microsoft.com/office/drawing/2014/main" id="{8BE27E8D-BF82-4880-8A6E-CAE5B169C5B7}"/>
              </a:ext>
            </a:extLst>
          </p:cNvPr>
          <p:cNvSpPr/>
          <p:nvPr/>
        </p:nvSpPr>
        <p:spPr>
          <a:xfrm>
            <a:off x="10488488" y="116632"/>
            <a:ext cx="151216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a:t>10 min</a:t>
            </a:r>
          </a:p>
        </p:txBody>
      </p:sp>
    </p:spTree>
    <p:extLst>
      <p:ext uri="{BB962C8B-B14F-4D97-AF65-F5344CB8AC3E}">
        <p14:creationId xmlns:p14="http://schemas.microsoft.com/office/powerpoint/2010/main" val="1092491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5B6B1E5-3CEB-4429-A355-FFBCC5A960DC}"/>
              </a:ext>
            </a:extLst>
          </p:cNvPr>
          <p:cNvSpPr>
            <a:spLocks noGrp="1"/>
          </p:cNvSpPr>
          <p:nvPr>
            <p:ph type="body" sz="quarter" idx="10"/>
          </p:nvPr>
        </p:nvSpPr>
        <p:spPr/>
        <p:txBody>
          <a:bodyPr/>
          <a:lstStyle/>
          <a:p>
            <a:r>
              <a:rPr lang="en-GB"/>
              <a:t>Your future as knowledge entrepreneur</a:t>
            </a:r>
          </a:p>
          <a:p>
            <a:r>
              <a:rPr lang="en-GB">
                <a:solidFill>
                  <a:schemeClr val="accent1"/>
                </a:solidFill>
              </a:rPr>
              <a:t>Exercise</a:t>
            </a:r>
          </a:p>
          <a:p>
            <a:endParaRPr lang="en-GB"/>
          </a:p>
        </p:txBody>
      </p:sp>
      <p:sp>
        <p:nvSpPr>
          <p:cNvPr id="3" name="Textplatzhalter 2">
            <a:extLst>
              <a:ext uri="{FF2B5EF4-FFF2-40B4-BE49-F238E27FC236}">
                <a16:creationId xmlns:a16="http://schemas.microsoft.com/office/drawing/2014/main" id="{1771CBDE-0F49-4FC5-877A-7DDBFD50ACAD}"/>
              </a:ext>
            </a:extLst>
          </p:cNvPr>
          <p:cNvSpPr>
            <a:spLocks noGrp="1"/>
          </p:cNvSpPr>
          <p:nvPr>
            <p:ph type="body" sz="quarter" idx="11"/>
          </p:nvPr>
        </p:nvSpPr>
        <p:spPr>
          <a:xfrm>
            <a:off x="1338754" y="2545110"/>
            <a:ext cx="9514491" cy="2575148"/>
          </a:xfrm>
          <a:noFill/>
        </p:spPr>
        <p:txBody>
          <a:bodyPr/>
          <a:lstStyle/>
          <a:p>
            <a:r>
              <a:rPr lang="en-GB"/>
              <a:t>Note down the most important points of your vision:</a:t>
            </a:r>
          </a:p>
          <a:p>
            <a:pPr marL="742950" lvl="1" indent="-285750">
              <a:buFont typeface="Arial" panose="020B0604020202020204" pitchFamily="34" charset="0"/>
              <a:buChar char="•"/>
            </a:pPr>
            <a:r>
              <a:rPr lang="en-GB"/>
              <a:t>What do you remember?</a:t>
            </a:r>
          </a:p>
          <a:p>
            <a:pPr marL="742950" lvl="1" indent="-285750">
              <a:buFont typeface="Arial" panose="020B0604020202020204" pitchFamily="34" charset="0"/>
              <a:buChar char="•"/>
            </a:pPr>
            <a:r>
              <a:rPr lang="en-GB"/>
              <a:t>What was important in relation to your project as a knowledge entrepreneur?</a:t>
            </a:r>
          </a:p>
          <a:p>
            <a:pPr marL="742950" lvl="1" indent="-285750">
              <a:buFont typeface="Arial" panose="020B0604020202020204" pitchFamily="34" charset="0"/>
              <a:buChar char="•"/>
            </a:pPr>
            <a:r>
              <a:rPr lang="en-US"/>
              <a:t>Did you learn anything specific from the experience?</a:t>
            </a:r>
            <a:endParaRPr lang="en-GB"/>
          </a:p>
        </p:txBody>
      </p:sp>
      <p:sp>
        <p:nvSpPr>
          <p:cNvPr id="4" name="Fußzeilenplatzhalter 3">
            <a:extLst>
              <a:ext uri="{FF2B5EF4-FFF2-40B4-BE49-F238E27FC236}">
                <a16:creationId xmlns:a16="http://schemas.microsoft.com/office/drawing/2014/main" id="{B96A91F3-3D19-4DB8-94A4-FF410535C9A6}"/>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5F921556-3AE7-45DA-9D7C-5A77B0B87DB6}"/>
              </a:ext>
            </a:extLst>
          </p:cNvPr>
          <p:cNvSpPr>
            <a:spLocks noGrp="1"/>
          </p:cNvSpPr>
          <p:nvPr>
            <p:ph type="sldNum" sz="quarter" idx="13"/>
          </p:nvPr>
        </p:nvSpPr>
        <p:spPr/>
        <p:txBody>
          <a:bodyPr/>
          <a:lstStyle/>
          <a:p>
            <a:pPr>
              <a:defRPr/>
            </a:pPr>
            <a:fld id="{3403F9C6-84D0-4162-91EE-42F978B0FA19}" type="slidenum">
              <a:rPr lang="de-DE" altLang="de-DE" smtClean="0"/>
              <a:pPr>
                <a:defRPr/>
              </a:pPr>
              <a:t>36</a:t>
            </a:fld>
            <a:endParaRPr lang="de-DE" altLang="de-DE"/>
          </a:p>
        </p:txBody>
      </p:sp>
    </p:spTree>
    <p:extLst>
      <p:ext uri="{BB962C8B-B14F-4D97-AF65-F5344CB8AC3E}">
        <p14:creationId xmlns:p14="http://schemas.microsoft.com/office/powerpoint/2010/main" val="728725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1922C93-36CC-FF28-8141-7DC8B0A585C6}"/>
              </a:ext>
            </a:extLst>
          </p:cNvPr>
          <p:cNvSpPr>
            <a:spLocks noGrp="1"/>
          </p:cNvSpPr>
          <p:nvPr>
            <p:ph type="body" sz="quarter" idx="13"/>
          </p:nvPr>
        </p:nvSpPr>
        <p:spPr/>
        <p:txBody>
          <a:bodyPr/>
          <a:lstStyle/>
          <a:p>
            <a:r>
              <a:rPr lang="de-DE"/>
              <a:t>Networking </a:t>
            </a:r>
            <a:r>
              <a:rPr lang="de-DE" err="1"/>
              <a:t>strategies</a:t>
            </a:r>
            <a:endParaRPr lang="en-US"/>
          </a:p>
        </p:txBody>
      </p:sp>
      <p:sp>
        <p:nvSpPr>
          <p:cNvPr id="3" name="Fußzeilenplatzhalter 2">
            <a:extLst>
              <a:ext uri="{FF2B5EF4-FFF2-40B4-BE49-F238E27FC236}">
                <a16:creationId xmlns:a16="http://schemas.microsoft.com/office/drawing/2014/main" id="{9AA3DE3E-860B-7BD0-3AA5-DB13228DF71E}"/>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F4012987-0A61-AB8D-EDCB-CD7EF87582DF}"/>
              </a:ext>
            </a:extLst>
          </p:cNvPr>
          <p:cNvSpPr>
            <a:spLocks noGrp="1"/>
          </p:cNvSpPr>
          <p:nvPr>
            <p:ph type="sldNum" sz="quarter" idx="15"/>
          </p:nvPr>
        </p:nvSpPr>
        <p:spPr/>
        <p:txBody>
          <a:bodyPr/>
          <a:lstStyle/>
          <a:p>
            <a:pPr>
              <a:defRPr/>
            </a:pPr>
            <a:fld id="{DE08903F-90EC-4A68-9771-93E1A14EF685}" type="slidenum">
              <a:rPr lang="de-DE" altLang="de-DE" smtClean="0"/>
              <a:pPr>
                <a:defRPr/>
              </a:pPr>
              <a:t>37</a:t>
            </a:fld>
            <a:endParaRPr lang="de-DE" altLang="de-DE"/>
          </a:p>
        </p:txBody>
      </p:sp>
    </p:spTree>
    <p:extLst>
      <p:ext uri="{BB962C8B-B14F-4D97-AF65-F5344CB8AC3E}">
        <p14:creationId xmlns:p14="http://schemas.microsoft.com/office/powerpoint/2010/main" val="460015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DBE7DFD-C52D-A9B7-8ABC-7C117C98B16F}"/>
              </a:ext>
            </a:extLst>
          </p:cNvPr>
          <p:cNvSpPr>
            <a:spLocks noGrp="1"/>
          </p:cNvSpPr>
          <p:nvPr>
            <p:ph type="body" sz="quarter" idx="10"/>
          </p:nvPr>
        </p:nvSpPr>
        <p:spPr/>
        <p:txBody>
          <a:bodyPr/>
          <a:lstStyle/>
          <a:p>
            <a:r>
              <a:rPr lang="de-DE" err="1"/>
              <a:t>Exercise</a:t>
            </a:r>
            <a:r>
              <a:rPr lang="de-DE"/>
              <a:t>: Network!</a:t>
            </a:r>
            <a:endParaRPr lang="en-US"/>
          </a:p>
        </p:txBody>
      </p:sp>
      <p:sp>
        <p:nvSpPr>
          <p:cNvPr id="3" name="Textplatzhalter 2">
            <a:extLst>
              <a:ext uri="{FF2B5EF4-FFF2-40B4-BE49-F238E27FC236}">
                <a16:creationId xmlns:a16="http://schemas.microsoft.com/office/drawing/2014/main" id="{D1C4D7CE-3B78-AADA-EC1A-53415D452113}"/>
              </a:ext>
            </a:extLst>
          </p:cNvPr>
          <p:cNvSpPr>
            <a:spLocks noGrp="1"/>
          </p:cNvSpPr>
          <p:nvPr>
            <p:ph type="body" sz="quarter" idx="11"/>
          </p:nvPr>
        </p:nvSpPr>
        <p:spPr>
          <a:xfrm>
            <a:off x="695400" y="1350048"/>
            <a:ext cx="10098014" cy="685800"/>
          </a:xfrm>
        </p:spPr>
        <p:txBody>
          <a:bodyPr/>
          <a:lstStyle/>
          <a:p>
            <a:pPr>
              <a:buFont typeface="Wingdings" panose="05000000000000000000" pitchFamily="2" charset="2"/>
              <a:buChar char="§"/>
            </a:pPr>
            <a:r>
              <a:rPr lang="en-US"/>
              <a:t>Write down 3 Questions nobody has ever asked you</a:t>
            </a:r>
          </a:p>
          <a:p>
            <a:pPr>
              <a:buFont typeface="Wingdings" panose="05000000000000000000" pitchFamily="2" charset="2"/>
              <a:buChar char="§"/>
            </a:pPr>
            <a:endParaRPr lang="en-US"/>
          </a:p>
        </p:txBody>
      </p:sp>
      <p:sp>
        <p:nvSpPr>
          <p:cNvPr id="4" name="Fußzeilenplatzhalter 3">
            <a:extLst>
              <a:ext uri="{FF2B5EF4-FFF2-40B4-BE49-F238E27FC236}">
                <a16:creationId xmlns:a16="http://schemas.microsoft.com/office/drawing/2014/main" id="{F99B705B-4294-A2E5-4E1E-26D428EA276F}"/>
              </a:ext>
            </a:extLst>
          </p:cNvPr>
          <p:cNvSpPr>
            <a:spLocks noGrp="1"/>
          </p:cNvSpPr>
          <p:nvPr>
            <p:ph type="ftr" sz="quarter" idx="12"/>
          </p:nvPr>
        </p:nvSpPr>
        <p:spPr>
          <a:xfrm>
            <a:off x="1624013" y="6408737"/>
            <a:ext cx="8985250" cy="365125"/>
          </a:xfrm>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A68BC972-7C79-DE0B-F26A-D8F75B69751B}"/>
              </a:ext>
            </a:extLst>
          </p:cNvPr>
          <p:cNvSpPr>
            <a:spLocks noGrp="1"/>
          </p:cNvSpPr>
          <p:nvPr>
            <p:ph type="sldNum" sz="quarter" idx="13"/>
          </p:nvPr>
        </p:nvSpPr>
        <p:spPr/>
        <p:txBody>
          <a:bodyPr/>
          <a:lstStyle/>
          <a:p>
            <a:pPr>
              <a:defRPr/>
            </a:pPr>
            <a:fld id="{3403F9C6-84D0-4162-91EE-42F978B0FA19}" type="slidenum">
              <a:rPr lang="de-DE" altLang="de-DE" smtClean="0"/>
              <a:pPr>
                <a:defRPr/>
              </a:pPr>
              <a:t>38</a:t>
            </a:fld>
            <a:endParaRPr lang="de-DE" altLang="de-DE"/>
          </a:p>
        </p:txBody>
      </p:sp>
      <p:sp>
        <p:nvSpPr>
          <p:cNvPr id="7" name="Textplatzhalter 2">
            <a:extLst>
              <a:ext uri="{FF2B5EF4-FFF2-40B4-BE49-F238E27FC236}">
                <a16:creationId xmlns:a16="http://schemas.microsoft.com/office/drawing/2014/main" id="{F7BDAFB2-DE8D-498A-85B7-83CE956C219B}"/>
              </a:ext>
            </a:extLst>
          </p:cNvPr>
          <p:cNvSpPr txBox="1">
            <a:spLocks/>
          </p:cNvSpPr>
          <p:nvPr/>
        </p:nvSpPr>
        <p:spPr>
          <a:xfrm>
            <a:off x="695400" y="2008151"/>
            <a:ext cx="10098014" cy="2814001"/>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a:t>Walk through the room. </a:t>
            </a:r>
          </a:p>
          <a:p>
            <a:pPr>
              <a:buFont typeface="Wingdings" panose="05000000000000000000" pitchFamily="2" charset="2"/>
              <a:buChar char="§"/>
            </a:pPr>
            <a:r>
              <a:rPr lang="en-US"/>
              <a:t>When you meet someone:</a:t>
            </a:r>
          </a:p>
          <a:p>
            <a:pPr lvl="1">
              <a:buFont typeface="Wingdings" panose="05000000000000000000" pitchFamily="2" charset="2"/>
              <a:buChar char="§"/>
            </a:pPr>
            <a:r>
              <a:rPr lang="en-US"/>
              <a:t> Ask each other your questions </a:t>
            </a:r>
          </a:p>
          <a:p>
            <a:pPr lvl="1">
              <a:buFont typeface="Wingdings" panose="05000000000000000000" pitchFamily="2" charset="2"/>
              <a:buChar char="§"/>
            </a:pPr>
            <a:r>
              <a:rPr lang="en-US"/>
              <a:t> Exchange one of your card</a:t>
            </a:r>
          </a:p>
          <a:p>
            <a:pPr lvl="1">
              <a:buFont typeface="Wingdings" panose="05000000000000000000" pitchFamily="2" charset="2"/>
              <a:buChar char="§"/>
            </a:pPr>
            <a:r>
              <a:rPr lang="en-US"/>
              <a:t> Talk about your </a:t>
            </a:r>
            <a:r>
              <a:rPr lang="de-DE" err="1"/>
              <a:t>societal</a:t>
            </a:r>
            <a:r>
              <a:rPr lang="de-DE"/>
              <a:t>, </a:t>
            </a:r>
            <a:r>
              <a:rPr lang="de-DE" err="1"/>
              <a:t>ecological</a:t>
            </a:r>
            <a:r>
              <a:rPr lang="de-DE"/>
              <a:t> and digital </a:t>
            </a:r>
            <a:r>
              <a:rPr lang="de-DE" err="1"/>
              <a:t>transformation</a:t>
            </a:r>
            <a:r>
              <a:rPr lang="de-DE"/>
              <a:t>/</a:t>
            </a:r>
            <a:r>
              <a:rPr lang="de-DE" err="1"/>
              <a:t>problem</a:t>
            </a:r>
            <a:endParaRPr lang="en-US"/>
          </a:p>
          <a:p>
            <a:pPr>
              <a:buFont typeface="Wingdings" panose="05000000000000000000" pitchFamily="2" charset="2"/>
              <a:buChar char="§"/>
            </a:pPr>
            <a:endParaRPr lang="en-US"/>
          </a:p>
        </p:txBody>
      </p:sp>
      <p:sp>
        <p:nvSpPr>
          <p:cNvPr id="8" name="Rechteck: abgerundete Ecken 7">
            <a:extLst>
              <a:ext uri="{FF2B5EF4-FFF2-40B4-BE49-F238E27FC236}">
                <a16:creationId xmlns:a16="http://schemas.microsoft.com/office/drawing/2014/main" id="{E63F9023-1DE8-4DE3-A965-36EA4BEDFF8A}"/>
              </a:ext>
            </a:extLst>
          </p:cNvPr>
          <p:cNvSpPr/>
          <p:nvPr/>
        </p:nvSpPr>
        <p:spPr>
          <a:xfrm>
            <a:off x="10157914" y="192248"/>
            <a:ext cx="1944216" cy="93349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a:t>15 min</a:t>
            </a:r>
          </a:p>
        </p:txBody>
      </p:sp>
      <p:sp>
        <p:nvSpPr>
          <p:cNvPr id="10" name="Textfeld 9">
            <a:extLst>
              <a:ext uri="{FF2B5EF4-FFF2-40B4-BE49-F238E27FC236}">
                <a16:creationId xmlns:a16="http://schemas.microsoft.com/office/drawing/2014/main" id="{34CACC97-D5EB-888C-2654-09144F895DE6}"/>
              </a:ext>
            </a:extLst>
          </p:cNvPr>
          <p:cNvSpPr txBox="1"/>
          <p:nvPr/>
        </p:nvSpPr>
        <p:spPr>
          <a:xfrm>
            <a:off x="2855640" y="4822152"/>
            <a:ext cx="6264696" cy="461665"/>
          </a:xfrm>
          <a:prstGeom prst="rect">
            <a:avLst/>
          </a:prstGeom>
          <a:noFill/>
        </p:spPr>
        <p:txBody>
          <a:bodyPr wrap="square" rtlCol="0">
            <a:spAutoFit/>
          </a:bodyPr>
          <a:lstStyle/>
          <a:p>
            <a:r>
              <a:rPr lang="de-DE" sz="2400" err="1">
                <a:solidFill>
                  <a:schemeClr val="tx2"/>
                </a:solidFill>
                <a:latin typeface="Segoe UI" panose="020B0502040204020203" pitchFamily="34" charset="0"/>
                <a:cs typeface="Segoe UI" panose="020B0502040204020203" pitchFamily="34" charset="0"/>
              </a:rPr>
              <a:t>You</a:t>
            </a:r>
            <a:r>
              <a:rPr lang="de-DE" sz="2400">
                <a:solidFill>
                  <a:schemeClr val="tx2"/>
                </a:solidFill>
                <a:latin typeface="Segoe UI" panose="020B0502040204020203" pitchFamily="34" charset="0"/>
                <a:cs typeface="Segoe UI" panose="020B0502040204020203" pitchFamily="34" charset="0"/>
              </a:rPr>
              <a:t> </a:t>
            </a:r>
            <a:r>
              <a:rPr lang="de-DE" sz="2400" err="1">
                <a:solidFill>
                  <a:schemeClr val="tx2"/>
                </a:solidFill>
                <a:latin typeface="Segoe UI" panose="020B0502040204020203" pitchFamily="34" charset="0"/>
                <a:cs typeface="Segoe UI" panose="020B0502040204020203" pitchFamily="34" charset="0"/>
              </a:rPr>
              <a:t>should</a:t>
            </a:r>
            <a:r>
              <a:rPr lang="de-DE" sz="2400">
                <a:solidFill>
                  <a:schemeClr val="tx2"/>
                </a:solidFill>
                <a:latin typeface="Segoe UI" panose="020B0502040204020203" pitchFamily="34" charset="0"/>
                <a:cs typeface="Segoe UI" panose="020B0502040204020203" pitchFamily="34" charset="0"/>
              </a:rPr>
              <a:t> </a:t>
            </a:r>
            <a:r>
              <a:rPr lang="de-DE" sz="2400" err="1">
                <a:solidFill>
                  <a:schemeClr val="tx2"/>
                </a:solidFill>
                <a:latin typeface="Segoe UI" panose="020B0502040204020203" pitchFamily="34" charset="0"/>
                <a:cs typeface="Segoe UI" panose="020B0502040204020203" pitchFamily="34" charset="0"/>
              </a:rPr>
              <a:t>talk</a:t>
            </a:r>
            <a:r>
              <a:rPr lang="de-DE" sz="2400">
                <a:solidFill>
                  <a:schemeClr val="tx2"/>
                </a:solidFill>
                <a:latin typeface="Segoe UI" panose="020B0502040204020203" pitchFamily="34" charset="0"/>
                <a:cs typeface="Segoe UI" panose="020B0502040204020203" pitchFamily="34" charset="0"/>
              </a:rPr>
              <a:t> to </a:t>
            </a:r>
            <a:r>
              <a:rPr lang="de-DE" sz="2400" err="1">
                <a:solidFill>
                  <a:schemeClr val="tx2"/>
                </a:solidFill>
                <a:latin typeface="Segoe UI" panose="020B0502040204020203" pitchFamily="34" charset="0"/>
                <a:cs typeface="Segoe UI" panose="020B0502040204020203" pitchFamily="34" charset="0"/>
              </a:rPr>
              <a:t>everyone</a:t>
            </a:r>
            <a:r>
              <a:rPr lang="de-DE" sz="2400">
                <a:solidFill>
                  <a:schemeClr val="tx2"/>
                </a:solidFill>
                <a:latin typeface="Segoe UI" panose="020B0502040204020203" pitchFamily="34" charset="0"/>
                <a:cs typeface="Segoe UI" panose="020B0502040204020203" pitchFamily="34" charset="0"/>
              </a:rPr>
              <a:t> at least </a:t>
            </a:r>
            <a:r>
              <a:rPr lang="de-DE" sz="2400" err="1">
                <a:solidFill>
                  <a:schemeClr val="tx2"/>
                </a:solidFill>
                <a:latin typeface="Segoe UI" panose="020B0502040204020203" pitchFamily="34" charset="0"/>
                <a:cs typeface="Segoe UI" panose="020B0502040204020203" pitchFamily="34" charset="0"/>
              </a:rPr>
              <a:t>once</a:t>
            </a:r>
            <a:r>
              <a:rPr lang="de-DE" sz="2400">
                <a:solidFill>
                  <a:schemeClr val="tx2"/>
                </a:solidFill>
                <a:latin typeface="Segoe UI" panose="020B0502040204020203" pitchFamily="34" charset="0"/>
                <a:cs typeface="Segoe UI" panose="020B0502040204020203" pitchFamily="34" charset="0"/>
              </a:rPr>
              <a:t>!</a:t>
            </a:r>
            <a:endParaRPr lang="en-US" sz="240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2918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A538549-1831-4497-8438-E567C8D698DF}"/>
              </a:ext>
            </a:extLst>
          </p:cNvPr>
          <p:cNvSpPr>
            <a:spLocks noGrp="1"/>
          </p:cNvSpPr>
          <p:nvPr>
            <p:ph type="body" sz="quarter" idx="10"/>
          </p:nvPr>
        </p:nvSpPr>
        <p:spPr/>
        <p:txBody>
          <a:bodyPr/>
          <a:lstStyle/>
          <a:p>
            <a:r>
              <a:rPr lang="en-GB"/>
              <a:t>Effectuation principles</a:t>
            </a:r>
          </a:p>
        </p:txBody>
      </p:sp>
      <p:pic>
        <p:nvPicPr>
          <p:cNvPr id="7" name="Grafik 6">
            <a:extLst>
              <a:ext uri="{FF2B5EF4-FFF2-40B4-BE49-F238E27FC236}">
                <a16:creationId xmlns:a16="http://schemas.microsoft.com/office/drawing/2014/main" id="{7DBCA201-8692-4A03-B011-BE9D64BCFBA8}"/>
              </a:ext>
            </a:extLst>
          </p:cNvPr>
          <p:cNvPicPr>
            <a:picLocks noChangeAspect="1"/>
          </p:cNvPicPr>
          <p:nvPr/>
        </p:nvPicPr>
        <p:blipFill>
          <a:blip r:embed="rId3"/>
          <a:stretch>
            <a:fillRect/>
          </a:stretch>
        </p:blipFill>
        <p:spPr>
          <a:xfrm>
            <a:off x="551384" y="1268760"/>
            <a:ext cx="10887075" cy="1152525"/>
          </a:xfrm>
          <a:prstGeom prst="rect">
            <a:avLst/>
          </a:prstGeom>
        </p:spPr>
      </p:pic>
      <p:sp>
        <p:nvSpPr>
          <p:cNvPr id="3" name="Textplatzhalter 2">
            <a:extLst>
              <a:ext uri="{FF2B5EF4-FFF2-40B4-BE49-F238E27FC236}">
                <a16:creationId xmlns:a16="http://schemas.microsoft.com/office/drawing/2014/main" id="{BBE5B692-E56F-41A0-848B-94CA0B52B47F}"/>
              </a:ext>
            </a:extLst>
          </p:cNvPr>
          <p:cNvSpPr>
            <a:spLocks noGrp="1"/>
          </p:cNvSpPr>
          <p:nvPr>
            <p:ph type="body" sz="quarter" idx="11"/>
          </p:nvPr>
        </p:nvSpPr>
        <p:spPr>
          <a:xfrm>
            <a:off x="2449328" y="3275125"/>
            <a:ext cx="9163384" cy="2704880"/>
          </a:xfrm>
        </p:spPr>
        <p:txBody>
          <a:bodyPr/>
          <a:lstStyle/>
          <a:p>
            <a:r>
              <a:rPr lang="en-US" sz="1600"/>
              <a:t>1)	Who am I? Traits, skills, tastes, …</a:t>
            </a:r>
          </a:p>
          <a:p>
            <a:r>
              <a:rPr lang="en-US" sz="1600"/>
              <a:t>2)	What do I know? Training, education, specific knowledge, …</a:t>
            </a:r>
          </a:p>
          <a:p>
            <a:r>
              <a:rPr lang="en-US" b="1"/>
              <a:t>3)	Who do I know? Social and professional networks</a:t>
            </a:r>
          </a:p>
          <a:p>
            <a:endParaRPr lang="en-GB"/>
          </a:p>
        </p:txBody>
      </p:sp>
      <p:sp>
        <p:nvSpPr>
          <p:cNvPr id="4" name="Fußzeilenplatzhalter 3">
            <a:extLst>
              <a:ext uri="{FF2B5EF4-FFF2-40B4-BE49-F238E27FC236}">
                <a16:creationId xmlns:a16="http://schemas.microsoft.com/office/drawing/2014/main" id="{B29C1E09-C3EA-4052-B15B-D05C278EFDE4}"/>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9AD007E4-F0CD-4519-BACB-DF5C0BAB3E6B}"/>
              </a:ext>
            </a:extLst>
          </p:cNvPr>
          <p:cNvSpPr>
            <a:spLocks noGrp="1"/>
          </p:cNvSpPr>
          <p:nvPr>
            <p:ph type="sldNum" sz="quarter" idx="13"/>
          </p:nvPr>
        </p:nvSpPr>
        <p:spPr/>
        <p:txBody>
          <a:bodyPr/>
          <a:lstStyle/>
          <a:p>
            <a:pPr>
              <a:defRPr/>
            </a:pPr>
            <a:fld id="{3403F9C6-84D0-4162-91EE-42F978B0FA19}" type="slidenum">
              <a:rPr lang="de-DE" altLang="de-DE" smtClean="0"/>
              <a:pPr>
                <a:defRPr/>
              </a:pPr>
              <a:t>39</a:t>
            </a:fld>
            <a:endParaRPr lang="de-DE" altLang="de-DE"/>
          </a:p>
        </p:txBody>
      </p:sp>
      <p:sp>
        <p:nvSpPr>
          <p:cNvPr id="9" name="Textfeld 8">
            <a:extLst>
              <a:ext uri="{FF2B5EF4-FFF2-40B4-BE49-F238E27FC236}">
                <a16:creationId xmlns:a16="http://schemas.microsoft.com/office/drawing/2014/main" id="{26B03F5E-36B1-44F8-BA85-AD75C9449A8B}"/>
              </a:ext>
            </a:extLst>
          </p:cNvPr>
          <p:cNvSpPr txBox="1"/>
          <p:nvPr/>
        </p:nvSpPr>
        <p:spPr>
          <a:xfrm>
            <a:off x="398463" y="1268760"/>
            <a:ext cx="2097137" cy="369332"/>
          </a:xfrm>
          <a:prstGeom prst="rect">
            <a:avLst/>
          </a:prstGeom>
          <a:solidFill>
            <a:schemeClr val="bg1"/>
          </a:solidFill>
        </p:spPr>
        <p:txBody>
          <a:bodyPr wrap="square" rtlCol="0">
            <a:spAutoFit/>
          </a:bodyPr>
          <a:lstStyle/>
          <a:p>
            <a:endParaRPr lang="en-GB"/>
          </a:p>
        </p:txBody>
      </p:sp>
      <p:sp>
        <p:nvSpPr>
          <p:cNvPr id="10" name="Pfeil: nach rechts 9">
            <a:extLst>
              <a:ext uri="{FF2B5EF4-FFF2-40B4-BE49-F238E27FC236}">
                <a16:creationId xmlns:a16="http://schemas.microsoft.com/office/drawing/2014/main" id="{01E63583-D583-4D71-A22B-C8AE248A332A}"/>
              </a:ext>
            </a:extLst>
          </p:cNvPr>
          <p:cNvSpPr/>
          <p:nvPr/>
        </p:nvSpPr>
        <p:spPr>
          <a:xfrm rot="1612532">
            <a:off x="1760896" y="2638852"/>
            <a:ext cx="1218326" cy="381501"/>
          </a:xfrm>
          <a:prstGeom prst="rightArrow">
            <a:avLst>
              <a:gd name="adj1" fmla="val 16474"/>
              <a:gd name="adj2" fmla="val 549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Ellipse 10">
            <a:extLst>
              <a:ext uri="{FF2B5EF4-FFF2-40B4-BE49-F238E27FC236}">
                <a16:creationId xmlns:a16="http://schemas.microsoft.com/office/drawing/2014/main" id="{4D4CF54D-43EC-4D34-A17C-47FC8D62292C}"/>
              </a:ext>
            </a:extLst>
          </p:cNvPr>
          <p:cNvSpPr/>
          <p:nvPr/>
        </p:nvSpPr>
        <p:spPr>
          <a:xfrm>
            <a:off x="263352" y="1268760"/>
            <a:ext cx="2097137" cy="129614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feld 5">
            <a:extLst>
              <a:ext uri="{FF2B5EF4-FFF2-40B4-BE49-F238E27FC236}">
                <a16:creationId xmlns:a16="http://schemas.microsoft.com/office/drawing/2014/main" id="{5252993B-EBDE-C0DA-5962-BF74D1BB2A30}"/>
              </a:ext>
            </a:extLst>
          </p:cNvPr>
          <p:cNvSpPr txBox="1"/>
          <p:nvPr/>
        </p:nvSpPr>
        <p:spPr>
          <a:xfrm>
            <a:off x="0" y="5829008"/>
            <a:ext cx="8217568" cy="369332"/>
          </a:xfrm>
          <a:prstGeom prst="rect">
            <a:avLst/>
          </a:prstGeom>
          <a:noFill/>
        </p:spPr>
        <p:txBody>
          <a:bodyPr wrap="square" rtlCol="0">
            <a:spAutoFit/>
          </a:bodyPr>
          <a:lstStyle/>
          <a:p>
            <a:r>
              <a:rPr lang="de-DE" dirty="0"/>
              <a:t>Picture Source: </a:t>
            </a:r>
            <a:r>
              <a:rPr lang="de-DE" dirty="0">
                <a:hlinkClick r:id="rId4"/>
              </a:rPr>
              <a:t>https://effectuation.org/the-five-principles-of-effectuation</a:t>
            </a:r>
            <a:r>
              <a:rPr lang="de-DE" dirty="0"/>
              <a:t> </a:t>
            </a:r>
            <a:endParaRPr lang="en-US" dirty="0"/>
          </a:p>
        </p:txBody>
      </p:sp>
    </p:spTree>
    <p:extLst>
      <p:ext uri="{BB962C8B-B14F-4D97-AF65-F5344CB8AC3E}">
        <p14:creationId xmlns:p14="http://schemas.microsoft.com/office/powerpoint/2010/main" val="3070660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5"/>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a:t>Who </a:t>
            </a:r>
            <a:r>
              <a:rPr lang="de-DE" altLang="de-DE" err="1"/>
              <a:t>are</a:t>
            </a:r>
            <a:r>
              <a:rPr lang="de-DE" altLang="de-DE"/>
              <a:t> </a:t>
            </a:r>
            <a:r>
              <a:rPr lang="de-DE" altLang="de-DE" err="1"/>
              <a:t>you</a:t>
            </a:r>
            <a:r>
              <a:rPr lang="de-DE" altLang="de-DE"/>
              <a:t>?</a:t>
            </a:r>
          </a:p>
        </p:txBody>
      </p:sp>
      <p:sp>
        <p:nvSpPr>
          <p:cNvPr id="18436" name="Fußzeilenplatzhalter 1"/>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de-DE">
                <a:solidFill>
                  <a:schemeClr val="bg1"/>
                </a:solidFill>
                <a:latin typeface="Segoe UI" panose="020B0502040204020203" pitchFamily="34" charset="0"/>
              </a:rPr>
              <a:t>How to become a Knowledge Entrepreneur | Workshop</a:t>
            </a:r>
            <a:endParaRPr lang="de-DE" altLang="de-DE">
              <a:solidFill>
                <a:schemeClr val="bg1"/>
              </a:solidFill>
              <a:latin typeface="Segoe UI" panose="020B0502040204020203" pitchFamily="34" charset="0"/>
            </a:endParaRPr>
          </a:p>
        </p:txBody>
      </p:sp>
      <p:sp>
        <p:nvSpPr>
          <p:cNvPr id="18437"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DD7A0F75-BD69-4C71-9A54-B8902D274FE0}" type="slidenum">
              <a:rPr lang="de-DE" altLang="de-DE" smtClean="0">
                <a:solidFill>
                  <a:schemeClr val="bg1"/>
                </a:solidFill>
                <a:latin typeface="Segoe UI" panose="020B0502040204020203" pitchFamily="34" charset="0"/>
              </a:rPr>
              <a:pPr/>
              <a:t>4</a:t>
            </a:fld>
            <a:endParaRPr lang="de-DE" altLang="de-DE">
              <a:solidFill>
                <a:schemeClr val="bg1"/>
              </a:solidFill>
              <a:latin typeface="Segoe UI" panose="020B0502040204020203" pitchFamily="34" charset="0"/>
            </a:endParaRPr>
          </a:p>
        </p:txBody>
      </p:sp>
      <p:sp>
        <p:nvSpPr>
          <p:cNvPr id="10" name="Abgerundetes Rechteck 15">
            <a:extLst>
              <a:ext uri="{FF2B5EF4-FFF2-40B4-BE49-F238E27FC236}">
                <a16:creationId xmlns:a16="http://schemas.microsoft.com/office/drawing/2014/main" id="{CE95E3E2-108B-4EF6-AC96-731C19B91B54}"/>
              </a:ext>
            </a:extLst>
          </p:cNvPr>
          <p:cNvSpPr/>
          <p:nvPr/>
        </p:nvSpPr>
        <p:spPr>
          <a:xfrm>
            <a:off x="1487154" y="2785155"/>
            <a:ext cx="6984776" cy="714380"/>
          </a:xfrm>
          <a:prstGeom prst="roundRect">
            <a:avLst/>
          </a:prstGeom>
          <a:solidFill>
            <a:srgbClr val="004972"/>
          </a:solidFill>
          <a:ln>
            <a:noFill/>
          </a:ln>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36000" tIns="180000" rIns="36000" bIns="180000" numCol="1" spcCol="127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err="1">
                <a:latin typeface="Corbel" pitchFamily="34" charset="0"/>
              </a:rPr>
              <a:t>What</a:t>
            </a:r>
            <a:r>
              <a:rPr lang="de-DE" sz="2000" b="1">
                <a:latin typeface="Corbel" pitchFamily="34" charset="0"/>
              </a:rPr>
              <a:t> </a:t>
            </a:r>
            <a:r>
              <a:rPr lang="de-DE" sz="2000" b="1" err="1">
                <a:latin typeface="Corbel" pitchFamily="34" charset="0"/>
              </a:rPr>
              <a:t>is</a:t>
            </a:r>
            <a:r>
              <a:rPr lang="de-DE" sz="2000" b="1">
                <a:latin typeface="Corbel" pitchFamily="34" charset="0"/>
              </a:rPr>
              <a:t> </a:t>
            </a:r>
            <a:r>
              <a:rPr lang="de-DE" sz="2000" b="1" err="1">
                <a:latin typeface="Corbel" pitchFamily="34" charset="0"/>
              </a:rPr>
              <a:t>your</a:t>
            </a:r>
            <a:r>
              <a:rPr lang="de-DE" sz="2000" b="1">
                <a:latin typeface="Corbel" pitchFamily="34" charset="0"/>
              </a:rPr>
              <a:t> professional </a:t>
            </a:r>
            <a:r>
              <a:rPr lang="de-DE" sz="2000" b="1" err="1">
                <a:latin typeface="Corbel" pitchFamily="34" charset="0"/>
              </a:rPr>
              <a:t>background</a:t>
            </a:r>
            <a:r>
              <a:rPr lang="de-DE" sz="2000" b="1">
                <a:latin typeface="Corbel" pitchFamily="34" charset="0"/>
              </a:rPr>
              <a:t>?</a:t>
            </a:r>
          </a:p>
        </p:txBody>
      </p:sp>
      <p:sp>
        <p:nvSpPr>
          <p:cNvPr id="12" name="Abgerundetes Rechteck 15">
            <a:extLst>
              <a:ext uri="{FF2B5EF4-FFF2-40B4-BE49-F238E27FC236}">
                <a16:creationId xmlns:a16="http://schemas.microsoft.com/office/drawing/2014/main" id="{26502A3F-6CA9-4467-9684-489BDB83F5FC}"/>
              </a:ext>
            </a:extLst>
          </p:cNvPr>
          <p:cNvSpPr/>
          <p:nvPr/>
        </p:nvSpPr>
        <p:spPr>
          <a:xfrm>
            <a:off x="1493671" y="3890504"/>
            <a:ext cx="6984776" cy="714380"/>
          </a:xfrm>
          <a:prstGeom prst="roundRect">
            <a:avLst/>
          </a:prstGeom>
          <a:solidFill>
            <a:srgbClr val="004972"/>
          </a:solidFill>
          <a:ln>
            <a:noFill/>
          </a:ln>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36000" tIns="180000" rIns="36000" bIns="180000" numCol="1" spcCol="127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err="1">
                <a:latin typeface="Corbel" pitchFamily="34" charset="0"/>
              </a:rPr>
              <a:t>How</a:t>
            </a:r>
            <a:r>
              <a:rPr lang="de-DE" sz="2000" b="1">
                <a:latin typeface="Corbel" pitchFamily="34" charset="0"/>
              </a:rPr>
              <a:t> </a:t>
            </a:r>
            <a:r>
              <a:rPr lang="de-DE" sz="2000" b="1" err="1">
                <a:latin typeface="Corbel" pitchFamily="34" charset="0"/>
              </a:rPr>
              <a:t>certain</a:t>
            </a:r>
            <a:r>
              <a:rPr lang="de-DE" sz="2000" b="1">
                <a:latin typeface="Corbel" pitchFamily="34" charset="0"/>
              </a:rPr>
              <a:t> </a:t>
            </a:r>
            <a:r>
              <a:rPr lang="de-DE" sz="2000" b="1" err="1">
                <a:latin typeface="Corbel" pitchFamily="34" charset="0"/>
              </a:rPr>
              <a:t>are</a:t>
            </a:r>
            <a:r>
              <a:rPr lang="de-DE" sz="2000" b="1">
                <a:latin typeface="Corbel" pitchFamily="34" charset="0"/>
              </a:rPr>
              <a:t> </a:t>
            </a:r>
            <a:r>
              <a:rPr lang="de-DE" sz="2000" b="1" err="1">
                <a:latin typeface="Corbel" pitchFamily="34" charset="0"/>
              </a:rPr>
              <a:t>your</a:t>
            </a:r>
            <a:r>
              <a:rPr lang="de-DE" sz="2000" b="1">
                <a:latin typeface="Corbel" pitchFamily="34" charset="0"/>
              </a:rPr>
              <a:t> </a:t>
            </a:r>
            <a:r>
              <a:rPr lang="de-DE" sz="2000" b="1" err="1">
                <a:latin typeface="Corbel" pitchFamily="34" charset="0"/>
              </a:rPr>
              <a:t>future</a:t>
            </a:r>
            <a:r>
              <a:rPr lang="de-DE" sz="2000" b="1">
                <a:latin typeface="Corbel" pitchFamily="34" charset="0"/>
              </a:rPr>
              <a:t> </a:t>
            </a:r>
            <a:r>
              <a:rPr lang="de-DE" sz="2000" b="1" err="1">
                <a:latin typeface="Corbel" pitchFamily="34" charset="0"/>
              </a:rPr>
              <a:t>career</a:t>
            </a:r>
            <a:r>
              <a:rPr lang="de-DE" sz="2000" b="1">
                <a:latin typeface="Corbel" pitchFamily="34" charset="0"/>
              </a:rPr>
              <a:t> </a:t>
            </a:r>
            <a:r>
              <a:rPr lang="de-DE" sz="2000" b="1" err="1">
                <a:latin typeface="Corbel" pitchFamily="34" charset="0"/>
              </a:rPr>
              <a:t>plans</a:t>
            </a:r>
            <a:r>
              <a:rPr lang="de-DE" sz="2000" b="1">
                <a:latin typeface="Corbel" pitchFamily="34" charset="0"/>
              </a:rPr>
              <a:t> at </a:t>
            </a:r>
            <a:r>
              <a:rPr lang="de-DE" sz="2000" b="1" err="1">
                <a:latin typeface="Corbel" pitchFamily="34" charset="0"/>
              </a:rPr>
              <a:t>the</a:t>
            </a:r>
            <a:r>
              <a:rPr lang="de-DE" sz="2000" b="1">
                <a:latin typeface="Corbel" pitchFamily="34" charset="0"/>
              </a:rPr>
              <a:t> </a:t>
            </a:r>
            <a:r>
              <a:rPr lang="de-DE" sz="2000" b="1" err="1">
                <a:latin typeface="Corbel" pitchFamily="34" charset="0"/>
              </a:rPr>
              <a:t>moment</a:t>
            </a:r>
            <a:r>
              <a:rPr lang="de-DE" sz="2000" b="1">
                <a:latin typeface="Corbel" pitchFamily="34" charset="0"/>
              </a:rPr>
              <a:t>?</a:t>
            </a:r>
          </a:p>
        </p:txBody>
      </p:sp>
      <p:sp>
        <p:nvSpPr>
          <p:cNvPr id="2" name="Abgerundetes Rechteck 15">
            <a:extLst>
              <a:ext uri="{FF2B5EF4-FFF2-40B4-BE49-F238E27FC236}">
                <a16:creationId xmlns:a16="http://schemas.microsoft.com/office/drawing/2014/main" id="{0C0B679B-CB95-AD3E-1D86-643C45F8A1E2}"/>
              </a:ext>
            </a:extLst>
          </p:cNvPr>
          <p:cNvSpPr/>
          <p:nvPr/>
        </p:nvSpPr>
        <p:spPr>
          <a:xfrm>
            <a:off x="1487488" y="1628800"/>
            <a:ext cx="6984776" cy="714380"/>
          </a:xfrm>
          <a:prstGeom prst="roundRect">
            <a:avLst/>
          </a:prstGeom>
          <a:solidFill>
            <a:srgbClr val="004972"/>
          </a:solidFill>
          <a:ln>
            <a:noFill/>
          </a:ln>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36000" tIns="180000" rIns="36000" bIns="180000" numCol="1" spcCol="127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err="1">
                <a:latin typeface="Corbel" pitchFamily="34" charset="0"/>
              </a:rPr>
              <a:t>How</a:t>
            </a:r>
            <a:r>
              <a:rPr lang="de-DE" sz="2000" b="1">
                <a:latin typeface="Corbel" pitchFamily="34" charset="0"/>
              </a:rPr>
              <a:t> </a:t>
            </a:r>
            <a:r>
              <a:rPr lang="de-DE" sz="2000" b="1" err="1">
                <a:latin typeface="Corbel" pitchFamily="34" charset="0"/>
              </a:rPr>
              <a:t>many</a:t>
            </a:r>
            <a:r>
              <a:rPr lang="de-DE" sz="2000" b="1">
                <a:latin typeface="Corbel" pitchFamily="34" charset="0"/>
              </a:rPr>
              <a:t> </a:t>
            </a:r>
            <a:r>
              <a:rPr lang="de-DE" sz="2000" b="1" err="1">
                <a:latin typeface="Corbel" pitchFamily="34" charset="0"/>
              </a:rPr>
              <a:t>semesters</a:t>
            </a:r>
            <a:r>
              <a:rPr lang="de-DE" sz="2000" b="1">
                <a:latin typeface="Corbel" pitchFamily="34" charset="0"/>
              </a:rPr>
              <a:t> </a:t>
            </a:r>
            <a:r>
              <a:rPr lang="de-DE" sz="2000" b="1" err="1">
                <a:latin typeface="Corbel" pitchFamily="34" charset="0"/>
              </a:rPr>
              <a:t>have</a:t>
            </a:r>
            <a:r>
              <a:rPr lang="de-DE" sz="2000" b="1">
                <a:latin typeface="Corbel" pitchFamily="34" charset="0"/>
              </a:rPr>
              <a:t> </a:t>
            </a:r>
            <a:r>
              <a:rPr lang="de-DE" sz="2000" b="1" err="1">
                <a:latin typeface="Corbel" pitchFamily="34" charset="0"/>
              </a:rPr>
              <a:t>you</a:t>
            </a:r>
            <a:r>
              <a:rPr lang="de-DE" sz="2000" b="1">
                <a:latin typeface="Corbel" pitchFamily="34" charset="0"/>
              </a:rPr>
              <a:t> </a:t>
            </a:r>
            <a:r>
              <a:rPr lang="de-DE" sz="2000" b="1" err="1">
                <a:latin typeface="Corbel" pitchFamily="34" charset="0"/>
              </a:rPr>
              <a:t>already</a:t>
            </a:r>
            <a:r>
              <a:rPr lang="de-DE" sz="2000" b="1">
                <a:latin typeface="Corbel" pitchFamily="34" charset="0"/>
              </a:rPr>
              <a:t> </a:t>
            </a:r>
            <a:r>
              <a:rPr lang="de-DE" sz="2000" b="1" err="1">
                <a:latin typeface="Corbel" pitchFamily="34" charset="0"/>
              </a:rPr>
              <a:t>studied</a:t>
            </a:r>
            <a:r>
              <a:rPr lang="de-DE" sz="2000" b="1">
                <a:latin typeface="Corbel" pitchFamily="34" charset="0"/>
              </a:rPr>
              <a:t> (Bachelor + Master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C72F7F3-8238-F1A6-98EF-592BA556FED3}"/>
              </a:ext>
            </a:extLst>
          </p:cNvPr>
          <p:cNvSpPr>
            <a:spLocks noGrp="1"/>
          </p:cNvSpPr>
          <p:nvPr>
            <p:ph type="body" sz="quarter" idx="10"/>
          </p:nvPr>
        </p:nvSpPr>
        <p:spPr>
          <a:xfrm>
            <a:off x="397933" y="311974"/>
            <a:ext cx="8866419" cy="685800"/>
          </a:xfrm>
        </p:spPr>
        <p:txBody>
          <a:bodyPr/>
          <a:lstStyle/>
          <a:p>
            <a:r>
              <a:rPr lang="de-DE"/>
              <a:t>Networking</a:t>
            </a:r>
            <a:endParaRPr lang="en-US"/>
          </a:p>
        </p:txBody>
      </p:sp>
      <p:sp>
        <p:nvSpPr>
          <p:cNvPr id="3" name="Textplatzhalter 2">
            <a:extLst>
              <a:ext uri="{FF2B5EF4-FFF2-40B4-BE49-F238E27FC236}">
                <a16:creationId xmlns:a16="http://schemas.microsoft.com/office/drawing/2014/main" id="{44453822-CA03-1979-BE95-AF501A866F6A}"/>
              </a:ext>
            </a:extLst>
          </p:cNvPr>
          <p:cNvSpPr>
            <a:spLocks noGrp="1"/>
          </p:cNvSpPr>
          <p:nvPr>
            <p:ph type="body" sz="quarter" idx="11"/>
          </p:nvPr>
        </p:nvSpPr>
        <p:spPr>
          <a:xfrm>
            <a:off x="270628" y="1430371"/>
            <a:ext cx="5990288" cy="4599232"/>
          </a:xfrm>
        </p:spPr>
        <p:txBody>
          <a:bodyPr/>
          <a:lstStyle/>
          <a:p>
            <a:r>
              <a:rPr lang="en-US" sz="2000">
                <a:latin typeface="Tahoma" panose="020B0604030504040204" pitchFamily="34" charset="0"/>
                <a:ea typeface="Tahoma" panose="020B0604030504040204" pitchFamily="34" charset="0"/>
                <a:cs typeface="Tahoma" panose="020B0604030504040204" pitchFamily="34" charset="0"/>
              </a:rPr>
              <a:t>Networking is </a:t>
            </a:r>
            <a:r>
              <a:rPr lang="en-US" sz="2000" b="1">
                <a:latin typeface="Tahoma" panose="020B0604030504040204" pitchFamily="34" charset="0"/>
                <a:ea typeface="Tahoma" panose="020B0604030504040204" pitchFamily="34" charset="0"/>
                <a:cs typeface="Tahoma" panose="020B0604030504040204" pitchFamily="34" charset="0"/>
              </a:rPr>
              <a:t>building relationships before you need them</a:t>
            </a:r>
            <a:r>
              <a:rPr lang="en-US" sz="2000">
                <a:latin typeface="Tahoma" panose="020B0604030504040204" pitchFamily="34" charset="0"/>
                <a:ea typeface="Tahoma" panose="020B0604030504040204" pitchFamily="34" charset="0"/>
                <a:cs typeface="Tahoma" panose="020B0604030504040204" pitchFamily="34" charset="0"/>
              </a:rPr>
              <a:t>. Then when you need them, you will know whom to call and he or she will want to help you. (Darling, 2003)</a:t>
            </a:r>
          </a:p>
        </p:txBody>
      </p:sp>
      <p:sp>
        <p:nvSpPr>
          <p:cNvPr id="4" name="Fußzeilenplatzhalter 3">
            <a:extLst>
              <a:ext uri="{FF2B5EF4-FFF2-40B4-BE49-F238E27FC236}">
                <a16:creationId xmlns:a16="http://schemas.microsoft.com/office/drawing/2014/main" id="{7C0887DA-32A1-1542-5BD8-808B643AD7F2}"/>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939A4275-5679-BFFC-879D-2E59734BDEFB}"/>
              </a:ext>
            </a:extLst>
          </p:cNvPr>
          <p:cNvSpPr>
            <a:spLocks noGrp="1"/>
          </p:cNvSpPr>
          <p:nvPr>
            <p:ph type="sldNum" sz="quarter" idx="13"/>
          </p:nvPr>
        </p:nvSpPr>
        <p:spPr/>
        <p:txBody>
          <a:bodyPr/>
          <a:lstStyle/>
          <a:p>
            <a:pPr>
              <a:defRPr/>
            </a:pPr>
            <a:fld id="{3403F9C6-84D0-4162-91EE-42F978B0FA19}" type="slidenum">
              <a:rPr lang="de-DE" altLang="de-DE" smtClean="0"/>
              <a:pPr>
                <a:defRPr/>
              </a:pPr>
              <a:t>40</a:t>
            </a:fld>
            <a:endParaRPr lang="de-DE" altLang="de-DE"/>
          </a:p>
        </p:txBody>
      </p:sp>
      <p:pic>
        <p:nvPicPr>
          <p:cNvPr id="10" name="Grafik 9">
            <a:extLst>
              <a:ext uri="{FF2B5EF4-FFF2-40B4-BE49-F238E27FC236}">
                <a16:creationId xmlns:a16="http://schemas.microsoft.com/office/drawing/2014/main" id="{F61ECBCC-8DF8-4357-A4F2-D7EFE87EE63E}"/>
              </a:ext>
            </a:extLst>
          </p:cNvPr>
          <p:cNvPicPr>
            <a:picLocks noChangeAspect="1"/>
          </p:cNvPicPr>
          <p:nvPr/>
        </p:nvPicPr>
        <p:blipFill>
          <a:blip r:embed="rId3"/>
          <a:stretch>
            <a:fillRect/>
          </a:stretch>
        </p:blipFill>
        <p:spPr>
          <a:xfrm>
            <a:off x="6131744" y="1513763"/>
            <a:ext cx="5323520" cy="3549013"/>
          </a:xfrm>
          <a:prstGeom prst="rect">
            <a:avLst/>
          </a:prstGeom>
        </p:spPr>
      </p:pic>
      <p:pic>
        <p:nvPicPr>
          <p:cNvPr id="12" name="Grafik 11" descr="Büroarbeiter">
            <a:extLst>
              <a:ext uri="{FF2B5EF4-FFF2-40B4-BE49-F238E27FC236}">
                <a16:creationId xmlns:a16="http://schemas.microsoft.com/office/drawing/2014/main" id="{51152808-1858-4450-A75A-2D66B062B2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6242" y="3340311"/>
            <a:ext cx="685800" cy="685800"/>
          </a:xfrm>
          <a:prstGeom prst="rect">
            <a:avLst/>
          </a:prstGeom>
        </p:spPr>
      </p:pic>
      <p:pic>
        <p:nvPicPr>
          <p:cNvPr id="14" name="Grafik 13" descr="Professor">
            <a:extLst>
              <a:ext uri="{FF2B5EF4-FFF2-40B4-BE49-F238E27FC236}">
                <a16:creationId xmlns:a16="http://schemas.microsoft.com/office/drawing/2014/main" id="{F56B9519-B09E-40AF-BEB6-457D58C5A3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65212" y="1404460"/>
            <a:ext cx="636364" cy="636364"/>
          </a:xfrm>
          <a:prstGeom prst="rect">
            <a:avLst/>
          </a:prstGeom>
        </p:spPr>
      </p:pic>
      <p:pic>
        <p:nvPicPr>
          <p:cNvPr id="16" name="Grafik 15" descr="DJ">
            <a:extLst>
              <a:ext uri="{FF2B5EF4-FFF2-40B4-BE49-F238E27FC236}">
                <a16:creationId xmlns:a16="http://schemas.microsoft.com/office/drawing/2014/main" id="{F5879921-AD3D-4E49-8D0F-C15E843057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29934" y="2970082"/>
            <a:ext cx="740458" cy="740458"/>
          </a:xfrm>
          <a:prstGeom prst="rect">
            <a:avLst/>
          </a:prstGeom>
        </p:spPr>
      </p:pic>
      <p:pic>
        <p:nvPicPr>
          <p:cNvPr id="18" name="Grafik 17" descr="Arzt">
            <a:extLst>
              <a:ext uri="{FF2B5EF4-FFF2-40B4-BE49-F238E27FC236}">
                <a16:creationId xmlns:a16="http://schemas.microsoft.com/office/drawing/2014/main" id="{86211148-3DBB-4BAF-8CA6-A515B14804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02802" y="4563757"/>
            <a:ext cx="585731" cy="585731"/>
          </a:xfrm>
          <a:prstGeom prst="rect">
            <a:avLst/>
          </a:prstGeom>
        </p:spPr>
      </p:pic>
      <p:pic>
        <p:nvPicPr>
          <p:cNvPr id="20" name="Grafik 19" descr="Pilot">
            <a:extLst>
              <a:ext uri="{FF2B5EF4-FFF2-40B4-BE49-F238E27FC236}">
                <a16:creationId xmlns:a16="http://schemas.microsoft.com/office/drawing/2014/main" id="{9151017B-84EA-49F7-8E41-E790ACDD9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40864" y="2664644"/>
            <a:ext cx="739712" cy="739712"/>
          </a:xfrm>
          <a:prstGeom prst="rect">
            <a:avLst/>
          </a:prstGeom>
        </p:spPr>
      </p:pic>
      <p:pic>
        <p:nvPicPr>
          <p:cNvPr id="24" name="Grafik 23" descr="Weibliches Profil">
            <a:extLst>
              <a:ext uri="{FF2B5EF4-FFF2-40B4-BE49-F238E27FC236}">
                <a16:creationId xmlns:a16="http://schemas.microsoft.com/office/drawing/2014/main" id="{180661BE-48E0-4399-BBE3-CDF50D1381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88781" y="2838763"/>
            <a:ext cx="914400" cy="914400"/>
          </a:xfrm>
          <a:prstGeom prst="rect">
            <a:avLst/>
          </a:prstGeom>
        </p:spPr>
      </p:pic>
      <p:pic>
        <p:nvPicPr>
          <p:cNvPr id="26" name="Grafik 25" descr="Männliches Profil">
            <a:extLst>
              <a:ext uri="{FF2B5EF4-FFF2-40B4-BE49-F238E27FC236}">
                <a16:creationId xmlns:a16="http://schemas.microsoft.com/office/drawing/2014/main" id="{01376CDF-24D9-4B82-804F-F656B91FE35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69780" y="1411802"/>
            <a:ext cx="636364" cy="636364"/>
          </a:xfrm>
          <a:prstGeom prst="rect">
            <a:avLst/>
          </a:prstGeom>
        </p:spPr>
      </p:pic>
      <p:pic>
        <p:nvPicPr>
          <p:cNvPr id="28" name="Grafik 27" descr="Schulmädchen">
            <a:extLst>
              <a:ext uri="{FF2B5EF4-FFF2-40B4-BE49-F238E27FC236}">
                <a16:creationId xmlns:a16="http://schemas.microsoft.com/office/drawing/2014/main" id="{7A3A0A57-592D-4FE4-A8A5-CB228495334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82572" y="3936315"/>
            <a:ext cx="821940" cy="821940"/>
          </a:xfrm>
          <a:prstGeom prst="rect">
            <a:avLst/>
          </a:prstGeom>
        </p:spPr>
      </p:pic>
      <p:pic>
        <p:nvPicPr>
          <p:cNvPr id="30" name="Grafik 29" descr="Schuljunge">
            <a:extLst>
              <a:ext uri="{FF2B5EF4-FFF2-40B4-BE49-F238E27FC236}">
                <a16:creationId xmlns:a16="http://schemas.microsoft.com/office/drawing/2014/main" id="{D5558585-F750-407D-B70D-9FB2038C314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429735" y="3729987"/>
            <a:ext cx="914399" cy="914399"/>
          </a:xfrm>
          <a:prstGeom prst="rect">
            <a:avLst/>
          </a:prstGeom>
        </p:spPr>
      </p:pic>
      <p:pic>
        <p:nvPicPr>
          <p:cNvPr id="31" name="Grafik 30" descr="Büroarbeiter">
            <a:extLst>
              <a:ext uri="{FF2B5EF4-FFF2-40B4-BE49-F238E27FC236}">
                <a16:creationId xmlns:a16="http://schemas.microsoft.com/office/drawing/2014/main" id="{C10815C2-F19F-4430-9EBD-5588854FCF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21452" y="1368893"/>
            <a:ext cx="685800" cy="685800"/>
          </a:xfrm>
          <a:prstGeom prst="rect">
            <a:avLst/>
          </a:prstGeom>
        </p:spPr>
      </p:pic>
      <p:pic>
        <p:nvPicPr>
          <p:cNvPr id="32" name="Grafik 31" descr="Männliches Profil">
            <a:extLst>
              <a:ext uri="{FF2B5EF4-FFF2-40B4-BE49-F238E27FC236}">
                <a16:creationId xmlns:a16="http://schemas.microsoft.com/office/drawing/2014/main" id="{7FAD4612-272F-48F4-8D25-46653768C2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85534" y="4528373"/>
            <a:ext cx="636364" cy="636364"/>
          </a:xfrm>
          <a:prstGeom prst="rect">
            <a:avLst/>
          </a:prstGeom>
        </p:spPr>
      </p:pic>
      <p:pic>
        <p:nvPicPr>
          <p:cNvPr id="33" name="Grafik 32" descr="Arzt">
            <a:extLst>
              <a:ext uri="{FF2B5EF4-FFF2-40B4-BE49-F238E27FC236}">
                <a16:creationId xmlns:a16="http://schemas.microsoft.com/office/drawing/2014/main" id="{B71ADD63-AF82-4946-9466-8322211D17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61884" y="2489657"/>
            <a:ext cx="850654" cy="850654"/>
          </a:xfrm>
          <a:prstGeom prst="rect">
            <a:avLst/>
          </a:prstGeom>
        </p:spPr>
      </p:pic>
    </p:spTree>
    <p:extLst>
      <p:ext uri="{BB962C8B-B14F-4D97-AF65-F5344CB8AC3E}">
        <p14:creationId xmlns:p14="http://schemas.microsoft.com/office/powerpoint/2010/main" val="3005569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4D09B62-73F5-1C37-5572-64B3DEDA3492}"/>
              </a:ext>
            </a:extLst>
          </p:cNvPr>
          <p:cNvSpPr>
            <a:spLocks noGrp="1"/>
          </p:cNvSpPr>
          <p:nvPr>
            <p:ph type="body" sz="quarter" idx="10"/>
          </p:nvPr>
        </p:nvSpPr>
        <p:spPr/>
        <p:txBody>
          <a:bodyPr/>
          <a:lstStyle/>
          <a:p>
            <a:r>
              <a:rPr lang="de-DE" err="1">
                <a:solidFill>
                  <a:schemeClr val="accent1"/>
                </a:solidFill>
              </a:rPr>
              <a:t>Exercise</a:t>
            </a:r>
            <a:endParaRPr lang="de-DE">
              <a:solidFill>
                <a:schemeClr val="accent1"/>
              </a:solidFill>
            </a:endParaRPr>
          </a:p>
        </p:txBody>
      </p:sp>
      <p:sp>
        <p:nvSpPr>
          <p:cNvPr id="3" name="Textplatzhalter 2">
            <a:extLst>
              <a:ext uri="{FF2B5EF4-FFF2-40B4-BE49-F238E27FC236}">
                <a16:creationId xmlns:a16="http://schemas.microsoft.com/office/drawing/2014/main" id="{8F15594E-F707-CE3A-A1E1-7004FF3876D4}"/>
              </a:ext>
            </a:extLst>
          </p:cNvPr>
          <p:cNvSpPr>
            <a:spLocks noGrp="1"/>
          </p:cNvSpPr>
          <p:nvPr>
            <p:ph type="body" sz="quarter" idx="11"/>
          </p:nvPr>
        </p:nvSpPr>
        <p:spPr>
          <a:xfrm>
            <a:off x="0" y="2708920"/>
            <a:ext cx="12192000" cy="720080"/>
          </a:xfrm>
          <a:solidFill>
            <a:schemeClr val="tx2">
              <a:lumMod val="75000"/>
            </a:schemeClr>
          </a:solidFill>
        </p:spPr>
        <p:txBody>
          <a:bodyPr/>
          <a:lstStyle/>
          <a:p>
            <a:pPr indent="0" algn="ctr"/>
            <a:r>
              <a:rPr lang="de-DE">
                <a:solidFill>
                  <a:schemeClr val="bg1"/>
                </a:solidFill>
              </a:rPr>
              <a:t>In </a:t>
            </a:r>
            <a:r>
              <a:rPr lang="de-DE" err="1">
                <a:solidFill>
                  <a:schemeClr val="bg1"/>
                </a:solidFill>
              </a:rPr>
              <a:t>what</a:t>
            </a:r>
            <a:r>
              <a:rPr lang="de-DE">
                <a:solidFill>
                  <a:schemeClr val="bg1"/>
                </a:solidFill>
              </a:rPr>
              <a:t> </a:t>
            </a:r>
            <a:r>
              <a:rPr lang="de-DE" err="1">
                <a:solidFill>
                  <a:schemeClr val="bg1"/>
                </a:solidFill>
              </a:rPr>
              <a:t>situation</a:t>
            </a:r>
            <a:r>
              <a:rPr lang="de-DE">
                <a:solidFill>
                  <a:schemeClr val="bg1"/>
                </a:solidFill>
              </a:rPr>
              <a:t> </a:t>
            </a:r>
            <a:r>
              <a:rPr lang="de-DE" err="1">
                <a:solidFill>
                  <a:schemeClr val="bg1"/>
                </a:solidFill>
              </a:rPr>
              <a:t>did</a:t>
            </a:r>
            <a:r>
              <a:rPr lang="de-DE">
                <a:solidFill>
                  <a:schemeClr val="bg1"/>
                </a:solidFill>
              </a:rPr>
              <a:t> </a:t>
            </a:r>
            <a:r>
              <a:rPr lang="de-DE" err="1">
                <a:solidFill>
                  <a:schemeClr val="bg1"/>
                </a:solidFill>
              </a:rPr>
              <a:t>you</a:t>
            </a:r>
            <a:r>
              <a:rPr lang="de-DE">
                <a:solidFill>
                  <a:schemeClr val="bg1"/>
                </a:solidFill>
              </a:rPr>
              <a:t> network </a:t>
            </a:r>
            <a:r>
              <a:rPr lang="de-DE" err="1">
                <a:solidFill>
                  <a:schemeClr val="bg1"/>
                </a:solidFill>
              </a:rPr>
              <a:t>successfully</a:t>
            </a:r>
            <a:r>
              <a:rPr lang="de-DE">
                <a:solidFill>
                  <a:schemeClr val="bg1"/>
                </a:solidFill>
              </a:rPr>
              <a:t> in </a:t>
            </a:r>
            <a:r>
              <a:rPr lang="de-DE" err="1">
                <a:solidFill>
                  <a:schemeClr val="bg1"/>
                </a:solidFill>
              </a:rPr>
              <a:t>the</a:t>
            </a:r>
            <a:r>
              <a:rPr lang="de-DE">
                <a:solidFill>
                  <a:schemeClr val="bg1"/>
                </a:solidFill>
              </a:rPr>
              <a:t> </a:t>
            </a:r>
            <a:r>
              <a:rPr lang="de-DE" err="1">
                <a:solidFill>
                  <a:schemeClr val="bg1"/>
                </a:solidFill>
              </a:rPr>
              <a:t>past</a:t>
            </a:r>
            <a:r>
              <a:rPr lang="de-DE">
                <a:solidFill>
                  <a:schemeClr val="bg1"/>
                </a:solidFill>
              </a:rPr>
              <a:t>?</a:t>
            </a:r>
          </a:p>
        </p:txBody>
      </p:sp>
      <p:sp>
        <p:nvSpPr>
          <p:cNvPr id="4" name="Fußzeilenplatzhalter 3">
            <a:extLst>
              <a:ext uri="{FF2B5EF4-FFF2-40B4-BE49-F238E27FC236}">
                <a16:creationId xmlns:a16="http://schemas.microsoft.com/office/drawing/2014/main" id="{2CEE8B93-1612-2D22-9496-4FAECCD1EB99}"/>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AFE1265D-3BA1-05F5-D0CB-0418CA677E81}"/>
              </a:ext>
            </a:extLst>
          </p:cNvPr>
          <p:cNvSpPr>
            <a:spLocks noGrp="1"/>
          </p:cNvSpPr>
          <p:nvPr>
            <p:ph type="sldNum" sz="quarter" idx="13"/>
          </p:nvPr>
        </p:nvSpPr>
        <p:spPr/>
        <p:txBody>
          <a:bodyPr/>
          <a:lstStyle/>
          <a:p>
            <a:pPr>
              <a:defRPr/>
            </a:pPr>
            <a:fld id="{3403F9C6-84D0-4162-91EE-42F978B0FA19}" type="slidenum">
              <a:rPr lang="de-DE" altLang="de-DE" smtClean="0"/>
              <a:pPr>
                <a:defRPr/>
              </a:pPr>
              <a:t>41</a:t>
            </a:fld>
            <a:endParaRPr lang="de-DE" altLang="de-DE"/>
          </a:p>
        </p:txBody>
      </p:sp>
    </p:spTree>
    <p:extLst>
      <p:ext uri="{BB962C8B-B14F-4D97-AF65-F5344CB8AC3E}">
        <p14:creationId xmlns:p14="http://schemas.microsoft.com/office/powerpoint/2010/main" val="3749068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84DAEED-8E66-4BC4-B614-004F88F51A5A}"/>
              </a:ext>
            </a:extLst>
          </p:cNvPr>
          <p:cNvSpPr>
            <a:spLocks noGrp="1"/>
          </p:cNvSpPr>
          <p:nvPr>
            <p:ph type="body" sz="quarter" idx="10"/>
          </p:nvPr>
        </p:nvSpPr>
        <p:spPr>
          <a:xfrm>
            <a:off x="397933" y="349044"/>
            <a:ext cx="10212917" cy="685800"/>
          </a:xfrm>
        </p:spPr>
        <p:txBody>
          <a:bodyPr/>
          <a:lstStyle/>
          <a:p>
            <a:r>
              <a:rPr lang="en-GB" sz="2400"/>
              <a:t>Example: Paula is an app developer in the area of health management</a:t>
            </a:r>
          </a:p>
        </p:txBody>
      </p:sp>
      <p:pic>
        <p:nvPicPr>
          <p:cNvPr id="7" name="Grafik 6">
            <a:extLst>
              <a:ext uri="{FF2B5EF4-FFF2-40B4-BE49-F238E27FC236}">
                <a16:creationId xmlns:a16="http://schemas.microsoft.com/office/drawing/2014/main" id="{BF3CC539-C0F4-4554-A62D-BA103225DD88}"/>
              </a:ext>
            </a:extLst>
          </p:cNvPr>
          <p:cNvPicPr>
            <a:picLocks noChangeAspect="1"/>
          </p:cNvPicPr>
          <p:nvPr/>
        </p:nvPicPr>
        <p:blipFill>
          <a:blip r:embed="rId3"/>
          <a:stretch>
            <a:fillRect/>
          </a:stretch>
        </p:blipFill>
        <p:spPr>
          <a:xfrm>
            <a:off x="356980" y="924166"/>
            <a:ext cx="11437087" cy="5249111"/>
          </a:xfrm>
          <a:prstGeom prst="rect">
            <a:avLst/>
          </a:prstGeom>
        </p:spPr>
      </p:pic>
      <p:sp>
        <p:nvSpPr>
          <p:cNvPr id="4" name="Fußzeilenplatzhalter 3">
            <a:extLst>
              <a:ext uri="{FF2B5EF4-FFF2-40B4-BE49-F238E27FC236}">
                <a16:creationId xmlns:a16="http://schemas.microsoft.com/office/drawing/2014/main" id="{143AC364-9702-4492-9437-3A4DC12E0E0C}"/>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4EEFC17B-9A9D-4DE4-B690-7E2B0BF7564B}"/>
              </a:ext>
            </a:extLst>
          </p:cNvPr>
          <p:cNvSpPr>
            <a:spLocks noGrp="1"/>
          </p:cNvSpPr>
          <p:nvPr>
            <p:ph type="sldNum" sz="quarter" idx="13"/>
          </p:nvPr>
        </p:nvSpPr>
        <p:spPr/>
        <p:txBody>
          <a:bodyPr/>
          <a:lstStyle/>
          <a:p>
            <a:pPr>
              <a:defRPr/>
            </a:pPr>
            <a:fld id="{3403F9C6-84D0-4162-91EE-42F978B0FA19}" type="slidenum">
              <a:rPr lang="de-DE" altLang="de-DE" smtClean="0"/>
              <a:pPr>
                <a:defRPr/>
              </a:pPr>
              <a:t>42</a:t>
            </a:fld>
            <a:endParaRPr lang="de-DE" altLang="de-DE"/>
          </a:p>
        </p:txBody>
      </p:sp>
      <p:sp>
        <p:nvSpPr>
          <p:cNvPr id="3" name="Textfeld 2">
            <a:extLst>
              <a:ext uri="{FF2B5EF4-FFF2-40B4-BE49-F238E27FC236}">
                <a16:creationId xmlns:a16="http://schemas.microsoft.com/office/drawing/2014/main" id="{FA5D6BCE-517A-9774-8364-7FE3F92D9B92}"/>
              </a:ext>
            </a:extLst>
          </p:cNvPr>
          <p:cNvSpPr txBox="1"/>
          <p:nvPr/>
        </p:nvSpPr>
        <p:spPr>
          <a:xfrm>
            <a:off x="4200273" y="1609966"/>
            <a:ext cx="2160240" cy="1152128"/>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3364245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082F46B-356F-476C-9B48-586650E87236}"/>
              </a:ext>
            </a:extLst>
          </p:cNvPr>
          <p:cNvSpPr>
            <a:spLocks noGrp="1"/>
          </p:cNvSpPr>
          <p:nvPr>
            <p:ph type="body" sz="quarter" idx="10"/>
          </p:nvPr>
        </p:nvSpPr>
        <p:spPr>
          <a:xfrm>
            <a:off x="397933" y="349043"/>
            <a:ext cx="8866419" cy="1347605"/>
          </a:xfrm>
        </p:spPr>
        <p:txBody>
          <a:bodyPr/>
          <a:lstStyle/>
          <a:p>
            <a:r>
              <a:rPr lang="en-GB">
                <a:solidFill>
                  <a:schemeClr val="accent1"/>
                </a:solidFill>
              </a:rPr>
              <a:t>Exercise: Who in </a:t>
            </a:r>
            <a:r>
              <a:rPr lang="en-GB" b="1">
                <a:solidFill>
                  <a:srgbClr val="00CC99"/>
                </a:solidFill>
              </a:rPr>
              <a:t>your</a:t>
            </a:r>
            <a:r>
              <a:rPr lang="en-GB">
                <a:solidFill>
                  <a:schemeClr val="accent1"/>
                </a:solidFill>
              </a:rPr>
              <a:t> network is relevant to your vision as a </a:t>
            </a:r>
            <a:r>
              <a:rPr lang="en-GB" b="1">
                <a:solidFill>
                  <a:srgbClr val="00CC99"/>
                </a:solidFill>
              </a:rPr>
              <a:t>knowledge entrepreneur</a:t>
            </a:r>
            <a:r>
              <a:rPr lang="en-GB">
                <a:solidFill>
                  <a:schemeClr val="accent1"/>
                </a:solidFill>
              </a:rPr>
              <a:t>?</a:t>
            </a:r>
          </a:p>
        </p:txBody>
      </p:sp>
      <p:sp>
        <p:nvSpPr>
          <p:cNvPr id="3" name="Textplatzhalter 2">
            <a:extLst>
              <a:ext uri="{FF2B5EF4-FFF2-40B4-BE49-F238E27FC236}">
                <a16:creationId xmlns:a16="http://schemas.microsoft.com/office/drawing/2014/main" id="{36948B0D-4460-4F48-9B1E-56BA4306CBAD}"/>
              </a:ext>
            </a:extLst>
          </p:cNvPr>
          <p:cNvSpPr>
            <a:spLocks noGrp="1"/>
          </p:cNvSpPr>
          <p:nvPr>
            <p:ph type="body" sz="quarter" idx="11"/>
          </p:nvPr>
        </p:nvSpPr>
        <p:spPr>
          <a:xfrm>
            <a:off x="767408" y="1916832"/>
            <a:ext cx="6789080" cy="3168352"/>
          </a:xfrm>
        </p:spPr>
        <p:txBody>
          <a:bodyPr/>
          <a:lstStyle/>
          <a:p>
            <a:pPr>
              <a:buFont typeface="Arial" panose="020B0604020202020204" pitchFamily="34" charset="0"/>
              <a:buChar char="•"/>
            </a:pPr>
            <a:r>
              <a:rPr lang="en-GB"/>
              <a:t>Your contacts (e.g. social media)</a:t>
            </a:r>
          </a:p>
          <a:p>
            <a:pPr>
              <a:buFont typeface="Arial" panose="020B0604020202020204" pitchFamily="34" charset="0"/>
              <a:buChar char="•"/>
            </a:pPr>
            <a:r>
              <a:rPr lang="en-GB"/>
              <a:t>Classmates, alumni</a:t>
            </a:r>
          </a:p>
          <a:p>
            <a:pPr>
              <a:buFont typeface="Arial" panose="020B0604020202020204" pitchFamily="34" charset="0"/>
              <a:buChar char="•"/>
            </a:pPr>
            <a:r>
              <a:rPr lang="en-GB"/>
              <a:t>The strangers in your life</a:t>
            </a:r>
          </a:p>
          <a:p>
            <a:pPr>
              <a:buFont typeface="Arial" panose="020B0604020202020204" pitchFamily="34" charset="0"/>
              <a:buChar char="•"/>
            </a:pPr>
            <a:r>
              <a:rPr lang="en-GB"/>
              <a:t>...</a:t>
            </a:r>
          </a:p>
          <a:p>
            <a:pPr>
              <a:buFont typeface="Arial" panose="020B0604020202020204" pitchFamily="34" charset="0"/>
              <a:buChar char="•"/>
            </a:pPr>
            <a:r>
              <a:rPr lang="en-GB" b="1">
                <a:solidFill>
                  <a:schemeClr val="accent1"/>
                </a:solidFill>
              </a:rPr>
              <a:t>Gaps?!</a:t>
            </a:r>
          </a:p>
          <a:p>
            <a:pPr>
              <a:buFont typeface="Arial" panose="020B0604020202020204" pitchFamily="34" charset="0"/>
              <a:buChar char="•"/>
            </a:pPr>
            <a:endParaRPr lang="en-GB" b="1">
              <a:solidFill>
                <a:schemeClr val="accent1"/>
              </a:solidFill>
            </a:endParaRPr>
          </a:p>
          <a:p>
            <a:pPr>
              <a:buFont typeface="Arial" panose="020B0604020202020204" pitchFamily="34" charset="0"/>
              <a:buChar char="•"/>
            </a:pPr>
            <a:r>
              <a:rPr lang="en-GB" b="1"/>
              <a:t>Please fill in the handout “Networking”</a:t>
            </a:r>
          </a:p>
        </p:txBody>
      </p:sp>
      <p:sp>
        <p:nvSpPr>
          <p:cNvPr id="4" name="Fußzeilenplatzhalter 3">
            <a:extLst>
              <a:ext uri="{FF2B5EF4-FFF2-40B4-BE49-F238E27FC236}">
                <a16:creationId xmlns:a16="http://schemas.microsoft.com/office/drawing/2014/main" id="{197871FF-1EF6-45E3-8A13-86BC74D3D0F6}"/>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63F40887-8FC3-40FD-93A3-DF5C64EEA577}"/>
              </a:ext>
            </a:extLst>
          </p:cNvPr>
          <p:cNvSpPr>
            <a:spLocks noGrp="1"/>
          </p:cNvSpPr>
          <p:nvPr>
            <p:ph type="sldNum" sz="quarter" idx="13"/>
          </p:nvPr>
        </p:nvSpPr>
        <p:spPr/>
        <p:txBody>
          <a:bodyPr/>
          <a:lstStyle/>
          <a:p>
            <a:pPr>
              <a:defRPr/>
            </a:pPr>
            <a:fld id="{3403F9C6-84D0-4162-91EE-42F978B0FA19}" type="slidenum">
              <a:rPr lang="de-DE" altLang="de-DE" smtClean="0"/>
              <a:pPr>
                <a:defRPr/>
              </a:pPr>
              <a:t>43</a:t>
            </a:fld>
            <a:endParaRPr lang="de-DE" altLang="de-DE"/>
          </a:p>
        </p:txBody>
      </p:sp>
      <p:pic>
        <p:nvPicPr>
          <p:cNvPr id="8" name="Grafik 7">
            <a:extLst>
              <a:ext uri="{FF2B5EF4-FFF2-40B4-BE49-F238E27FC236}">
                <a16:creationId xmlns:a16="http://schemas.microsoft.com/office/drawing/2014/main" id="{BB527A42-730C-4ECC-BD53-E01F23E8541B}"/>
              </a:ext>
            </a:extLst>
          </p:cNvPr>
          <p:cNvPicPr>
            <a:picLocks noChangeAspect="1"/>
          </p:cNvPicPr>
          <p:nvPr/>
        </p:nvPicPr>
        <p:blipFill>
          <a:blip r:embed="rId3"/>
          <a:stretch>
            <a:fillRect/>
          </a:stretch>
        </p:blipFill>
        <p:spPr>
          <a:xfrm>
            <a:off x="6131744" y="1513763"/>
            <a:ext cx="5323520" cy="3549013"/>
          </a:xfrm>
          <a:prstGeom prst="rect">
            <a:avLst/>
          </a:prstGeom>
        </p:spPr>
      </p:pic>
      <p:pic>
        <p:nvPicPr>
          <p:cNvPr id="9" name="Grafik 8" descr="Büroarbeiter">
            <a:extLst>
              <a:ext uri="{FF2B5EF4-FFF2-40B4-BE49-F238E27FC236}">
                <a16:creationId xmlns:a16="http://schemas.microsoft.com/office/drawing/2014/main" id="{C7DF00D2-D6E0-4D47-B2B7-735C889F0A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6242" y="3340311"/>
            <a:ext cx="685800" cy="685800"/>
          </a:xfrm>
          <a:prstGeom prst="rect">
            <a:avLst/>
          </a:prstGeom>
        </p:spPr>
      </p:pic>
      <p:pic>
        <p:nvPicPr>
          <p:cNvPr id="10" name="Grafik 9" descr="Professor">
            <a:extLst>
              <a:ext uri="{FF2B5EF4-FFF2-40B4-BE49-F238E27FC236}">
                <a16:creationId xmlns:a16="http://schemas.microsoft.com/office/drawing/2014/main" id="{4FC284E8-5F8F-43B9-9C9A-B727E075C6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65212" y="1404460"/>
            <a:ext cx="636364" cy="636364"/>
          </a:xfrm>
          <a:prstGeom prst="rect">
            <a:avLst/>
          </a:prstGeom>
        </p:spPr>
      </p:pic>
      <p:pic>
        <p:nvPicPr>
          <p:cNvPr id="11" name="Grafik 10" descr="DJ">
            <a:extLst>
              <a:ext uri="{FF2B5EF4-FFF2-40B4-BE49-F238E27FC236}">
                <a16:creationId xmlns:a16="http://schemas.microsoft.com/office/drawing/2014/main" id="{1FBDA436-64F4-4A4A-A73E-70846FD4D4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29934" y="2970082"/>
            <a:ext cx="740458" cy="740458"/>
          </a:xfrm>
          <a:prstGeom prst="rect">
            <a:avLst/>
          </a:prstGeom>
        </p:spPr>
      </p:pic>
      <p:pic>
        <p:nvPicPr>
          <p:cNvPr id="12" name="Grafik 11" descr="Arzt">
            <a:extLst>
              <a:ext uri="{FF2B5EF4-FFF2-40B4-BE49-F238E27FC236}">
                <a16:creationId xmlns:a16="http://schemas.microsoft.com/office/drawing/2014/main" id="{4DB49E58-8010-4AF5-8955-1D239AAF88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02802" y="4563757"/>
            <a:ext cx="585731" cy="585731"/>
          </a:xfrm>
          <a:prstGeom prst="rect">
            <a:avLst/>
          </a:prstGeom>
        </p:spPr>
      </p:pic>
      <p:pic>
        <p:nvPicPr>
          <p:cNvPr id="13" name="Grafik 12" descr="Pilot">
            <a:extLst>
              <a:ext uri="{FF2B5EF4-FFF2-40B4-BE49-F238E27FC236}">
                <a16:creationId xmlns:a16="http://schemas.microsoft.com/office/drawing/2014/main" id="{77DC5AF0-8636-432F-9DFB-5E185C5BA5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40864" y="2664644"/>
            <a:ext cx="739712" cy="739712"/>
          </a:xfrm>
          <a:prstGeom prst="rect">
            <a:avLst/>
          </a:prstGeom>
        </p:spPr>
      </p:pic>
      <p:pic>
        <p:nvPicPr>
          <p:cNvPr id="14" name="Grafik 13" descr="Weibliches Profil">
            <a:extLst>
              <a:ext uri="{FF2B5EF4-FFF2-40B4-BE49-F238E27FC236}">
                <a16:creationId xmlns:a16="http://schemas.microsoft.com/office/drawing/2014/main" id="{F151FB84-72CC-4CF9-B808-27AADCEA797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88781" y="2838763"/>
            <a:ext cx="914400" cy="914400"/>
          </a:xfrm>
          <a:prstGeom prst="rect">
            <a:avLst/>
          </a:prstGeom>
        </p:spPr>
      </p:pic>
      <p:pic>
        <p:nvPicPr>
          <p:cNvPr id="15" name="Grafik 14" descr="Männliches Profil">
            <a:extLst>
              <a:ext uri="{FF2B5EF4-FFF2-40B4-BE49-F238E27FC236}">
                <a16:creationId xmlns:a16="http://schemas.microsoft.com/office/drawing/2014/main" id="{04D6F670-0B73-477B-B789-5392F92FF53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69780" y="1411802"/>
            <a:ext cx="636364" cy="636364"/>
          </a:xfrm>
          <a:prstGeom prst="rect">
            <a:avLst/>
          </a:prstGeom>
        </p:spPr>
      </p:pic>
      <p:pic>
        <p:nvPicPr>
          <p:cNvPr id="16" name="Grafik 15" descr="Schulmädchen">
            <a:extLst>
              <a:ext uri="{FF2B5EF4-FFF2-40B4-BE49-F238E27FC236}">
                <a16:creationId xmlns:a16="http://schemas.microsoft.com/office/drawing/2014/main" id="{DAC14BBF-9BCE-4962-BBF7-3C9244A5462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82572" y="3936315"/>
            <a:ext cx="821940" cy="821940"/>
          </a:xfrm>
          <a:prstGeom prst="rect">
            <a:avLst/>
          </a:prstGeom>
        </p:spPr>
      </p:pic>
      <p:pic>
        <p:nvPicPr>
          <p:cNvPr id="17" name="Grafik 16" descr="Schuljunge">
            <a:extLst>
              <a:ext uri="{FF2B5EF4-FFF2-40B4-BE49-F238E27FC236}">
                <a16:creationId xmlns:a16="http://schemas.microsoft.com/office/drawing/2014/main" id="{78040433-9855-42D2-8BEF-198FB35354D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429735" y="3729987"/>
            <a:ext cx="914399" cy="914399"/>
          </a:xfrm>
          <a:prstGeom prst="rect">
            <a:avLst/>
          </a:prstGeom>
        </p:spPr>
      </p:pic>
      <p:pic>
        <p:nvPicPr>
          <p:cNvPr id="18" name="Grafik 17" descr="Büroarbeiter">
            <a:extLst>
              <a:ext uri="{FF2B5EF4-FFF2-40B4-BE49-F238E27FC236}">
                <a16:creationId xmlns:a16="http://schemas.microsoft.com/office/drawing/2014/main" id="{528B5761-31D9-4B41-9BEF-23BE5CF17F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21452" y="1368893"/>
            <a:ext cx="685800" cy="685800"/>
          </a:xfrm>
          <a:prstGeom prst="rect">
            <a:avLst/>
          </a:prstGeom>
        </p:spPr>
      </p:pic>
      <p:pic>
        <p:nvPicPr>
          <p:cNvPr id="19" name="Grafik 18" descr="Männliches Profil">
            <a:extLst>
              <a:ext uri="{FF2B5EF4-FFF2-40B4-BE49-F238E27FC236}">
                <a16:creationId xmlns:a16="http://schemas.microsoft.com/office/drawing/2014/main" id="{910A9187-6FBC-499E-BB47-740ECFF8050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85534" y="4528373"/>
            <a:ext cx="636364" cy="636364"/>
          </a:xfrm>
          <a:prstGeom prst="rect">
            <a:avLst/>
          </a:prstGeom>
        </p:spPr>
      </p:pic>
      <p:pic>
        <p:nvPicPr>
          <p:cNvPr id="20" name="Grafik 19" descr="Arzt">
            <a:extLst>
              <a:ext uri="{FF2B5EF4-FFF2-40B4-BE49-F238E27FC236}">
                <a16:creationId xmlns:a16="http://schemas.microsoft.com/office/drawing/2014/main" id="{E247B866-5840-470D-9A2E-C931E0DC18A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561884" y="2489657"/>
            <a:ext cx="850654" cy="850654"/>
          </a:xfrm>
          <a:prstGeom prst="rect">
            <a:avLst/>
          </a:prstGeom>
        </p:spPr>
      </p:pic>
      <p:sp>
        <p:nvSpPr>
          <p:cNvPr id="21" name="Textfeld 20">
            <a:extLst>
              <a:ext uri="{FF2B5EF4-FFF2-40B4-BE49-F238E27FC236}">
                <a16:creationId xmlns:a16="http://schemas.microsoft.com/office/drawing/2014/main" id="{4ED670AE-31A9-4D8D-BB3C-BCB88B4DE2D9}"/>
              </a:ext>
            </a:extLst>
          </p:cNvPr>
          <p:cNvSpPr txBox="1"/>
          <p:nvPr/>
        </p:nvSpPr>
        <p:spPr>
          <a:xfrm>
            <a:off x="6147397" y="2040824"/>
            <a:ext cx="888975" cy="286165"/>
          </a:xfrm>
          <a:prstGeom prst="rect">
            <a:avLst/>
          </a:prstGeom>
          <a:solidFill>
            <a:schemeClr val="bg1"/>
          </a:solidFill>
          <a:ln>
            <a:solidFill>
              <a:schemeClr val="tx1"/>
            </a:solidFill>
          </a:ln>
        </p:spPr>
        <p:txBody>
          <a:bodyPr wrap="square" rtlCol="0">
            <a:spAutoFit/>
          </a:bodyPr>
          <a:lstStyle/>
          <a:p>
            <a:endParaRPr lang="en-GB"/>
          </a:p>
        </p:txBody>
      </p:sp>
      <p:sp>
        <p:nvSpPr>
          <p:cNvPr id="22" name="Textfeld 21">
            <a:extLst>
              <a:ext uri="{FF2B5EF4-FFF2-40B4-BE49-F238E27FC236}">
                <a16:creationId xmlns:a16="http://schemas.microsoft.com/office/drawing/2014/main" id="{0B397749-54BD-4EB4-9080-F2CD7DFFF95B}"/>
              </a:ext>
            </a:extLst>
          </p:cNvPr>
          <p:cNvSpPr txBox="1"/>
          <p:nvPr/>
        </p:nvSpPr>
        <p:spPr>
          <a:xfrm>
            <a:off x="7544529" y="1967521"/>
            <a:ext cx="1243422" cy="286165"/>
          </a:xfrm>
          <a:prstGeom prst="rect">
            <a:avLst/>
          </a:prstGeom>
          <a:solidFill>
            <a:schemeClr val="bg1"/>
          </a:solidFill>
          <a:ln>
            <a:solidFill>
              <a:schemeClr val="tx1"/>
            </a:solidFill>
          </a:ln>
        </p:spPr>
        <p:txBody>
          <a:bodyPr wrap="square" rtlCol="0">
            <a:spAutoFit/>
          </a:bodyPr>
          <a:lstStyle/>
          <a:p>
            <a:endParaRPr lang="en-GB"/>
          </a:p>
        </p:txBody>
      </p:sp>
      <p:sp>
        <p:nvSpPr>
          <p:cNvPr id="23" name="Textfeld 22">
            <a:extLst>
              <a:ext uri="{FF2B5EF4-FFF2-40B4-BE49-F238E27FC236}">
                <a16:creationId xmlns:a16="http://schemas.microsoft.com/office/drawing/2014/main" id="{64906969-1F16-4883-A0EE-252BE7B784F6}"/>
              </a:ext>
            </a:extLst>
          </p:cNvPr>
          <p:cNvSpPr txBox="1"/>
          <p:nvPr/>
        </p:nvSpPr>
        <p:spPr>
          <a:xfrm>
            <a:off x="9006522" y="1959074"/>
            <a:ext cx="1243422" cy="286165"/>
          </a:xfrm>
          <a:prstGeom prst="rect">
            <a:avLst/>
          </a:prstGeom>
          <a:solidFill>
            <a:schemeClr val="bg1"/>
          </a:solidFill>
          <a:ln>
            <a:solidFill>
              <a:schemeClr val="tx1"/>
            </a:solidFill>
          </a:ln>
        </p:spPr>
        <p:txBody>
          <a:bodyPr wrap="square" rtlCol="0">
            <a:spAutoFit/>
          </a:bodyPr>
          <a:lstStyle/>
          <a:p>
            <a:endParaRPr lang="en-GB"/>
          </a:p>
        </p:txBody>
      </p:sp>
      <p:sp>
        <p:nvSpPr>
          <p:cNvPr id="24" name="Textfeld 23">
            <a:extLst>
              <a:ext uri="{FF2B5EF4-FFF2-40B4-BE49-F238E27FC236}">
                <a16:creationId xmlns:a16="http://schemas.microsoft.com/office/drawing/2014/main" id="{241CD51D-DE4F-4C05-AC73-FF45CB5E11D3}"/>
              </a:ext>
            </a:extLst>
          </p:cNvPr>
          <p:cNvSpPr txBox="1"/>
          <p:nvPr/>
        </p:nvSpPr>
        <p:spPr>
          <a:xfrm>
            <a:off x="7036372" y="3627395"/>
            <a:ext cx="1243422" cy="286165"/>
          </a:xfrm>
          <a:prstGeom prst="rect">
            <a:avLst/>
          </a:prstGeom>
          <a:solidFill>
            <a:schemeClr val="bg1"/>
          </a:solidFill>
          <a:ln>
            <a:solidFill>
              <a:schemeClr val="tx1"/>
            </a:solidFill>
          </a:ln>
        </p:spPr>
        <p:txBody>
          <a:bodyPr wrap="square" rtlCol="0">
            <a:spAutoFit/>
          </a:bodyPr>
          <a:lstStyle/>
          <a:p>
            <a:endParaRPr lang="en-GB"/>
          </a:p>
        </p:txBody>
      </p:sp>
      <p:sp>
        <p:nvSpPr>
          <p:cNvPr id="25" name="Textfeld 24">
            <a:extLst>
              <a:ext uri="{FF2B5EF4-FFF2-40B4-BE49-F238E27FC236}">
                <a16:creationId xmlns:a16="http://schemas.microsoft.com/office/drawing/2014/main" id="{14C58BFD-29D5-4231-98E7-121ED9A7F162}"/>
              </a:ext>
            </a:extLst>
          </p:cNvPr>
          <p:cNvSpPr txBox="1"/>
          <p:nvPr/>
        </p:nvSpPr>
        <p:spPr>
          <a:xfrm>
            <a:off x="6147397" y="3926385"/>
            <a:ext cx="782537" cy="286165"/>
          </a:xfrm>
          <a:prstGeom prst="rect">
            <a:avLst/>
          </a:prstGeom>
          <a:solidFill>
            <a:schemeClr val="bg1"/>
          </a:solidFill>
          <a:ln>
            <a:solidFill>
              <a:schemeClr val="tx1"/>
            </a:solidFill>
          </a:ln>
        </p:spPr>
        <p:txBody>
          <a:bodyPr wrap="square" rtlCol="0">
            <a:spAutoFit/>
          </a:bodyPr>
          <a:lstStyle/>
          <a:p>
            <a:endParaRPr lang="en-GB"/>
          </a:p>
        </p:txBody>
      </p:sp>
      <p:sp>
        <p:nvSpPr>
          <p:cNvPr id="26" name="Textfeld 25">
            <a:extLst>
              <a:ext uri="{FF2B5EF4-FFF2-40B4-BE49-F238E27FC236}">
                <a16:creationId xmlns:a16="http://schemas.microsoft.com/office/drawing/2014/main" id="{C7765B13-1ED8-4428-B22D-925A42036437}"/>
              </a:ext>
            </a:extLst>
          </p:cNvPr>
          <p:cNvSpPr txBox="1"/>
          <p:nvPr/>
        </p:nvSpPr>
        <p:spPr>
          <a:xfrm>
            <a:off x="9684984" y="3223295"/>
            <a:ext cx="791300" cy="289131"/>
          </a:xfrm>
          <a:prstGeom prst="rect">
            <a:avLst/>
          </a:prstGeom>
          <a:solidFill>
            <a:schemeClr val="bg1"/>
          </a:solidFill>
          <a:ln>
            <a:solidFill>
              <a:schemeClr val="tx1"/>
            </a:solidFill>
          </a:ln>
        </p:spPr>
        <p:txBody>
          <a:bodyPr wrap="square" rtlCol="0">
            <a:spAutoFit/>
          </a:bodyPr>
          <a:lstStyle/>
          <a:p>
            <a:endParaRPr lang="en-GB"/>
          </a:p>
        </p:txBody>
      </p:sp>
      <p:sp>
        <p:nvSpPr>
          <p:cNvPr id="27" name="Textfeld 26">
            <a:extLst>
              <a:ext uri="{FF2B5EF4-FFF2-40B4-BE49-F238E27FC236}">
                <a16:creationId xmlns:a16="http://schemas.microsoft.com/office/drawing/2014/main" id="{2E9E7998-E80C-4D2F-AD63-F121C74316BD}"/>
              </a:ext>
            </a:extLst>
          </p:cNvPr>
          <p:cNvSpPr txBox="1"/>
          <p:nvPr/>
        </p:nvSpPr>
        <p:spPr>
          <a:xfrm>
            <a:off x="10604610" y="3303147"/>
            <a:ext cx="791300" cy="289131"/>
          </a:xfrm>
          <a:prstGeom prst="rect">
            <a:avLst/>
          </a:prstGeom>
          <a:solidFill>
            <a:schemeClr val="bg1"/>
          </a:solidFill>
          <a:ln>
            <a:solidFill>
              <a:schemeClr val="tx1"/>
            </a:solidFill>
          </a:ln>
        </p:spPr>
        <p:txBody>
          <a:bodyPr wrap="square" rtlCol="0">
            <a:spAutoFit/>
          </a:bodyPr>
          <a:lstStyle/>
          <a:p>
            <a:endParaRPr lang="en-GB"/>
          </a:p>
        </p:txBody>
      </p:sp>
      <p:sp>
        <p:nvSpPr>
          <p:cNvPr id="28" name="Textfeld 27">
            <a:extLst>
              <a:ext uri="{FF2B5EF4-FFF2-40B4-BE49-F238E27FC236}">
                <a16:creationId xmlns:a16="http://schemas.microsoft.com/office/drawing/2014/main" id="{33B821B8-6DF4-4588-B730-F65F3E49EB6F}"/>
              </a:ext>
            </a:extLst>
          </p:cNvPr>
          <p:cNvSpPr txBox="1"/>
          <p:nvPr/>
        </p:nvSpPr>
        <p:spPr>
          <a:xfrm>
            <a:off x="8094926" y="4511220"/>
            <a:ext cx="791300" cy="289131"/>
          </a:xfrm>
          <a:prstGeom prst="rect">
            <a:avLst/>
          </a:prstGeom>
          <a:solidFill>
            <a:schemeClr val="bg1"/>
          </a:solidFill>
          <a:ln>
            <a:solidFill>
              <a:schemeClr val="tx1"/>
            </a:solidFill>
          </a:ln>
        </p:spPr>
        <p:txBody>
          <a:bodyPr wrap="square" rtlCol="0">
            <a:spAutoFit/>
          </a:bodyPr>
          <a:lstStyle/>
          <a:p>
            <a:endParaRPr lang="en-GB"/>
          </a:p>
        </p:txBody>
      </p:sp>
      <p:sp>
        <p:nvSpPr>
          <p:cNvPr id="29" name="Textfeld 28">
            <a:extLst>
              <a:ext uri="{FF2B5EF4-FFF2-40B4-BE49-F238E27FC236}">
                <a16:creationId xmlns:a16="http://schemas.microsoft.com/office/drawing/2014/main" id="{0EEA568C-529D-481B-A60F-BCFE53EC3A91}"/>
              </a:ext>
            </a:extLst>
          </p:cNvPr>
          <p:cNvSpPr txBox="1"/>
          <p:nvPr/>
        </p:nvSpPr>
        <p:spPr>
          <a:xfrm>
            <a:off x="10039160" y="4636530"/>
            <a:ext cx="1243422" cy="286165"/>
          </a:xfrm>
          <a:prstGeom prst="rect">
            <a:avLst/>
          </a:prstGeom>
          <a:solidFill>
            <a:schemeClr val="bg1"/>
          </a:solidFill>
          <a:ln>
            <a:solidFill>
              <a:schemeClr val="tx1"/>
            </a:solidFill>
          </a:ln>
        </p:spPr>
        <p:txBody>
          <a:bodyPr wrap="square" rtlCol="0">
            <a:spAutoFit/>
          </a:bodyPr>
          <a:lstStyle/>
          <a:p>
            <a:endParaRPr lang="en-GB"/>
          </a:p>
        </p:txBody>
      </p:sp>
      <p:sp>
        <p:nvSpPr>
          <p:cNvPr id="30" name="Rechteck: abgerundete Ecken 29">
            <a:extLst>
              <a:ext uri="{FF2B5EF4-FFF2-40B4-BE49-F238E27FC236}">
                <a16:creationId xmlns:a16="http://schemas.microsoft.com/office/drawing/2014/main" id="{41E68E13-92D4-44CD-B10A-F91528A897D4}"/>
              </a:ext>
            </a:extLst>
          </p:cNvPr>
          <p:cNvSpPr/>
          <p:nvPr/>
        </p:nvSpPr>
        <p:spPr>
          <a:xfrm>
            <a:off x="10157914" y="192248"/>
            <a:ext cx="1944216" cy="9334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t>10 min</a:t>
            </a:r>
          </a:p>
        </p:txBody>
      </p:sp>
      <p:pic>
        <p:nvPicPr>
          <p:cNvPr id="31" name="Grafik 30" descr="Bleistift mit einfarbiger Füllung">
            <a:extLst>
              <a:ext uri="{FF2B5EF4-FFF2-40B4-BE49-F238E27FC236}">
                <a16:creationId xmlns:a16="http://schemas.microsoft.com/office/drawing/2014/main" id="{6BF24A6F-8CA4-B176-FF5A-BD323F77DF3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9336" y="5284379"/>
            <a:ext cx="914400" cy="914400"/>
          </a:xfrm>
          <a:prstGeom prst="rect">
            <a:avLst/>
          </a:prstGeom>
        </p:spPr>
      </p:pic>
    </p:spTree>
    <p:extLst>
      <p:ext uri="{BB962C8B-B14F-4D97-AF65-F5344CB8AC3E}">
        <p14:creationId xmlns:p14="http://schemas.microsoft.com/office/powerpoint/2010/main" val="3665710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082F46B-356F-476C-9B48-586650E87236}"/>
              </a:ext>
            </a:extLst>
          </p:cNvPr>
          <p:cNvSpPr>
            <a:spLocks noGrp="1"/>
          </p:cNvSpPr>
          <p:nvPr>
            <p:ph type="body" sz="quarter" idx="10"/>
          </p:nvPr>
        </p:nvSpPr>
        <p:spPr/>
        <p:txBody>
          <a:bodyPr/>
          <a:lstStyle/>
          <a:p>
            <a:r>
              <a:rPr lang="en-GB">
                <a:solidFill>
                  <a:schemeClr val="accent1"/>
                </a:solidFill>
              </a:rPr>
              <a:t>Exercise: INTERVIEW</a:t>
            </a:r>
          </a:p>
        </p:txBody>
      </p:sp>
      <p:sp>
        <p:nvSpPr>
          <p:cNvPr id="3" name="Textplatzhalter 2">
            <a:extLst>
              <a:ext uri="{FF2B5EF4-FFF2-40B4-BE49-F238E27FC236}">
                <a16:creationId xmlns:a16="http://schemas.microsoft.com/office/drawing/2014/main" id="{36948B0D-4460-4F48-9B1E-56BA4306CBAD}"/>
              </a:ext>
            </a:extLst>
          </p:cNvPr>
          <p:cNvSpPr>
            <a:spLocks noGrp="1"/>
          </p:cNvSpPr>
          <p:nvPr>
            <p:ph type="body" sz="quarter" idx="11"/>
          </p:nvPr>
        </p:nvSpPr>
        <p:spPr>
          <a:xfrm>
            <a:off x="459787" y="1418914"/>
            <a:ext cx="5687610" cy="4530366"/>
          </a:xfrm>
        </p:spPr>
        <p:txBody>
          <a:bodyPr/>
          <a:lstStyle/>
          <a:p>
            <a:pPr>
              <a:buFont typeface="Arial" panose="020B0604020202020204" pitchFamily="34" charset="0"/>
              <a:buChar char="•"/>
            </a:pPr>
            <a:r>
              <a:rPr lang="en-GB" sz="2000" b="1"/>
              <a:t>Ask each other the following questions:</a:t>
            </a:r>
          </a:p>
          <a:p>
            <a:pPr lvl="1">
              <a:buFont typeface="Arial" panose="020B0604020202020204" pitchFamily="34" charset="0"/>
              <a:buChar char="•"/>
            </a:pPr>
            <a:r>
              <a:rPr lang="en-GB"/>
              <a:t> Who are the persons?</a:t>
            </a:r>
          </a:p>
          <a:p>
            <a:pPr lvl="1">
              <a:buFont typeface="Arial" panose="020B0604020202020204" pitchFamily="34" charset="0"/>
              <a:buChar char="•"/>
            </a:pPr>
            <a:r>
              <a:rPr lang="en-GB"/>
              <a:t> Who is important for your vision? </a:t>
            </a:r>
          </a:p>
          <a:p>
            <a:pPr lvl="1">
              <a:buFont typeface="Arial" panose="020B0604020202020204" pitchFamily="34" charset="0"/>
              <a:buChar char="•"/>
            </a:pPr>
            <a:r>
              <a:rPr lang="en-GB"/>
              <a:t> Why is he/she important?</a:t>
            </a:r>
          </a:p>
          <a:p>
            <a:pPr lvl="1">
              <a:buFont typeface="Arial" panose="020B0604020202020204" pitchFamily="34" charset="0"/>
              <a:buChar char="•"/>
            </a:pPr>
            <a:r>
              <a:rPr lang="en-GB"/>
              <a:t> How is the current contact?</a:t>
            </a:r>
          </a:p>
          <a:p>
            <a:pPr lvl="1">
              <a:buFont typeface="Arial" panose="020B0604020202020204" pitchFamily="34" charset="0"/>
              <a:buChar char="•"/>
            </a:pPr>
            <a:r>
              <a:rPr lang="en-GB"/>
              <a:t> What is your goal concerning future contacts? (Who is still missing in your network?)</a:t>
            </a:r>
          </a:p>
          <a:p>
            <a:pPr lvl="1">
              <a:buFont typeface="Arial" panose="020B0604020202020204" pitchFamily="34" charset="0"/>
              <a:buChar char="•"/>
            </a:pPr>
            <a:r>
              <a:rPr lang="en-GB"/>
              <a:t> What have you already done to get in touch with these people?</a:t>
            </a:r>
          </a:p>
          <a:p>
            <a:pPr lvl="1">
              <a:buFont typeface="Arial" panose="020B0604020202020204" pitchFamily="34" charset="0"/>
              <a:buChar char="•"/>
            </a:pPr>
            <a:r>
              <a:rPr lang="en-GB"/>
              <a:t> What could be done?</a:t>
            </a:r>
          </a:p>
        </p:txBody>
      </p:sp>
      <p:sp>
        <p:nvSpPr>
          <p:cNvPr id="4" name="Fußzeilenplatzhalter 3">
            <a:extLst>
              <a:ext uri="{FF2B5EF4-FFF2-40B4-BE49-F238E27FC236}">
                <a16:creationId xmlns:a16="http://schemas.microsoft.com/office/drawing/2014/main" id="{197871FF-1EF6-45E3-8A13-86BC74D3D0F6}"/>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63F40887-8FC3-40FD-93A3-DF5C64EEA577}"/>
              </a:ext>
            </a:extLst>
          </p:cNvPr>
          <p:cNvSpPr>
            <a:spLocks noGrp="1"/>
          </p:cNvSpPr>
          <p:nvPr>
            <p:ph type="sldNum" sz="quarter" idx="13"/>
          </p:nvPr>
        </p:nvSpPr>
        <p:spPr/>
        <p:txBody>
          <a:bodyPr/>
          <a:lstStyle/>
          <a:p>
            <a:pPr>
              <a:defRPr/>
            </a:pPr>
            <a:fld id="{3403F9C6-84D0-4162-91EE-42F978B0FA19}" type="slidenum">
              <a:rPr lang="de-DE" altLang="de-DE" smtClean="0"/>
              <a:pPr>
                <a:defRPr/>
              </a:pPr>
              <a:t>44</a:t>
            </a:fld>
            <a:endParaRPr lang="de-DE" altLang="de-DE"/>
          </a:p>
        </p:txBody>
      </p:sp>
      <p:pic>
        <p:nvPicPr>
          <p:cNvPr id="8" name="Grafik 7">
            <a:extLst>
              <a:ext uri="{FF2B5EF4-FFF2-40B4-BE49-F238E27FC236}">
                <a16:creationId xmlns:a16="http://schemas.microsoft.com/office/drawing/2014/main" id="{BB527A42-730C-4ECC-BD53-E01F23E8541B}"/>
              </a:ext>
            </a:extLst>
          </p:cNvPr>
          <p:cNvPicPr>
            <a:picLocks noChangeAspect="1"/>
          </p:cNvPicPr>
          <p:nvPr/>
        </p:nvPicPr>
        <p:blipFill>
          <a:blip r:embed="rId3"/>
          <a:stretch>
            <a:fillRect/>
          </a:stretch>
        </p:blipFill>
        <p:spPr>
          <a:xfrm>
            <a:off x="6131744" y="1513763"/>
            <a:ext cx="5323520" cy="3549013"/>
          </a:xfrm>
          <a:prstGeom prst="rect">
            <a:avLst/>
          </a:prstGeom>
        </p:spPr>
      </p:pic>
      <p:pic>
        <p:nvPicPr>
          <p:cNvPr id="9" name="Grafik 8" descr="Büroarbeiter">
            <a:extLst>
              <a:ext uri="{FF2B5EF4-FFF2-40B4-BE49-F238E27FC236}">
                <a16:creationId xmlns:a16="http://schemas.microsoft.com/office/drawing/2014/main" id="{C7DF00D2-D6E0-4D47-B2B7-735C889F0A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6242" y="3340311"/>
            <a:ext cx="685800" cy="685800"/>
          </a:xfrm>
          <a:prstGeom prst="rect">
            <a:avLst/>
          </a:prstGeom>
        </p:spPr>
      </p:pic>
      <p:pic>
        <p:nvPicPr>
          <p:cNvPr id="10" name="Grafik 9" descr="Professor">
            <a:extLst>
              <a:ext uri="{FF2B5EF4-FFF2-40B4-BE49-F238E27FC236}">
                <a16:creationId xmlns:a16="http://schemas.microsoft.com/office/drawing/2014/main" id="{4FC284E8-5F8F-43B9-9C9A-B727E075C6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65212" y="1404460"/>
            <a:ext cx="636364" cy="636364"/>
          </a:xfrm>
          <a:prstGeom prst="rect">
            <a:avLst/>
          </a:prstGeom>
        </p:spPr>
      </p:pic>
      <p:pic>
        <p:nvPicPr>
          <p:cNvPr id="11" name="Grafik 10" descr="DJ">
            <a:extLst>
              <a:ext uri="{FF2B5EF4-FFF2-40B4-BE49-F238E27FC236}">
                <a16:creationId xmlns:a16="http://schemas.microsoft.com/office/drawing/2014/main" id="{1FBDA436-64F4-4A4A-A73E-70846FD4D4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29934" y="2970082"/>
            <a:ext cx="740458" cy="740458"/>
          </a:xfrm>
          <a:prstGeom prst="rect">
            <a:avLst/>
          </a:prstGeom>
        </p:spPr>
      </p:pic>
      <p:pic>
        <p:nvPicPr>
          <p:cNvPr id="12" name="Grafik 11" descr="Arzt">
            <a:extLst>
              <a:ext uri="{FF2B5EF4-FFF2-40B4-BE49-F238E27FC236}">
                <a16:creationId xmlns:a16="http://schemas.microsoft.com/office/drawing/2014/main" id="{4DB49E58-8010-4AF5-8955-1D239AAF88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02802" y="4563757"/>
            <a:ext cx="585731" cy="585731"/>
          </a:xfrm>
          <a:prstGeom prst="rect">
            <a:avLst/>
          </a:prstGeom>
        </p:spPr>
      </p:pic>
      <p:pic>
        <p:nvPicPr>
          <p:cNvPr id="13" name="Grafik 12" descr="Pilot">
            <a:extLst>
              <a:ext uri="{FF2B5EF4-FFF2-40B4-BE49-F238E27FC236}">
                <a16:creationId xmlns:a16="http://schemas.microsoft.com/office/drawing/2014/main" id="{77DC5AF0-8636-432F-9DFB-5E185C5BA5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40864" y="2664644"/>
            <a:ext cx="739712" cy="739712"/>
          </a:xfrm>
          <a:prstGeom prst="rect">
            <a:avLst/>
          </a:prstGeom>
        </p:spPr>
      </p:pic>
      <p:pic>
        <p:nvPicPr>
          <p:cNvPr id="14" name="Grafik 13" descr="Weibliches Profil">
            <a:extLst>
              <a:ext uri="{FF2B5EF4-FFF2-40B4-BE49-F238E27FC236}">
                <a16:creationId xmlns:a16="http://schemas.microsoft.com/office/drawing/2014/main" id="{F151FB84-72CC-4CF9-B808-27AADCEA797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88781" y="2838763"/>
            <a:ext cx="914400" cy="914400"/>
          </a:xfrm>
          <a:prstGeom prst="rect">
            <a:avLst/>
          </a:prstGeom>
        </p:spPr>
      </p:pic>
      <p:pic>
        <p:nvPicPr>
          <p:cNvPr id="15" name="Grafik 14" descr="Männliches Profil">
            <a:extLst>
              <a:ext uri="{FF2B5EF4-FFF2-40B4-BE49-F238E27FC236}">
                <a16:creationId xmlns:a16="http://schemas.microsoft.com/office/drawing/2014/main" id="{04D6F670-0B73-477B-B789-5392F92FF53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69780" y="1411802"/>
            <a:ext cx="636364" cy="636364"/>
          </a:xfrm>
          <a:prstGeom prst="rect">
            <a:avLst/>
          </a:prstGeom>
        </p:spPr>
      </p:pic>
      <p:pic>
        <p:nvPicPr>
          <p:cNvPr id="16" name="Grafik 15" descr="Schulmädchen">
            <a:extLst>
              <a:ext uri="{FF2B5EF4-FFF2-40B4-BE49-F238E27FC236}">
                <a16:creationId xmlns:a16="http://schemas.microsoft.com/office/drawing/2014/main" id="{DAC14BBF-9BCE-4962-BBF7-3C9244A5462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82572" y="3936315"/>
            <a:ext cx="821940" cy="821940"/>
          </a:xfrm>
          <a:prstGeom prst="rect">
            <a:avLst/>
          </a:prstGeom>
        </p:spPr>
      </p:pic>
      <p:pic>
        <p:nvPicPr>
          <p:cNvPr id="17" name="Grafik 16" descr="Schuljunge">
            <a:extLst>
              <a:ext uri="{FF2B5EF4-FFF2-40B4-BE49-F238E27FC236}">
                <a16:creationId xmlns:a16="http://schemas.microsoft.com/office/drawing/2014/main" id="{78040433-9855-42D2-8BEF-198FB35354D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429735" y="3729987"/>
            <a:ext cx="914399" cy="914399"/>
          </a:xfrm>
          <a:prstGeom prst="rect">
            <a:avLst/>
          </a:prstGeom>
        </p:spPr>
      </p:pic>
      <p:pic>
        <p:nvPicPr>
          <p:cNvPr id="18" name="Grafik 17" descr="Büroarbeiter">
            <a:extLst>
              <a:ext uri="{FF2B5EF4-FFF2-40B4-BE49-F238E27FC236}">
                <a16:creationId xmlns:a16="http://schemas.microsoft.com/office/drawing/2014/main" id="{528B5761-31D9-4B41-9BEF-23BE5CF17F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21452" y="1368893"/>
            <a:ext cx="685800" cy="685800"/>
          </a:xfrm>
          <a:prstGeom prst="rect">
            <a:avLst/>
          </a:prstGeom>
        </p:spPr>
      </p:pic>
      <p:pic>
        <p:nvPicPr>
          <p:cNvPr id="19" name="Grafik 18" descr="Männliches Profil">
            <a:extLst>
              <a:ext uri="{FF2B5EF4-FFF2-40B4-BE49-F238E27FC236}">
                <a16:creationId xmlns:a16="http://schemas.microsoft.com/office/drawing/2014/main" id="{910A9187-6FBC-499E-BB47-740ECFF8050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85534" y="4528373"/>
            <a:ext cx="636364" cy="636364"/>
          </a:xfrm>
          <a:prstGeom prst="rect">
            <a:avLst/>
          </a:prstGeom>
        </p:spPr>
      </p:pic>
      <p:pic>
        <p:nvPicPr>
          <p:cNvPr id="20" name="Grafik 19" descr="Arzt">
            <a:extLst>
              <a:ext uri="{FF2B5EF4-FFF2-40B4-BE49-F238E27FC236}">
                <a16:creationId xmlns:a16="http://schemas.microsoft.com/office/drawing/2014/main" id="{E247B866-5840-470D-9A2E-C931E0DC18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61884" y="2489657"/>
            <a:ext cx="850654" cy="850654"/>
          </a:xfrm>
          <a:prstGeom prst="rect">
            <a:avLst/>
          </a:prstGeom>
        </p:spPr>
      </p:pic>
      <p:sp>
        <p:nvSpPr>
          <p:cNvPr id="21" name="Textfeld 20">
            <a:extLst>
              <a:ext uri="{FF2B5EF4-FFF2-40B4-BE49-F238E27FC236}">
                <a16:creationId xmlns:a16="http://schemas.microsoft.com/office/drawing/2014/main" id="{4ED670AE-31A9-4D8D-BB3C-BCB88B4DE2D9}"/>
              </a:ext>
            </a:extLst>
          </p:cNvPr>
          <p:cNvSpPr txBox="1"/>
          <p:nvPr/>
        </p:nvSpPr>
        <p:spPr>
          <a:xfrm>
            <a:off x="6147397" y="2040824"/>
            <a:ext cx="888975" cy="286165"/>
          </a:xfrm>
          <a:prstGeom prst="rect">
            <a:avLst/>
          </a:prstGeom>
          <a:solidFill>
            <a:schemeClr val="bg1"/>
          </a:solidFill>
          <a:ln>
            <a:solidFill>
              <a:schemeClr val="tx1"/>
            </a:solidFill>
          </a:ln>
        </p:spPr>
        <p:txBody>
          <a:bodyPr wrap="square" rtlCol="0">
            <a:spAutoFit/>
          </a:bodyPr>
          <a:lstStyle/>
          <a:p>
            <a:endParaRPr lang="en-GB"/>
          </a:p>
        </p:txBody>
      </p:sp>
      <p:sp>
        <p:nvSpPr>
          <p:cNvPr id="22" name="Textfeld 21">
            <a:extLst>
              <a:ext uri="{FF2B5EF4-FFF2-40B4-BE49-F238E27FC236}">
                <a16:creationId xmlns:a16="http://schemas.microsoft.com/office/drawing/2014/main" id="{0B397749-54BD-4EB4-9080-F2CD7DFFF95B}"/>
              </a:ext>
            </a:extLst>
          </p:cNvPr>
          <p:cNvSpPr txBox="1"/>
          <p:nvPr/>
        </p:nvSpPr>
        <p:spPr>
          <a:xfrm>
            <a:off x="7544529" y="1967521"/>
            <a:ext cx="1243422" cy="286165"/>
          </a:xfrm>
          <a:prstGeom prst="rect">
            <a:avLst/>
          </a:prstGeom>
          <a:solidFill>
            <a:schemeClr val="bg1"/>
          </a:solidFill>
          <a:ln>
            <a:solidFill>
              <a:schemeClr val="tx1"/>
            </a:solidFill>
          </a:ln>
        </p:spPr>
        <p:txBody>
          <a:bodyPr wrap="square" rtlCol="0">
            <a:spAutoFit/>
          </a:bodyPr>
          <a:lstStyle/>
          <a:p>
            <a:endParaRPr lang="en-GB"/>
          </a:p>
        </p:txBody>
      </p:sp>
      <p:sp>
        <p:nvSpPr>
          <p:cNvPr id="23" name="Textfeld 22">
            <a:extLst>
              <a:ext uri="{FF2B5EF4-FFF2-40B4-BE49-F238E27FC236}">
                <a16:creationId xmlns:a16="http://schemas.microsoft.com/office/drawing/2014/main" id="{64906969-1F16-4883-A0EE-252BE7B784F6}"/>
              </a:ext>
            </a:extLst>
          </p:cNvPr>
          <p:cNvSpPr txBox="1"/>
          <p:nvPr/>
        </p:nvSpPr>
        <p:spPr>
          <a:xfrm>
            <a:off x="9006522" y="1959074"/>
            <a:ext cx="1243422" cy="286165"/>
          </a:xfrm>
          <a:prstGeom prst="rect">
            <a:avLst/>
          </a:prstGeom>
          <a:solidFill>
            <a:schemeClr val="bg1"/>
          </a:solidFill>
          <a:ln>
            <a:solidFill>
              <a:schemeClr val="tx1"/>
            </a:solidFill>
          </a:ln>
        </p:spPr>
        <p:txBody>
          <a:bodyPr wrap="square" rtlCol="0">
            <a:spAutoFit/>
          </a:bodyPr>
          <a:lstStyle/>
          <a:p>
            <a:endParaRPr lang="en-GB"/>
          </a:p>
        </p:txBody>
      </p:sp>
      <p:sp>
        <p:nvSpPr>
          <p:cNvPr id="24" name="Textfeld 23">
            <a:extLst>
              <a:ext uri="{FF2B5EF4-FFF2-40B4-BE49-F238E27FC236}">
                <a16:creationId xmlns:a16="http://schemas.microsoft.com/office/drawing/2014/main" id="{241CD51D-DE4F-4C05-AC73-FF45CB5E11D3}"/>
              </a:ext>
            </a:extLst>
          </p:cNvPr>
          <p:cNvSpPr txBox="1"/>
          <p:nvPr/>
        </p:nvSpPr>
        <p:spPr>
          <a:xfrm>
            <a:off x="7036372" y="3627395"/>
            <a:ext cx="1243422" cy="286165"/>
          </a:xfrm>
          <a:prstGeom prst="rect">
            <a:avLst/>
          </a:prstGeom>
          <a:solidFill>
            <a:schemeClr val="bg1"/>
          </a:solidFill>
          <a:ln>
            <a:solidFill>
              <a:schemeClr val="tx1"/>
            </a:solidFill>
          </a:ln>
        </p:spPr>
        <p:txBody>
          <a:bodyPr wrap="square" rtlCol="0">
            <a:spAutoFit/>
          </a:bodyPr>
          <a:lstStyle/>
          <a:p>
            <a:endParaRPr lang="en-GB"/>
          </a:p>
        </p:txBody>
      </p:sp>
      <p:sp>
        <p:nvSpPr>
          <p:cNvPr id="25" name="Textfeld 24">
            <a:extLst>
              <a:ext uri="{FF2B5EF4-FFF2-40B4-BE49-F238E27FC236}">
                <a16:creationId xmlns:a16="http://schemas.microsoft.com/office/drawing/2014/main" id="{14C58BFD-29D5-4231-98E7-121ED9A7F162}"/>
              </a:ext>
            </a:extLst>
          </p:cNvPr>
          <p:cNvSpPr txBox="1"/>
          <p:nvPr/>
        </p:nvSpPr>
        <p:spPr>
          <a:xfrm>
            <a:off x="6147397" y="3926385"/>
            <a:ext cx="782537" cy="286165"/>
          </a:xfrm>
          <a:prstGeom prst="rect">
            <a:avLst/>
          </a:prstGeom>
          <a:solidFill>
            <a:schemeClr val="bg1"/>
          </a:solidFill>
          <a:ln>
            <a:solidFill>
              <a:schemeClr val="tx1"/>
            </a:solidFill>
          </a:ln>
        </p:spPr>
        <p:txBody>
          <a:bodyPr wrap="square" rtlCol="0">
            <a:spAutoFit/>
          </a:bodyPr>
          <a:lstStyle/>
          <a:p>
            <a:endParaRPr lang="en-GB"/>
          </a:p>
        </p:txBody>
      </p:sp>
      <p:sp>
        <p:nvSpPr>
          <p:cNvPr id="26" name="Textfeld 25">
            <a:extLst>
              <a:ext uri="{FF2B5EF4-FFF2-40B4-BE49-F238E27FC236}">
                <a16:creationId xmlns:a16="http://schemas.microsoft.com/office/drawing/2014/main" id="{C7765B13-1ED8-4428-B22D-925A42036437}"/>
              </a:ext>
            </a:extLst>
          </p:cNvPr>
          <p:cNvSpPr txBox="1"/>
          <p:nvPr/>
        </p:nvSpPr>
        <p:spPr>
          <a:xfrm>
            <a:off x="9684984" y="3223295"/>
            <a:ext cx="791300" cy="289131"/>
          </a:xfrm>
          <a:prstGeom prst="rect">
            <a:avLst/>
          </a:prstGeom>
          <a:solidFill>
            <a:schemeClr val="bg1"/>
          </a:solidFill>
          <a:ln>
            <a:solidFill>
              <a:schemeClr val="tx1"/>
            </a:solidFill>
          </a:ln>
        </p:spPr>
        <p:txBody>
          <a:bodyPr wrap="square" rtlCol="0">
            <a:spAutoFit/>
          </a:bodyPr>
          <a:lstStyle/>
          <a:p>
            <a:endParaRPr lang="en-GB"/>
          </a:p>
        </p:txBody>
      </p:sp>
      <p:sp>
        <p:nvSpPr>
          <p:cNvPr id="27" name="Textfeld 26">
            <a:extLst>
              <a:ext uri="{FF2B5EF4-FFF2-40B4-BE49-F238E27FC236}">
                <a16:creationId xmlns:a16="http://schemas.microsoft.com/office/drawing/2014/main" id="{2E9E7998-E80C-4D2F-AD63-F121C74316BD}"/>
              </a:ext>
            </a:extLst>
          </p:cNvPr>
          <p:cNvSpPr txBox="1"/>
          <p:nvPr/>
        </p:nvSpPr>
        <p:spPr>
          <a:xfrm>
            <a:off x="10604610" y="3303147"/>
            <a:ext cx="791300" cy="289131"/>
          </a:xfrm>
          <a:prstGeom prst="rect">
            <a:avLst/>
          </a:prstGeom>
          <a:solidFill>
            <a:schemeClr val="bg1"/>
          </a:solidFill>
          <a:ln>
            <a:solidFill>
              <a:schemeClr val="tx1"/>
            </a:solidFill>
          </a:ln>
        </p:spPr>
        <p:txBody>
          <a:bodyPr wrap="square" rtlCol="0">
            <a:spAutoFit/>
          </a:bodyPr>
          <a:lstStyle/>
          <a:p>
            <a:endParaRPr lang="en-GB"/>
          </a:p>
        </p:txBody>
      </p:sp>
      <p:sp>
        <p:nvSpPr>
          <p:cNvPr id="28" name="Textfeld 27">
            <a:extLst>
              <a:ext uri="{FF2B5EF4-FFF2-40B4-BE49-F238E27FC236}">
                <a16:creationId xmlns:a16="http://schemas.microsoft.com/office/drawing/2014/main" id="{33B821B8-6DF4-4588-B730-F65F3E49EB6F}"/>
              </a:ext>
            </a:extLst>
          </p:cNvPr>
          <p:cNvSpPr txBox="1"/>
          <p:nvPr/>
        </p:nvSpPr>
        <p:spPr>
          <a:xfrm>
            <a:off x="8094926" y="4511220"/>
            <a:ext cx="791300" cy="289131"/>
          </a:xfrm>
          <a:prstGeom prst="rect">
            <a:avLst/>
          </a:prstGeom>
          <a:solidFill>
            <a:schemeClr val="bg1"/>
          </a:solidFill>
          <a:ln>
            <a:solidFill>
              <a:schemeClr val="tx1"/>
            </a:solidFill>
          </a:ln>
        </p:spPr>
        <p:txBody>
          <a:bodyPr wrap="square" rtlCol="0">
            <a:spAutoFit/>
          </a:bodyPr>
          <a:lstStyle/>
          <a:p>
            <a:endParaRPr lang="en-GB"/>
          </a:p>
        </p:txBody>
      </p:sp>
      <p:sp>
        <p:nvSpPr>
          <p:cNvPr id="29" name="Textfeld 28">
            <a:extLst>
              <a:ext uri="{FF2B5EF4-FFF2-40B4-BE49-F238E27FC236}">
                <a16:creationId xmlns:a16="http://schemas.microsoft.com/office/drawing/2014/main" id="{0EEA568C-529D-481B-A60F-BCFE53EC3A91}"/>
              </a:ext>
            </a:extLst>
          </p:cNvPr>
          <p:cNvSpPr txBox="1"/>
          <p:nvPr/>
        </p:nvSpPr>
        <p:spPr>
          <a:xfrm>
            <a:off x="10039160" y="4636530"/>
            <a:ext cx="1243422" cy="286165"/>
          </a:xfrm>
          <a:prstGeom prst="rect">
            <a:avLst/>
          </a:prstGeom>
          <a:solidFill>
            <a:schemeClr val="bg1"/>
          </a:solidFill>
          <a:ln>
            <a:solidFill>
              <a:schemeClr val="tx1"/>
            </a:solidFill>
          </a:ln>
        </p:spPr>
        <p:txBody>
          <a:bodyPr wrap="square" rtlCol="0">
            <a:spAutoFit/>
          </a:bodyPr>
          <a:lstStyle/>
          <a:p>
            <a:endParaRPr lang="en-GB"/>
          </a:p>
        </p:txBody>
      </p:sp>
      <p:sp>
        <p:nvSpPr>
          <p:cNvPr id="30" name="Rechteck: abgerundete Ecken 29">
            <a:extLst>
              <a:ext uri="{FF2B5EF4-FFF2-40B4-BE49-F238E27FC236}">
                <a16:creationId xmlns:a16="http://schemas.microsoft.com/office/drawing/2014/main" id="{41E68E13-92D4-44CD-B10A-F91528A897D4}"/>
              </a:ext>
            </a:extLst>
          </p:cNvPr>
          <p:cNvSpPr/>
          <p:nvPr/>
        </p:nvSpPr>
        <p:spPr>
          <a:xfrm>
            <a:off x="10157914" y="192248"/>
            <a:ext cx="1944216" cy="9334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t>10 + 10 min</a:t>
            </a:r>
          </a:p>
        </p:txBody>
      </p:sp>
    </p:spTree>
    <p:extLst>
      <p:ext uri="{BB962C8B-B14F-4D97-AF65-F5344CB8AC3E}">
        <p14:creationId xmlns:p14="http://schemas.microsoft.com/office/powerpoint/2010/main" val="1349786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56C1EB-4624-4E21-9CF2-2A3906D519FD}"/>
              </a:ext>
            </a:extLst>
          </p:cNvPr>
          <p:cNvSpPr>
            <a:spLocks noGrp="1"/>
          </p:cNvSpPr>
          <p:nvPr>
            <p:ph type="body" sz="quarter" idx="10"/>
          </p:nvPr>
        </p:nvSpPr>
        <p:spPr/>
        <p:txBody>
          <a:bodyPr/>
          <a:lstStyle/>
          <a:p>
            <a:pPr algn="ctr"/>
            <a:r>
              <a:rPr lang="en-GB" b="1">
                <a:solidFill>
                  <a:srgbClr val="009999"/>
                </a:solidFill>
              </a:rPr>
              <a:t>Reflection of exercise</a:t>
            </a:r>
          </a:p>
        </p:txBody>
      </p:sp>
      <p:sp>
        <p:nvSpPr>
          <p:cNvPr id="3" name="Textplatzhalter 2">
            <a:extLst>
              <a:ext uri="{FF2B5EF4-FFF2-40B4-BE49-F238E27FC236}">
                <a16:creationId xmlns:a16="http://schemas.microsoft.com/office/drawing/2014/main" id="{C73323C7-2A1C-4945-A610-14FCCB1530CA}"/>
              </a:ext>
            </a:extLst>
          </p:cNvPr>
          <p:cNvSpPr>
            <a:spLocks noGrp="1"/>
          </p:cNvSpPr>
          <p:nvPr>
            <p:ph type="body" sz="quarter" idx="11"/>
          </p:nvPr>
        </p:nvSpPr>
        <p:spPr/>
        <p:txBody>
          <a:bodyPr/>
          <a:lstStyle/>
          <a:p>
            <a:pPr>
              <a:buFont typeface="Arial" panose="020B0604020202020204" pitchFamily="34" charset="0"/>
              <a:buChar char="•"/>
            </a:pPr>
            <a:r>
              <a:rPr lang="en-GB"/>
              <a:t>How was the exercise?</a:t>
            </a:r>
          </a:p>
          <a:p>
            <a:pPr>
              <a:buFont typeface="Arial" panose="020B0604020202020204" pitchFamily="34" charset="0"/>
              <a:buChar char="•"/>
            </a:pPr>
            <a:r>
              <a:rPr lang="en-GB"/>
              <a:t>What gaps did you identify?</a:t>
            </a:r>
          </a:p>
          <a:p>
            <a:pPr>
              <a:buFont typeface="Arial" panose="020B0604020202020204" pitchFamily="34" charset="0"/>
              <a:buChar char="•"/>
            </a:pPr>
            <a:r>
              <a:rPr lang="en-GB"/>
              <a:t>What are your strategies to close these gaps?</a:t>
            </a:r>
          </a:p>
        </p:txBody>
      </p:sp>
      <p:sp>
        <p:nvSpPr>
          <p:cNvPr id="4" name="Fußzeilenplatzhalter 3">
            <a:extLst>
              <a:ext uri="{FF2B5EF4-FFF2-40B4-BE49-F238E27FC236}">
                <a16:creationId xmlns:a16="http://schemas.microsoft.com/office/drawing/2014/main" id="{33B051DB-3210-467D-8AB4-17998E3E95F2}"/>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5C9C69EF-7BDA-4DC4-88D7-9DBF13433290}"/>
              </a:ext>
            </a:extLst>
          </p:cNvPr>
          <p:cNvSpPr>
            <a:spLocks noGrp="1"/>
          </p:cNvSpPr>
          <p:nvPr>
            <p:ph type="sldNum" sz="quarter" idx="13"/>
          </p:nvPr>
        </p:nvSpPr>
        <p:spPr/>
        <p:txBody>
          <a:bodyPr/>
          <a:lstStyle/>
          <a:p>
            <a:pPr>
              <a:defRPr/>
            </a:pPr>
            <a:fld id="{3403F9C6-84D0-4162-91EE-42F978B0FA19}" type="slidenum">
              <a:rPr lang="de-DE" altLang="de-DE" smtClean="0"/>
              <a:pPr>
                <a:defRPr/>
              </a:pPr>
              <a:t>45</a:t>
            </a:fld>
            <a:endParaRPr lang="de-DE" altLang="de-DE"/>
          </a:p>
        </p:txBody>
      </p:sp>
    </p:spTree>
    <p:extLst>
      <p:ext uri="{BB962C8B-B14F-4D97-AF65-F5344CB8AC3E}">
        <p14:creationId xmlns:p14="http://schemas.microsoft.com/office/powerpoint/2010/main" val="2319429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DBE7DFD-C52D-A9B7-8ABC-7C117C98B16F}"/>
              </a:ext>
            </a:extLst>
          </p:cNvPr>
          <p:cNvSpPr>
            <a:spLocks noGrp="1"/>
          </p:cNvSpPr>
          <p:nvPr>
            <p:ph type="body" sz="quarter" idx="10"/>
          </p:nvPr>
        </p:nvSpPr>
        <p:spPr/>
        <p:txBody>
          <a:bodyPr/>
          <a:lstStyle/>
          <a:p>
            <a:r>
              <a:rPr lang="de-DE"/>
              <a:t>Networking – </a:t>
            </a:r>
            <a:r>
              <a:rPr lang="de-DE" err="1">
                <a:solidFill>
                  <a:srgbClr val="00CC99"/>
                </a:solidFill>
              </a:rPr>
              <a:t>steps</a:t>
            </a:r>
            <a:r>
              <a:rPr lang="de-DE">
                <a:solidFill>
                  <a:srgbClr val="00CC99"/>
                </a:solidFill>
              </a:rPr>
              <a:t> </a:t>
            </a:r>
            <a:r>
              <a:rPr lang="de-DE" err="1">
                <a:solidFill>
                  <a:srgbClr val="00CC99"/>
                </a:solidFill>
              </a:rPr>
              <a:t>to</a:t>
            </a:r>
            <a:r>
              <a:rPr lang="de-DE">
                <a:solidFill>
                  <a:srgbClr val="00CC99"/>
                </a:solidFill>
              </a:rPr>
              <a:t> </a:t>
            </a:r>
            <a:r>
              <a:rPr lang="de-DE" err="1">
                <a:solidFill>
                  <a:srgbClr val="00CC99"/>
                </a:solidFill>
              </a:rPr>
              <a:t>establish</a:t>
            </a:r>
            <a:r>
              <a:rPr lang="de-DE">
                <a:solidFill>
                  <a:srgbClr val="00CC99"/>
                </a:solidFill>
              </a:rPr>
              <a:t> </a:t>
            </a:r>
            <a:r>
              <a:rPr lang="de-DE" err="1">
                <a:solidFill>
                  <a:srgbClr val="00CC99"/>
                </a:solidFill>
              </a:rPr>
              <a:t>new</a:t>
            </a:r>
            <a:r>
              <a:rPr lang="de-DE">
                <a:solidFill>
                  <a:srgbClr val="00CC99"/>
                </a:solidFill>
              </a:rPr>
              <a:t> </a:t>
            </a:r>
            <a:r>
              <a:rPr lang="de-DE" err="1">
                <a:solidFill>
                  <a:srgbClr val="00CC99"/>
                </a:solidFill>
              </a:rPr>
              <a:t>contacts</a:t>
            </a:r>
            <a:endParaRPr lang="en-US">
              <a:solidFill>
                <a:srgbClr val="00CC99"/>
              </a:solidFill>
            </a:endParaRPr>
          </a:p>
        </p:txBody>
      </p:sp>
      <p:sp>
        <p:nvSpPr>
          <p:cNvPr id="3" name="Textplatzhalter 2">
            <a:extLst>
              <a:ext uri="{FF2B5EF4-FFF2-40B4-BE49-F238E27FC236}">
                <a16:creationId xmlns:a16="http://schemas.microsoft.com/office/drawing/2014/main" id="{D1C4D7CE-3B78-AADA-EC1A-53415D452113}"/>
              </a:ext>
            </a:extLst>
          </p:cNvPr>
          <p:cNvSpPr>
            <a:spLocks noGrp="1"/>
          </p:cNvSpPr>
          <p:nvPr>
            <p:ph type="body" sz="quarter" idx="11"/>
          </p:nvPr>
        </p:nvSpPr>
        <p:spPr>
          <a:xfrm>
            <a:off x="551384" y="1181100"/>
            <a:ext cx="11377264" cy="4495800"/>
          </a:xfrm>
        </p:spPr>
        <p:txBody>
          <a:bodyPr/>
          <a:lstStyle/>
          <a:p>
            <a:pPr>
              <a:buFont typeface="Wingdings" panose="05000000000000000000" pitchFamily="2" charset="2"/>
              <a:buChar char="§"/>
            </a:pPr>
            <a:r>
              <a:rPr lang="en-US"/>
              <a:t>Identify a goal (e.g., why do you want to get in touch with someone/ How can he/she be useful?)</a:t>
            </a:r>
          </a:p>
          <a:p>
            <a:pPr>
              <a:buFont typeface="Wingdings" panose="05000000000000000000" pitchFamily="2" charset="2"/>
              <a:buChar char="§"/>
            </a:pPr>
            <a:r>
              <a:rPr lang="en-US"/>
              <a:t>Get to know your counterpart (ask questions and present yourself)</a:t>
            </a:r>
          </a:p>
          <a:p>
            <a:pPr>
              <a:buFont typeface="Wingdings" panose="05000000000000000000" pitchFamily="2" charset="2"/>
              <a:buChar char="§"/>
            </a:pPr>
            <a:r>
              <a:rPr lang="en-US"/>
              <a:t>Establish a relationship (e.g., similar interests)</a:t>
            </a:r>
          </a:p>
          <a:p>
            <a:pPr>
              <a:buFont typeface="Wingdings" panose="05000000000000000000" pitchFamily="2" charset="2"/>
              <a:buChar char="§"/>
            </a:pPr>
            <a:r>
              <a:rPr lang="en-US"/>
              <a:t>Take your time - contacts need to grow</a:t>
            </a:r>
          </a:p>
          <a:p>
            <a:pPr>
              <a:buFont typeface="Wingdings" panose="05000000000000000000" pitchFamily="2" charset="2"/>
              <a:buChar char="§"/>
            </a:pPr>
            <a:r>
              <a:rPr lang="en-US"/>
              <a:t>Offer added value to your interlocutors</a:t>
            </a:r>
          </a:p>
          <a:p>
            <a:pPr>
              <a:buFont typeface="Wingdings" panose="05000000000000000000" pitchFamily="2" charset="2"/>
              <a:buChar char="§"/>
            </a:pPr>
            <a:r>
              <a:rPr lang="en-US"/>
              <a:t>Communicate your concerns openly – be authentic</a:t>
            </a:r>
          </a:p>
          <a:p>
            <a:pPr>
              <a:buFont typeface="Wingdings" panose="05000000000000000000" pitchFamily="2" charset="2"/>
              <a:buChar char="§"/>
            </a:pPr>
            <a:r>
              <a:rPr lang="en-US"/>
              <a:t>Maintain the contact (e.g., find follow up reasons)</a:t>
            </a:r>
          </a:p>
        </p:txBody>
      </p:sp>
      <p:sp>
        <p:nvSpPr>
          <p:cNvPr id="4" name="Fußzeilenplatzhalter 3">
            <a:extLst>
              <a:ext uri="{FF2B5EF4-FFF2-40B4-BE49-F238E27FC236}">
                <a16:creationId xmlns:a16="http://schemas.microsoft.com/office/drawing/2014/main" id="{F99B705B-4294-A2E5-4E1E-26D428EA276F}"/>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A68BC972-7C79-DE0B-F26A-D8F75B69751B}"/>
              </a:ext>
            </a:extLst>
          </p:cNvPr>
          <p:cNvSpPr>
            <a:spLocks noGrp="1"/>
          </p:cNvSpPr>
          <p:nvPr>
            <p:ph type="sldNum" sz="quarter" idx="13"/>
          </p:nvPr>
        </p:nvSpPr>
        <p:spPr/>
        <p:txBody>
          <a:bodyPr/>
          <a:lstStyle/>
          <a:p>
            <a:pPr>
              <a:defRPr/>
            </a:pPr>
            <a:fld id="{3403F9C6-84D0-4162-91EE-42F978B0FA19}" type="slidenum">
              <a:rPr lang="de-DE" altLang="de-DE" smtClean="0"/>
              <a:pPr>
                <a:defRPr/>
              </a:pPr>
              <a:t>46</a:t>
            </a:fld>
            <a:endParaRPr lang="de-DE" altLang="de-DE"/>
          </a:p>
        </p:txBody>
      </p:sp>
    </p:spTree>
    <p:extLst>
      <p:ext uri="{BB962C8B-B14F-4D97-AF65-F5344CB8AC3E}">
        <p14:creationId xmlns:p14="http://schemas.microsoft.com/office/powerpoint/2010/main" val="4031682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C68766-A496-03CA-0693-923DC2DF37AB}"/>
              </a:ext>
            </a:extLst>
          </p:cNvPr>
          <p:cNvSpPr>
            <a:spLocks noGrp="1"/>
          </p:cNvSpPr>
          <p:nvPr>
            <p:ph type="body" sz="quarter" idx="10"/>
          </p:nvPr>
        </p:nvSpPr>
        <p:spPr/>
        <p:txBody>
          <a:bodyPr/>
          <a:lstStyle/>
          <a:p>
            <a:r>
              <a:rPr lang="de-DE" err="1">
                <a:solidFill>
                  <a:schemeClr val="accent1"/>
                </a:solidFill>
              </a:rPr>
              <a:t>Exercise</a:t>
            </a:r>
            <a:r>
              <a:rPr lang="de-DE">
                <a:solidFill>
                  <a:schemeClr val="accent1"/>
                </a:solidFill>
              </a:rPr>
              <a:t>:</a:t>
            </a:r>
          </a:p>
        </p:txBody>
      </p:sp>
      <p:sp>
        <p:nvSpPr>
          <p:cNvPr id="3" name="Textplatzhalter 2">
            <a:extLst>
              <a:ext uri="{FF2B5EF4-FFF2-40B4-BE49-F238E27FC236}">
                <a16:creationId xmlns:a16="http://schemas.microsoft.com/office/drawing/2014/main" id="{A9D000C0-5788-F8D4-2C97-A42C4ED2CA0D}"/>
              </a:ext>
            </a:extLst>
          </p:cNvPr>
          <p:cNvSpPr>
            <a:spLocks noGrp="1"/>
          </p:cNvSpPr>
          <p:nvPr>
            <p:ph type="body" sz="quarter" idx="11"/>
          </p:nvPr>
        </p:nvSpPr>
        <p:spPr>
          <a:xfrm>
            <a:off x="335360" y="1772816"/>
            <a:ext cx="11737304" cy="4073032"/>
          </a:xfrm>
        </p:spPr>
        <p:txBody>
          <a:bodyPr/>
          <a:lstStyle/>
          <a:p>
            <a:pPr marL="114300" indent="-457200">
              <a:buFont typeface="+mj-lt"/>
              <a:buAutoNum type="arabicPeriod"/>
            </a:pPr>
            <a:r>
              <a:rPr lang="de-DE"/>
              <a:t>What </a:t>
            </a:r>
            <a:r>
              <a:rPr lang="de-DE" err="1"/>
              <a:t>kind</a:t>
            </a:r>
            <a:r>
              <a:rPr lang="de-DE"/>
              <a:t> of </a:t>
            </a:r>
            <a:r>
              <a:rPr lang="de-DE" err="1"/>
              <a:t>contacts</a:t>
            </a:r>
            <a:r>
              <a:rPr lang="de-DE"/>
              <a:t> do you need for you </a:t>
            </a:r>
            <a:r>
              <a:rPr lang="de-DE" err="1"/>
              <a:t>vision</a:t>
            </a:r>
            <a:r>
              <a:rPr lang="de-DE"/>
              <a:t> as knowledge </a:t>
            </a:r>
            <a:r>
              <a:rPr lang="de-DE" err="1"/>
              <a:t>entrepreneur</a:t>
            </a:r>
            <a:r>
              <a:rPr lang="de-DE"/>
              <a:t>?</a:t>
            </a:r>
          </a:p>
          <a:p>
            <a:pPr marL="114300" indent="-457200">
              <a:buFont typeface="+mj-lt"/>
              <a:buAutoNum type="arabicPeriod"/>
            </a:pPr>
            <a:r>
              <a:rPr lang="de-DE" err="1"/>
              <a:t>Define</a:t>
            </a:r>
            <a:r>
              <a:rPr lang="de-DE"/>
              <a:t> a </a:t>
            </a:r>
            <a:r>
              <a:rPr lang="de-DE" err="1"/>
              <a:t>goal</a:t>
            </a:r>
            <a:r>
              <a:rPr lang="de-DE"/>
              <a:t> for </a:t>
            </a:r>
            <a:r>
              <a:rPr lang="de-DE" err="1"/>
              <a:t>networking</a:t>
            </a:r>
            <a:r>
              <a:rPr lang="de-DE"/>
              <a:t> </a:t>
            </a:r>
            <a:r>
              <a:rPr lang="de-DE" err="1"/>
              <a:t>with</a:t>
            </a:r>
            <a:r>
              <a:rPr lang="de-DE"/>
              <a:t> </a:t>
            </a:r>
            <a:r>
              <a:rPr lang="de-DE" err="1"/>
              <a:t>the</a:t>
            </a:r>
            <a:r>
              <a:rPr lang="de-DE"/>
              <a:t> </a:t>
            </a:r>
            <a:r>
              <a:rPr lang="de-DE" err="1"/>
              <a:t>people</a:t>
            </a:r>
            <a:r>
              <a:rPr lang="de-DE"/>
              <a:t> </a:t>
            </a:r>
            <a:r>
              <a:rPr lang="de-DE" err="1"/>
              <a:t>from</a:t>
            </a:r>
            <a:r>
              <a:rPr lang="de-DE"/>
              <a:t> </a:t>
            </a:r>
            <a:r>
              <a:rPr lang="de-DE" err="1"/>
              <a:t>this</a:t>
            </a:r>
            <a:r>
              <a:rPr lang="de-DE"/>
              <a:t> </a:t>
            </a:r>
            <a:r>
              <a:rPr lang="de-DE" err="1"/>
              <a:t>course</a:t>
            </a:r>
            <a:r>
              <a:rPr lang="de-DE"/>
              <a:t> </a:t>
            </a:r>
            <a:r>
              <a:rPr lang="de-DE" err="1"/>
              <a:t>or</a:t>
            </a:r>
            <a:r>
              <a:rPr lang="de-DE"/>
              <a:t> for </a:t>
            </a:r>
            <a:r>
              <a:rPr lang="de-DE" err="1"/>
              <a:t>the</a:t>
            </a:r>
            <a:r>
              <a:rPr lang="de-DE"/>
              <a:t> </a:t>
            </a:r>
            <a:r>
              <a:rPr lang="de-DE" err="1"/>
              <a:t>next</a:t>
            </a:r>
            <a:r>
              <a:rPr lang="de-DE"/>
              <a:t> </a:t>
            </a:r>
            <a:r>
              <a:rPr lang="de-DE" err="1"/>
              <a:t>week</a:t>
            </a:r>
            <a:r>
              <a:rPr lang="de-DE"/>
              <a:t>! </a:t>
            </a:r>
          </a:p>
          <a:p>
            <a:endParaRPr lang="de-DE"/>
          </a:p>
        </p:txBody>
      </p:sp>
      <p:sp>
        <p:nvSpPr>
          <p:cNvPr id="4" name="Fußzeilenplatzhalter 3">
            <a:extLst>
              <a:ext uri="{FF2B5EF4-FFF2-40B4-BE49-F238E27FC236}">
                <a16:creationId xmlns:a16="http://schemas.microsoft.com/office/drawing/2014/main" id="{162F89AD-CD27-5B21-98ED-37D4BD127731}"/>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AE9DA218-0B80-83C3-BF92-57040C3BE795}"/>
              </a:ext>
            </a:extLst>
          </p:cNvPr>
          <p:cNvSpPr>
            <a:spLocks noGrp="1"/>
          </p:cNvSpPr>
          <p:nvPr>
            <p:ph type="sldNum" sz="quarter" idx="13"/>
          </p:nvPr>
        </p:nvSpPr>
        <p:spPr/>
        <p:txBody>
          <a:bodyPr/>
          <a:lstStyle/>
          <a:p>
            <a:pPr>
              <a:defRPr/>
            </a:pPr>
            <a:fld id="{3403F9C6-84D0-4162-91EE-42F978B0FA19}" type="slidenum">
              <a:rPr lang="de-DE" altLang="de-DE" smtClean="0"/>
              <a:pPr>
                <a:defRPr/>
              </a:pPr>
              <a:t>47</a:t>
            </a:fld>
            <a:endParaRPr lang="de-DE" altLang="de-DE"/>
          </a:p>
        </p:txBody>
      </p:sp>
      <p:sp>
        <p:nvSpPr>
          <p:cNvPr id="7" name="Rechteck: abgerundete Ecken 6">
            <a:extLst>
              <a:ext uri="{FF2B5EF4-FFF2-40B4-BE49-F238E27FC236}">
                <a16:creationId xmlns:a16="http://schemas.microsoft.com/office/drawing/2014/main" id="{733FA5F0-F347-489A-B198-5571B908056A}"/>
              </a:ext>
            </a:extLst>
          </p:cNvPr>
          <p:cNvSpPr/>
          <p:nvPr/>
        </p:nvSpPr>
        <p:spPr>
          <a:xfrm>
            <a:off x="10610850" y="188640"/>
            <a:ext cx="1461814" cy="8462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a:t>10 min</a:t>
            </a:r>
          </a:p>
        </p:txBody>
      </p:sp>
    </p:spTree>
    <p:extLst>
      <p:ext uri="{BB962C8B-B14F-4D97-AF65-F5344CB8AC3E}">
        <p14:creationId xmlns:p14="http://schemas.microsoft.com/office/powerpoint/2010/main" val="3722695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CA906A-B500-F3D7-D314-1A9C12082872}"/>
              </a:ext>
            </a:extLst>
          </p:cNvPr>
          <p:cNvSpPr>
            <a:spLocks noGrp="1"/>
          </p:cNvSpPr>
          <p:nvPr>
            <p:ph type="body" sz="quarter" idx="13"/>
          </p:nvPr>
        </p:nvSpPr>
        <p:spPr/>
        <p:txBody>
          <a:bodyPr/>
          <a:lstStyle/>
          <a:p>
            <a:r>
              <a:rPr lang="de-DE" err="1"/>
              <a:t>Conclusion</a:t>
            </a:r>
            <a:r>
              <a:rPr lang="de-DE"/>
              <a:t> and </a:t>
            </a:r>
            <a:r>
              <a:rPr lang="de-DE" err="1"/>
              <a:t>preparation</a:t>
            </a:r>
            <a:r>
              <a:rPr lang="de-DE"/>
              <a:t> </a:t>
            </a:r>
            <a:r>
              <a:rPr lang="de-DE" err="1"/>
              <a:t>for</a:t>
            </a:r>
            <a:r>
              <a:rPr lang="de-DE"/>
              <a:t> </a:t>
            </a:r>
            <a:r>
              <a:rPr lang="de-DE" err="1"/>
              <a:t>day</a:t>
            </a:r>
            <a:r>
              <a:rPr lang="de-DE"/>
              <a:t> 2</a:t>
            </a:r>
            <a:endParaRPr lang="en-US"/>
          </a:p>
        </p:txBody>
      </p:sp>
      <p:sp>
        <p:nvSpPr>
          <p:cNvPr id="3" name="Fußzeilenplatzhalter 2">
            <a:extLst>
              <a:ext uri="{FF2B5EF4-FFF2-40B4-BE49-F238E27FC236}">
                <a16:creationId xmlns:a16="http://schemas.microsoft.com/office/drawing/2014/main" id="{C6EC1E74-2D03-43E1-193E-844B810797A1}"/>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151C95C9-CC17-2647-35AC-F82711C6ACE6}"/>
              </a:ext>
            </a:extLst>
          </p:cNvPr>
          <p:cNvSpPr>
            <a:spLocks noGrp="1"/>
          </p:cNvSpPr>
          <p:nvPr>
            <p:ph type="sldNum" sz="quarter" idx="15"/>
          </p:nvPr>
        </p:nvSpPr>
        <p:spPr/>
        <p:txBody>
          <a:bodyPr/>
          <a:lstStyle/>
          <a:p>
            <a:pPr>
              <a:defRPr/>
            </a:pPr>
            <a:fld id="{DE08903F-90EC-4A68-9771-93E1A14EF685}" type="slidenum">
              <a:rPr lang="de-DE" altLang="de-DE" smtClean="0"/>
              <a:pPr>
                <a:defRPr/>
              </a:pPr>
              <a:t>48</a:t>
            </a:fld>
            <a:endParaRPr lang="de-DE" altLang="de-DE"/>
          </a:p>
        </p:txBody>
      </p:sp>
    </p:spTree>
    <p:extLst>
      <p:ext uri="{BB962C8B-B14F-4D97-AF65-F5344CB8AC3E}">
        <p14:creationId xmlns:p14="http://schemas.microsoft.com/office/powerpoint/2010/main" val="1490434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61982F3-AA9E-4D39-9342-97A6D7C12DF8}"/>
              </a:ext>
            </a:extLst>
          </p:cNvPr>
          <p:cNvSpPr>
            <a:spLocks noGrp="1"/>
          </p:cNvSpPr>
          <p:nvPr>
            <p:ph type="body" sz="quarter" idx="10"/>
          </p:nvPr>
        </p:nvSpPr>
        <p:spPr/>
        <p:txBody>
          <a:bodyPr/>
          <a:lstStyle/>
          <a:p>
            <a:r>
              <a:rPr lang="en-GB"/>
              <a:t>What do you take home?</a:t>
            </a:r>
          </a:p>
        </p:txBody>
      </p:sp>
      <p:sp>
        <p:nvSpPr>
          <p:cNvPr id="3" name="Textplatzhalter 2">
            <a:extLst>
              <a:ext uri="{FF2B5EF4-FFF2-40B4-BE49-F238E27FC236}">
                <a16:creationId xmlns:a16="http://schemas.microsoft.com/office/drawing/2014/main" id="{793D2019-2C76-41F1-87D1-3C4460691D76}"/>
              </a:ext>
            </a:extLst>
          </p:cNvPr>
          <p:cNvSpPr>
            <a:spLocks noGrp="1"/>
          </p:cNvSpPr>
          <p:nvPr>
            <p:ph type="body" sz="quarter" idx="11"/>
          </p:nvPr>
        </p:nvSpPr>
        <p:spPr/>
        <p:txBody>
          <a:bodyPr/>
          <a:lstStyle/>
          <a:p>
            <a:pPr>
              <a:buFont typeface="Arial" panose="020B0604020202020204" pitchFamily="34" charset="0"/>
              <a:buChar char="•"/>
            </a:pPr>
            <a:r>
              <a:rPr lang="en-GB"/>
              <a:t>Knowledge Entrepreneurship</a:t>
            </a:r>
          </a:p>
          <a:p>
            <a:pPr>
              <a:buFont typeface="Arial" panose="020B0604020202020204" pitchFamily="34" charset="0"/>
              <a:buChar char="•"/>
            </a:pPr>
            <a:r>
              <a:rPr lang="en-GB"/>
              <a:t>Effectuation</a:t>
            </a:r>
          </a:p>
          <a:p>
            <a:pPr>
              <a:buFont typeface="Arial" panose="020B0604020202020204" pitchFamily="34" charset="0"/>
              <a:buChar char="•"/>
            </a:pPr>
            <a:r>
              <a:rPr lang="en-GB"/>
              <a:t>Start with your means</a:t>
            </a:r>
          </a:p>
          <a:p>
            <a:pPr>
              <a:buFont typeface="Arial" panose="020B0604020202020204" pitchFamily="34" charset="0"/>
              <a:buChar char="•"/>
            </a:pPr>
            <a:r>
              <a:rPr lang="en-GB"/>
              <a:t>Networking</a:t>
            </a:r>
          </a:p>
        </p:txBody>
      </p:sp>
      <p:sp>
        <p:nvSpPr>
          <p:cNvPr id="4" name="Fußzeilenplatzhalter 3">
            <a:extLst>
              <a:ext uri="{FF2B5EF4-FFF2-40B4-BE49-F238E27FC236}">
                <a16:creationId xmlns:a16="http://schemas.microsoft.com/office/drawing/2014/main" id="{322F8D83-DAB8-4C25-8E27-29B4A0F99B4C}"/>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EE1286BE-6EBB-4ACD-8B50-BB0FA92606A6}"/>
              </a:ext>
            </a:extLst>
          </p:cNvPr>
          <p:cNvSpPr>
            <a:spLocks noGrp="1"/>
          </p:cNvSpPr>
          <p:nvPr>
            <p:ph type="sldNum" sz="quarter" idx="13"/>
          </p:nvPr>
        </p:nvSpPr>
        <p:spPr/>
        <p:txBody>
          <a:bodyPr/>
          <a:lstStyle/>
          <a:p>
            <a:pPr>
              <a:defRPr/>
            </a:pPr>
            <a:fld id="{3403F9C6-84D0-4162-91EE-42F978B0FA19}" type="slidenum">
              <a:rPr lang="de-DE" altLang="de-DE" smtClean="0"/>
              <a:pPr>
                <a:defRPr/>
              </a:pPr>
              <a:t>49</a:t>
            </a:fld>
            <a:endParaRPr lang="de-DE" altLang="de-DE"/>
          </a:p>
        </p:txBody>
      </p:sp>
    </p:spTree>
    <p:extLst>
      <p:ext uri="{BB962C8B-B14F-4D97-AF65-F5344CB8AC3E}">
        <p14:creationId xmlns:p14="http://schemas.microsoft.com/office/powerpoint/2010/main" val="339319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0460722-959C-85AA-153B-EF21CC1589B1}"/>
              </a:ext>
            </a:extLst>
          </p:cNvPr>
          <p:cNvSpPr>
            <a:spLocks noGrp="1"/>
          </p:cNvSpPr>
          <p:nvPr>
            <p:ph type="body" sz="quarter" idx="10"/>
          </p:nvPr>
        </p:nvSpPr>
        <p:spPr/>
        <p:txBody>
          <a:bodyPr/>
          <a:lstStyle/>
          <a:p>
            <a:endParaRPr lang="de-DE"/>
          </a:p>
        </p:txBody>
      </p:sp>
      <p:sp>
        <p:nvSpPr>
          <p:cNvPr id="4" name="Fußzeilenplatzhalter 3">
            <a:extLst>
              <a:ext uri="{FF2B5EF4-FFF2-40B4-BE49-F238E27FC236}">
                <a16:creationId xmlns:a16="http://schemas.microsoft.com/office/drawing/2014/main" id="{597CC67D-7817-B2D0-97E0-71643FBBB140}"/>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0831AEDE-BEA7-6397-70C1-BF30FD8B60A4}"/>
              </a:ext>
            </a:extLst>
          </p:cNvPr>
          <p:cNvSpPr>
            <a:spLocks noGrp="1"/>
          </p:cNvSpPr>
          <p:nvPr>
            <p:ph type="sldNum" sz="quarter" idx="13"/>
          </p:nvPr>
        </p:nvSpPr>
        <p:spPr/>
        <p:txBody>
          <a:bodyPr/>
          <a:lstStyle/>
          <a:p>
            <a:pPr>
              <a:defRPr/>
            </a:pPr>
            <a:fld id="{3403F9C6-84D0-4162-91EE-42F978B0FA19}" type="slidenum">
              <a:rPr lang="de-DE" altLang="de-DE" smtClean="0"/>
              <a:pPr>
                <a:defRPr/>
              </a:pPr>
              <a:t>5</a:t>
            </a:fld>
            <a:endParaRPr lang="de-DE" altLang="de-DE"/>
          </a:p>
        </p:txBody>
      </p:sp>
      <p:sp>
        <p:nvSpPr>
          <p:cNvPr id="7" name="Abgerundetes Rechteck 18">
            <a:extLst>
              <a:ext uri="{FF2B5EF4-FFF2-40B4-BE49-F238E27FC236}">
                <a16:creationId xmlns:a16="http://schemas.microsoft.com/office/drawing/2014/main" id="{7EC280F1-9264-3536-D5E7-FEEB30491380}"/>
              </a:ext>
            </a:extLst>
          </p:cNvPr>
          <p:cNvSpPr/>
          <p:nvPr/>
        </p:nvSpPr>
        <p:spPr>
          <a:xfrm>
            <a:off x="-35144" y="2564904"/>
            <a:ext cx="12227144" cy="1156887"/>
          </a:xfrm>
          <a:prstGeom prst="roundRect">
            <a:avLst/>
          </a:prstGeom>
          <a:solidFill>
            <a:schemeClr val="tx2">
              <a:lumMod val="75000"/>
            </a:schemeClr>
          </a:solidFill>
          <a:ln>
            <a:noFill/>
          </a:ln>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36000" tIns="180000" rIns="36000" bIns="180000" numCol="1" spcCol="127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800" b="1" err="1">
                <a:latin typeface="Corbel" pitchFamily="34" charset="0"/>
              </a:rPr>
              <a:t>What</a:t>
            </a:r>
            <a:r>
              <a:rPr lang="de-DE" sz="2800" b="1">
                <a:latin typeface="Corbel" pitchFamily="34" charset="0"/>
              </a:rPr>
              <a:t> </a:t>
            </a:r>
            <a:r>
              <a:rPr lang="de-DE" sz="2800" b="1" err="1">
                <a:latin typeface="Corbel" pitchFamily="34" charset="0"/>
              </a:rPr>
              <a:t>needs</a:t>
            </a:r>
            <a:r>
              <a:rPr lang="de-DE" sz="2800" b="1">
                <a:latin typeface="Corbel" pitchFamily="34" charset="0"/>
              </a:rPr>
              <a:t> </a:t>
            </a:r>
            <a:r>
              <a:rPr lang="de-DE" sz="2800" b="1" err="1">
                <a:latin typeface="Corbel" pitchFamily="34" charset="0"/>
              </a:rPr>
              <a:t>to</a:t>
            </a:r>
            <a:r>
              <a:rPr lang="de-DE" sz="2800" b="1">
                <a:latin typeface="Corbel" pitchFamily="34" charset="0"/>
              </a:rPr>
              <a:t> </a:t>
            </a:r>
            <a:r>
              <a:rPr lang="de-DE" sz="2800" b="1" err="1">
                <a:latin typeface="Corbel" pitchFamily="34" charset="0"/>
              </a:rPr>
              <a:t>occur</a:t>
            </a:r>
            <a:r>
              <a:rPr lang="de-DE" sz="2800" b="1">
                <a:latin typeface="Corbel" pitchFamily="34" charset="0"/>
              </a:rPr>
              <a:t> </a:t>
            </a:r>
            <a:r>
              <a:rPr lang="de-DE" sz="2800" b="1" err="1">
                <a:latin typeface="Corbel" pitchFamily="34" charset="0"/>
              </a:rPr>
              <a:t>during</a:t>
            </a:r>
            <a:r>
              <a:rPr lang="de-DE" sz="2800" b="1">
                <a:latin typeface="Corbel" pitchFamily="34" charset="0"/>
              </a:rPr>
              <a:t> </a:t>
            </a:r>
            <a:r>
              <a:rPr lang="de-DE" sz="2800" b="1" err="1">
                <a:latin typeface="Corbel" pitchFamily="34" charset="0"/>
              </a:rPr>
              <a:t>this</a:t>
            </a:r>
            <a:r>
              <a:rPr lang="de-DE" sz="2800" b="1">
                <a:latin typeface="Corbel" pitchFamily="34" charset="0"/>
              </a:rPr>
              <a:t> </a:t>
            </a:r>
            <a:r>
              <a:rPr lang="de-DE" sz="2800" b="1" err="1">
                <a:latin typeface="Corbel" pitchFamily="34" charset="0"/>
              </a:rPr>
              <a:t>workshop</a:t>
            </a:r>
            <a:r>
              <a:rPr lang="de-DE" sz="2800" b="1">
                <a:latin typeface="Corbel" pitchFamily="34" charset="0"/>
              </a:rPr>
              <a:t> </a:t>
            </a:r>
            <a:r>
              <a:rPr lang="de-DE" sz="2800" b="1" err="1">
                <a:latin typeface="Corbel" pitchFamily="34" charset="0"/>
              </a:rPr>
              <a:t>for</a:t>
            </a:r>
            <a:r>
              <a:rPr lang="de-DE" sz="2800" b="1">
                <a:latin typeface="Corbel" pitchFamily="34" charset="0"/>
              </a:rPr>
              <a:t> </a:t>
            </a:r>
            <a:r>
              <a:rPr lang="de-DE" sz="2800" b="1" err="1">
                <a:latin typeface="Corbel" pitchFamily="34" charset="0"/>
              </a:rPr>
              <a:t>you</a:t>
            </a:r>
            <a:r>
              <a:rPr lang="de-DE" sz="2800" b="1">
                <a:latin typeface="Corbel" pitchFamily="34" charset="0"/>
              </a:rPr>
              <a:t> </a:t>
            </a:r>
            <a:r>
              <a:rPr lang="de-DE" sz="2800" b="1" err="1">
                <a:latin typeface="Corbel" pitchFamily="34" charset="0"/>
              </a:rPr>
              <a:t>to</a:t>
            </a:r>
            <a:r>
              <a:rPr lang="de-DE" sz="2800" b="1">
                <a:latin typeface="Corbel" pitchFamily="34" charset="0"/>
              </a:rPr>
              <a:t> </a:t>
            </a:r>
            <a:r>
              <a:rPr lang="de-DE" sz="2800" b="1" err="1">
                <a:latin typeface="Corbel" pitchFamily="34" charset="0"/>
              </a:rPr>
              <a:t>consider</a:t>
            </a:r>
            <a:r>
              <a:rPr lang="de-DE" sz="2800" b="1">
                <a:latin typeface="Corbel" pitchFamily="34" charset="0"/>
              </a:rPr>
              <a:t> </a:t>
            </a:r>
            <a:r>
              <a:rPr lang="de-DE" sz="2800" b="1" err="1">
                <a:latin typeface="Corbel" pitchFamily="34" charset="0"/>
              </a:rPr>
              <a:t>it</a:t>
            </a:r>
            <a:r>
              <a:rPr lang="de-DE" sz="2800" b="1">
                <a:latin typeface="Corbel" pitchFamily="34" charset="0"/>
              </a:rPr>
              <a:t> a </a:t>
            </a:r>
            <a:r>
              <a:rPr lang="de-DE" sz="2800" b="1" err="1">
                <a:latin typeface="Corbel" pitchFamily="34" charset="0"/>
              </a:rPr>
              <a:t>worthwhile</a:t>
            </a:r>
            <a:r>
              <a:rPr lang="de-DE" sz="2800" b="1">
                <a:latin typeface="Corbel" pitchFamily="34" charset="0"/>
              </a:rPr>
              <a:t> </a:t>
            </a:r>
            <a:r>
              <a:rPr lang="de-DE" sz="2800" b="1" err="1">
                <a:latin typeface="Corbel" pitchFamily="34" charset="0"/>
              </a:rPr>
              <a:t>investment</a:t>
            </a:r>
            <a:r>
              <a:rPr lang="de-DE" sz="2800" b="1">
                <a:latin typeface="Corbel" pitchFamily="34" charset="0"/>
              </a:rPr>
              <a:t> </a:t>
            </a:r>
            <a:r>
              <a:rPr lang="de-DE" sz="2800" b="1" err="1">
                <a:latin typeface="Corbel" pitchFamily="34" charset="0"/>
              </a:rPr>
              <a:t>of</a:t>
            </a:r>
            <a:r>
              <a:rPr lang="de-DE" sz="2800" b="1">
                <a:latin typeface="Corbel" pitchFamily="34" charset="0"/>
              </a:rPr>
              <a:t> </a:t>
            </a:r>
            <a:r>
              <a:rPr lang="de-DE" sz="2800" b="1" err="1">
                <a:latin typeface="Corbel" pitchFamily="34" charset="0"/>
              </a:rPr>
              <a:t>your</a:t>
            </a:r>
            <a:r>
              <a:rPr lang="de-DE" sz="2800" b="1">
                <a:latin typeface="Corbel" pitchFamily="34" charset="0"/>
              </a:rPr>
              <a:t> time?</a:t>
            </a:r>
          </a:p>
        </p:txBody>
      </p:sp>
    </p:spTree>
    <p:extLst>
      <p:ext uri="{BB962C8B-B14F-4D97-AF65-F5344CB8AC3E}">
        <p14:creationId xmlns:p14="http://schemas.microsoft.com/office/powerpoint/2010/main" val="3500719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6C06E8A-52EC-BC5E-AD2A-20135CC5DA3B}"/>
              </a:ext>
            </a:extLst>
          </p:cNvPr>
          <p:cNvSpPr>
            <a:spLocks noGrp="1"/>
          </p:cNvSpPr>
          <p:nvPr>
            <p:ph type="body" sz="quarter" idx="13"/>
          </p:nvPr>
        </p:nvSpPr>
        <p:spPr/>
        <p:txBody>
          <a:bodyPr/>
          <a:lstStyle/>
          <a:p>
            <a:r>
              <a:rPr lang="de-DE"/>
              <a:t>Day 2</a:t>
            </a:r>
          </a:p>
        </p:txBody>
      </p:sp>
      <p:sp>
        <p:nvSpPr>
          <p:cNvPr id="3" name="Fußzeilenplatzhalter 2">
            <a:extLst>
              <a:ext uri="{FF2B5EF4-FFF2-40B4-BE49-F238E27FC236}">
                <a16:creationId xmlns:a16="http://schemas.microsoft.com/office/drawing/2014/main" id="{AC60553E-06D7-5F27-68CF-F1AD5E0B13BB}"/>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7CF7C76B-5A2C-3C69-42A0-6B4D1DE29ACC}"/>
              </a:ext>
            </a:extLst>
          </p:cNvPr>
          <p:cNvSpPr>
            <a:spLocks noGrp="1"/>
          </p:cNvSpPr>
          <p:nvPr>
            <p:ph type="sldNum" sz="quarter" idx="15"/>
          </p:nvPr>
        </p:nvSpPr>
        <p:spPr/>
        <p:txBody>
          <a:bodyPr/>
          <a:lstStyle/>
          <a:p>
            <a:pPr>
              <a:defRPr/>
            </a:pPr>
            <a:fld id="{DE08903F-90EC-4A68-9771-93E1A14EF685}" type="slidenum">
              <a:rPr lang="de-DE" altLang="de-DE" smtClean="0"/>
              <a:pPr>
                <a:defRPr/>
              </a:pPr>
              <a:t>50</a:t>
            </a:fld>
            <a:endParaRPr lang="de-DE" altLang="de-DE"/>
          </a:p>
        </p:txBody>
      </p:sp>
    </p:spTree>
    <p:extLst>
      <p:ext uri="{BB962C8B-B14F-4D97-AF65-F5344CB8AC3E}">
        <p14:creationId xmlns:p14="http://schemas.microsoft.com/office/powerpoint/2010/main" val="3661070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EF4BC73-CD43-E695-A722-A5DAC9E6AD63}"/>
              </a:ext>
            </a:extLst>
          </p:cNvPr>
          <p:cNvSpPr>
            <a:spLocks noGrp="1"/>
          </p:cNvSpPr>
          <p:nvPr>
            <p:ph type="body" sz="quarter" idx="10"/>
          </p:nvPr>
        </p:nvSpPr>
        <p:spPr>
          <a:xfrm>
            <a:off x="366389" y="476672"/>
            <a:ext cx="8866419" cy="685800"/>
          </a:xfrm>
        </p:spPr>
        <p:txBody>
          <a:bodyPr/>
          <a:lstStyle/>
          <a:p>
            <a:r>
              <a:rPr lang="de-DE">
                <a:solidFill>
                  <a:schemeClr val="accent1"/>
                </a:solidFill>
              </a:rPr>
              <a:t>Warm-up: </a:t>
            </a:r>
            <a:r>
              <a:rPr lang="de-DE" err="1">
                <a:solidFill>
                  <a:schemeClr val="accent1"/>
                </a:solidFill>
              </a:rPr>
              <a:t>Equilateral</a:t>
            </a:r>
            <a:r>
              <a:rPr lang="de-DE">
                <a:solidFill>
                  <a:schemeClr val="accent1"/>
                </a:solidFill>
              </a:rPr>
              <a:t> </a:t>
            </a:r>
            <a:r>
              <a:rPr lang="de-DE" err="1">
                <a:solidFill>
                  <a:schemeClr val="accent1"/>
                </a:solidFill>
              </a:rPr>
              <a:t>triangle</a:t>
            </a:r>
            <a:endParaRPr lang="de-DE">
              <a:solidFill>
                <a:schemeClr val="accent1"/>
              </a:solidFill>
            </a:endParaRPr>
          </a:p>
        </p:txBody>
      </p:sp>
      <p:sp>
        <p:nvSpPr>
          <p:cNvPr id="4" name="Fußzeilenplatzhalter 3">
            <a:extLst>
              <a:ext uri="{FF2B5EF4-FFF2-40B4-BE49-F238E27FC236}">
                <a16:creationId xmlns:a16="http://schemas.microsoft.com/office/drawing/2014/main" id="{15375342-7761-9D46-A39D-193E745D08E7}"/>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9BE6DA35-AD0C-2584-46A9-253F342258C4}"/>
              </a:ext>
            </a:extLst>
          </p:cNvPr>
          <p:cNvSpPr>
            <a:spLocks noGrp="1"/>
          </p:cNvSpPr>
          <p:nvPr>
            <p:ph type="sldNum" sz="quarter" idx="13"/>
          </p:nvPr>
        </p:nvSpPr>
        <p:spPr/>
        <p:txBody>
          <a:bodyPr/>
          <a:lstStyle/>
          <a:p>
            <a:pPr>
              <a:defRPr/>
            </a:pPr>
            <a:fld id="{3403F9C6-84D0-4162-91EE-42F978B0FA19}" type="slidenum">
              <a:rPr lang="de-DE" altLang="de-DE" smtClean="0"/>
              <a:pPr>
                <a:defRPr/>
              </a:pPr>
              <a:t>51</a:t>
            </a:fld>
            <a:endParaRPr lang="de-DE" altLang="de-DE"/>
          </a:p>
        </p:txBody>
      </p:sp>
      <p:sp>
        <p:nvSpPr>
          <p:cNvPr id="3" name="Gleichschenkliges Dreieck 2">
            <a:extLst>
              <a:ext uri="{FF2B5EF4-FFF2-40B4-BE49-F238E27FC236}">
                <a16:creationId xmlns:a16="http://schemas.microsoft.com/office/drawing/2014/main" id="{E0CAD174-B875-45F5-7770-2F954C766613}"/>
              </a:ext>
            </a:extLst>
          </p:cNvPr>
          <p:cNvSpPr/>
          <p:nvPr/>
        </p:nvSpPr>
        <p:spPr>
          <a:xfrm>
            <a:off x="4102001" y="2060848"/>
            <a:ext cx="4032448" cy="3168352"/>
          </a:xfrm>
          <a:prstGeom prst="triangl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Smiley 6">
            <a:extLst>
              <a:ext uri="{FF2B5EF4-FFF2-40B4-BE49-F238E27FC236}">
                <a16:creationId xmlns:a16="http://schemas.microsoft.com/office/drawing/2014/main" id="{9520B7F7-94C5-5CF2-2AD6-5A2852B72094}"/>
              </a:ext>
            </a:extLst>
          </p:cNvPr>
          <p:cNvSpPr/>
          <p:nvPr/>
        </p:nvSpPr>
        <p:spPr>
          <a:xfrm>
            <a:off x="5879976" y="1450504"/>
            <a:ext cx="432048" cy="432048"/>
          </a:xfrm>
          <a:prstGeom prst="smileyFac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Smiley 7">
            <a:extLst>
              <a:ext uri="{FF2B5EF4-FFF2-40B4-BE49-F238E27FC236}">
                <a16:creationId xmlns:a16="http://schemas.microsoft.com/office/drawing/2014/main" id="{F1861176-AC2C-B93E-9498-3ED20F94A8DC}"/>
              </a:ext>
            </a:extLst>
          </p:cNvPr>
          <p:cNvSpPr/>
          <p:nvPr/>
        </p:nvSpPr>
        <p:spPr>
          <a:xfrm>
            <a:off x="3431704" y="5013176"/>
            <a:ext cx="432048" cy="432048"/>
          </a:xfrm>
          <a:prstGeom prst="smileyFace">
            <a:avLst>
              <a:gd name="adj" fmla="val 4653"/>
            </a:avLst>
          </a:prstGeom>
          <a:solidFill>
            <a:srgbClr val="00999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Smiley 8">
            <a:extLst>
              <a:ext uri="{FF2B5EF4-FFF2-40B4-BE49-F238E27FC236}">
                <a16:creationId xmlns:a16="http://schemas.microsoft.com/office/drawing/2014/main" id="{FEFF4F93-BFA1-C1E0-1940-CDE0C998C316}"/>
              </a:ext>
            </a:extLst>
          </p:cNvPr>
          <p:cNvSpPr/>
          <p:nvPr/>
        </p:nvSpPr>
        <p:spPr>
          <a:xfrm>
            <a:off x="8313935" y="5013176"/>
            <a:ext cx="432048" cy="432048"/>
          </a:xfrm>
          <a:prstGeom prst="smileyFace">
            <a:avLst>
              <a:gd name="adj" fmla="val 4653"/>
            </a:avLst>
          </a:prstGeom>
          <a:solidFill>
            <a:srgbClr val="00999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abgerundete Ecken 9">
            <a:extLst>
              <a:ext uri="{FF2B5EF4-FFF2-40B4-BE49-F238E27FC236}">
                <a16:creationId xmlns:a16="http://schemas.microsoft.com/office/drawing/2014/main" id="{AE355498-9498-44A3-99D0-CD3FAC49C14F}"/>
              </a:ext>
            </a:extLst>
          </p:cNvPr>
          <p:cNvSpPr/>
          <p:nvPr/>
        </p:nvSpPr>
        <p:spPr>
          <a:xfrm>
            <a:off x="10610850" y="188640"/>
            <a:ext cx="1461814" cy="79208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a:t>10 min</a:t>
            </a:r>
          </a:p>
        </p:txBody>
      </p:sp>
    </p:spTree>
    <p:extLst>
      <p:ext uri="{BB962C8B-B14F-4D97-AF65-F5344CB8AC3E}">
        <p14:creationId xmlns:p14="http://schemas.microsoft.com/office/powerpoint/2010/main" val="834388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A35F6CB-3227-43C1-A372-3E20E9BEB6EB}"/>
              </a:ext>
            </a:extLst>
          </p:cNvPr>
          <p:cNvSpPr>
            <a:spLocks noGrp="1"/>
          </p:cNvSpPr>
          <p:nvPr>
            <p:ph type="body" sz="quarter" idx="10"/>
          </p:nvPr>
        </p:nvSpPr>
        <p:spPr/>
        <p:txBody>
          <a:bodyPr/>
          <a:lstStyle/>
          <a:p>
            <a:r>
              <a:rPr lang="en-GB"/>
              <a:t>Agenda</a:t>
            </a:r>
          </a:p>
        </p:txBody>
      </p:sp>
      <p:sp>
        <p:nvSpPr>
          <p:cNvPr id="3" name="Textplatzhalter 2">
            <a:extLst>
              <a:ext uri="{FF2B5EF4-FFF2-40B4-BE49-F238E27FC236}">
                <a16:creationId xmlns:a16="http://schemas.microsoft.com/office/drawing/2014/main" id="{CCE08330-0EB6-4F4E-AB4B-638066F473A7}"/>
              </a:ext>
            </a:extLst>
          </p:cNvPr>
          <p:cNvSpPr>
            <a:spLocks noGrp="1"/>
          </p:cNvSpPr>
          <p:nvPr>
            <p:ph type="body" sz="quarter" idx="11"/>
          </p:nvPr>
        </p:nvSpPr>
        <p:spPr>
          <a:xfrm>
            <a:off x="695400" y="1181100"/>
            <a:ext cx="5184576" cy="4495800"/>
          </a:xfrm>
        </p:spPr>
        <p:txBody>
          <a:bodyPr/>
          <a:lstStyle/>
          <a:p>
            <a:pPr indent="0"/>
            <a:r>
              <a:rPr lang="de-DE" altLang="de-DE" sz="1800" b="1"/>
              <a:t>Day 1</a:t>
            </a:r>
          </a:p>
          <a:p>
            <a:pPr>
              <a:buFont typeface="Wingdings" panose="05000000000000000000" pitchFamily="2" charset="2"/>
              <a:buChar char="§"/>
            </a:pPr>
            <a:r>
              <a:rPr lang="de-DE" altLang="de-DE" sz="1600"/>
              <a:t>Welcome &amp; </a:t>
            </a:r>
            <a:r>
              <a:rPr lang="de-DE" altLang="de-DE" sz="1600" err="1"/>
              <a:t>Procedure</a:t>
            </a:r>
            <a:endParaRPr lang="de-DE" altLang="de-DE" sz="1600"/>
          </a:p>
          <a:p>
            <a:pPr>
              <a:buFont typeface="Wingdings" panose="05000000000000000000" pitchFamily="2" charset="2"/>
              <a:buChar char="§"/>
            </a:pPr>
            <a:r>
              <a:rPr lang="de-DE" altLang="de-DE" sz="1600" err="1"/>
              <a:t>Why</a:t>
            </a:r>
            <a:r>
              <a:rPr lang="de-DE" altLang="de-DE" sz="1600"/>
              <a:t> Knowledge Entrepreneurship? </a:t>
            </a:r>
          </a:p>
          <a:p>
            <a:pPr>
              <a:buFont typeface="Wingdings" panose="05000000000000000000" pitchFamily="2" charset="2"/>
              <a:buChar char="§"/>
            </a:pPr>
            <a:r>
              <a:rPr lang="de-DE" altLang="de-DE" sz="1600" err="1"/>
              <a:t>Successful</a:t>
            </a:r>
            <a:r>
              <a:rPr lang="de-DE" altLang="de-DE" sz="1600"/>
              <a:t> </a:t>
            </a:r>
            <a:r>
              <a:rPr lang="de-DE" altLang="de-DE" sz="1600" err="1"/>
              <a:t>entrepreneurs</a:t>
            </a:r>
            <a:r>
              <a:rPr lang="de-DE" altLang="de-DE" sz="1600"/>
              <a:t>: </a:t>
            </a:r>
            <a:r>
              <a:rPr lang="de-DE" altLang="de-DE" sz="1600" err="1"/>
              <a:t>effectual</a:t>
            </a:r>
            <a:r>
              <a:rPr lang="de-DE" altLang="de-DE" sz="1600"/>
              <a:t> vs. </a:t>
            </a:r>
            <a:r>
              <a:rPr lang="de-DE" altLang="de-DE" sz="1600" err="1"/>
              <a:t>causal</a:t>
            </a:r>
            <a:r>
              <a:rPr lang="de-DE" altLang="de-DE" sz="1600"/>
              <a:t> 	</a:t>
            </a:r>
            <a:r>
              <a:rPr lang="de-DE" altLang="de-DE" sz="1600" err="1"/>
              <a:t>reasoning</a:t>
            </a:r>
            <a:endParaRPr lang="de-DE" altLang="de-DE" sz="1600"/>
          </a:p>
          <a:p>
            <a:pPr>
              <a:buFont typeface="Wingdings" panose="05000000000000000000" pitchFamily="2" charset="2"/>
              <a:buChar char="§"/>
            </a:pPr>
            <a:r>
              <a:rPr lang="de-DE" altLang="de-DE" sz="1600"/>
              <a:t>Coffee break [11:00 – 11:15]</a:t>
            </a:r>
          </a:p>
          <a:p>
            <a:pPr>
              <a:buFont typeface="Wingdings" panose="05000000000000000000" pitchFamily="2" charset="2"/>
              <a:buChar char="§"/>
            </a:pPr>
            <a:r>
              <a:rPr lang="de-DE" altLang="de-DE" sz="1600"/>
              <a:t>Start </a:t>
            </a:r>
            <a:r>
              <a:rPr lang="de-DE" altLang="de-DE" sz="1600" err="1"/>
              <a:t>with</a:t>
            </a:r>
            <a:r>
              <a:rPr lang="de-DE" altLang="de-DE" sz="1600"/>
              <a:t> </a:t>
            </a:r>
            <a:r>
              <a:rPr lang="de-DE" altLang="de-DE" sz="1600" err="1"/>
              <a:t>your</a:t>
            </a:r>
            <a:r>
              <a:rPr lang="de-DE" altLang="de-DE" sz="1600"/>
              <a:t> </a:t>
            </a:r>
            <a:r>
              <a:rPr lang="de-DE" altLang="de-DE" sz="1600" err="1"/>
              <a:t>means</a:t>
            </a:r>
            <a:r>
              <a:rPr lang="de-DE" altLang="de-DE" sz="1600"/>
              <a:t>: </a:t>
            </a:r>
            <a:r>
              <a:rPr lang="de-DE" altLang="de-DE" sz="1600" err="1"/>
              <a:t>knowledge</a:t>
            </a:r>
            <a:r>
              <a:rPr lang="de-DE" altLang="de-DE" sz="1600"/>
              <a:t>, </a:t>
            </a:r>
            <a:r>
              <a:rPr lang="de-DE" altLang="de-DE" sz="1600" err="1"/>
              <a:t>skills</a:t>
            </a:r>
            <a:r>
              <a:rPr lang="de-DE" altLang="de-DE" sz="1600"/>
              <a:t>, </a:t>
            </a:r>
            <a:r>
              <a:rPr lang="de-DE" altLang="de-DE" sz="1600" err="1"/>
              <a:t>abilities</a:t>
            </a:r>
            <a:r>
              <a:rPr lang="de-DE" altLang="de-DE" sz="1600"/>
              <a:t> &amp; 	</a:t>
            </a:r>
            <a:r>
              <a:rPr lang="de-DE" altLang="de-DE" sz="1600" err="1"/>
              <a:t>other</a:t>
            </a:r>
            <a:r>
              <a:rPr lang="de-DE" altLang="de-DE" sz="1600"/>
              <a:t> </a:t>
            </a:r>
            <a:r>
              <a:rPr lang="de-DE" altLang="de-DE" sz="1600" err="1"/>
              <a:t>characteristics</a:t>
            </a:r>
            <a:endParaRPr lang="de-DE" altLang="de-DE" sz="1600"/>
          </a:p>
          <a:p>
            <a:pPr>
              <a:buFont typeface="Wingdings" panose="05000000000000000000" pitchFamily="2" charset="2"/>
              <a:buChar char="§"/>
            </a:pPr>
            <a:r>
              <a:rPr lang="de-DE" altLang="de-DE" sz="1600"/>
              <a:t>Lunch break [13:00 – 14:00]</a:t>
            </a:r>
          </a:p>
          <a:p>
            <a:pPr>
              <a:buFont typeface="Wingdings" panose="05000000000000000000" pitchFamily="2" charset="2"/>
              <a:buChar char="§"/>
            </a:pPr>
            <a:r>
              <a:rPr lang="de-DE" altLang="de-DE" sz="1600"/>
              <a:t>Networking </a:t>
            </a:r>
            <a:r>
              <a:rPr lang="de-DE" altLang="de-DE" sz="1600" err="1"/>
              <a:t>strategies</a:t>
            </a:r>
            <a:endParaRPr lang="de-DE" altLang="de-DE" sz="1600"/>
          </a:p>
          <a:p>
            <a:pPr>
              <a:buFont typeface="Wingdings" panose="05000000000000000000" pitchFamily="2" charset="2"/>
              <a:buChar char="§"/>
            </a:pPr>
            <a:r>
              <a:rPr lang="de-DE" altLang="de-DE" sz="1600" err="1"/>
              <a:t>Conclusion</a:t>
            </a:r>
            <a:r>
              <a:rPr lang="de-DE" altLang="de-DE" sz="1600"/>
              <a:t> and </a:t>
            </a:r>
            <a:r>
              <a:rPr lang="de-DE" altLang="de-DE" sz="1600" err="1"/>
              <a:t>preparation</a:t>
            </a:r>
            <a:r>
              <a:rPr lang="de-DE" altLang="de-DE" sz="1600"/>
              <a:t> </a:t>
            </a:r>
            <a:r>
              <a:rPr lang="de-DE" altLang="de-DE" sz="1600" err="1"/>
              <a:t>for</a:t>
            </a:r>
            <a:r>
              <a:rPr lang="de-DE" altLang="de-DE" sz="1600"/>
              <a:t> </a:t>
            </a:r>
            <a:r>
              <a:rPr lang="de-DE" altLang="de-DE" sz="1600" err="1"/>
              <a:t>day</a:t>
            </a:r>
            <a:r>
              <a:rPr lang="de-DE" altLang="de-DE" sz="1600"/>
              <a:t> 2</a:t>
            </a:r>
          </a:p>
          <a:p>
            <a:pPr>
              <a:buFont typeface="Wingdings" panose="05000000000000000000" pitchFamily="2" charset="2"/>
              <a:buChar char="§"/>
            </a:pPr>
            <a:endParaRPr lang="en-GB" sz="1800"/>
          </a:p>
        </p:txBody>
      </p:sp>
      <p:sp>
        <p:nvSpPr>
          <p:cNvPr id="4" name="Fußzeilenplatzhalter 3">
            <a:extLst>
              <a:ext uri="{FF2B5EF4-FFF2-40B4-BE49-F238E27FC236}">
                <a16:creationId xmlns:a16="http://schemas.microsoft.com/office/drawing/2014/main" id="{07794A39-DEEF-465F-9E0D-11CED2F7B907}"/>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E745E5AB-655C-4017-A378-D5123D8AF995}"/>
              </a:ext>
            </a:extLst>
          </p:cNvPr>
          <p:cNvSpPr>
            <a:spLocks noGrp="1"/>
          </p:cNvSpPr>
          <p:nvPr>
            <p:ph type="sldNum" sz="quarter" idx="13"/>
          </p:nvPr>
        </p:nvSpPr>
        <p:spPr/>
        <p:txBody>
          <a:bodyPr/>
          <a:lstStyle/>
          <a:p>
            <a:pPr>
              <a:defRPr/>
            </a:pPr>
            <a:fld id="{3403F9C6-84D0-4162-91EE-42F978B0FA19}" type="slidenum">
              <a:rPr lang="de-DE" altLang="de-DE" smtClean="0"/>
              <a:pPr>
                <a:defRPr/>
              </a:pPr>
              <a:t>52</a:t>
            </a:fld>
            <a:endParaRPr lang="de-DE" altLang="de-DE"/>
          </a:p>
        </p:txBody>
      </p:sp>
      <p:sp>
        <p:nvSpPr>
          <p:cNvPr id="7" name="Textplatzhalter 2">
            <a:extLst>
              <a:ext uri="{FF2B5EF4-FFF2-40B4-BE49-F238E27FC236}">
                <a16:creationId xmlns:a16="http://schemas.microsoft.com/office/drawing/2014/main" id="{7A389386-1657-4228-BBF8-7423295EC5AD}"/>
              </a:ext>
            </a:extLst>
          </p:cNvPr>
          <p:cNvSpPr txBox="1">
            <a:spLocks/>
          </p:cNvSpPr>
          <p:nvPr/>
        </p:nvSpPr>
        <p:spPr>
          <a:xfrm>
            <a:off x="6744072" y="1034844"/>
            <a:ext cx="5184576"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r>
              <a:rPr lang="de-DE" altLang="de-DE" sz="1800" b="1"/>
              <a:t>Day 2</a:t>
            </a:r>
          </a:p>
          <a:p>
            <a:pPr>
              <a:buFont typeface="Wingdings" panose="05000000000000000000" pitchFamily="2" charset="2"/>
              <a:buChar char="§"/>
            </a:pPr>
            <a:r>
              <a:rPr lang="de-DE" altLang="de-DE" sz="1600"/>
              <a:t>Welcome &amp; </a:t>
            </a:r>
            <a:r>
              <a:rPr lang="de-DE" altLang="de-DE" sz="1600" err="1"/>
              <a:t>Procedure</a:t>
            </a:r>
            <a:endParaRPr lang="de-DE" altLang="de-DE" sz="1600"/>
          </a:p>
          <a:p>
            <a:pPr>
              <a:buFont typeface="Wingdings" panose="05000000000000000000" pitchFamily="2" charset="2"/>
              <a:buChar char="§"/>
            </a:pPr>
            <a:r>
              <a:rPr lang="de-DE" altLang="de-DE" sz="1600" err="1"/>
              <a:t>Introduction</a:t>
            </a:r>
            <a:r>
              <a:rPr lang="de-DE" altLang="de-DE" sz="1600"/>
              <a:t> </a:t>
            </a:r>
            <a:r>
              <a:rPr lang="de-DE" altLang="de-DE" sz="1600" err="1"/>
              <a:t>to</a:t>
            </a:r>
            <a:r>
              <a:rPr lang="de-DE" altLang="de-DE" sz="1600"/>
              <a:t> social, digital &amp; environmental 	</a:t>
            </a:r>
            <a:r>
              <a:rPr lang="de-DE" altLang="de-DE" sz="1600" err="1"/>
              <a:t>challenges</a:t>
            </a:r>
            <a:r>
              <a:rPr lang="de-DE" altLang="de-DE" sz="1600"/>
              <a:t> and </a:t>
            </a:r>
            <a:r>
              <a:rPr lang="de-DE" altLang="de-DE" sz="1600" err="1"/>
              <a:t>transformation</a:t>
            </a:r>
            <a:endParaRPr lang="de-DE" altLang="de-DE" sz="1600"/>
          </a:p>
          <a:p>
            <a:pPr>
              <a:buFont typeface="Wingdings" panose="05000000000000000000" pitchFamily="2" charset="2"/>
              <a:buChar char="§"/>
            </a:pPr>
            <a:r>
              <a:rPr lang="de-DE" altLang="de-DE" sz="1600"/>
              <a:t>Coffee break [11:00 – 11.15]</a:t>
            </a:r>
          </a:p>
          <a:p>
            <a:pPr>
              <a:buFont typeface="Wingdings" panose="05000000000000000000" pitchFamily="2" charset="2"/>
              <a:buChar char="§"/>
            </a:pPr>
            <a:r>
              <a:rPr lang="de-DE" altLang="de-DE" sz="1600" err="1"/>
              <a:t>Using</a:t>
            </a:r>
            <a:r>
              <a:rPr lang="de-DE" altLang="de-DE" sz="1600"/>
              <a:t> design </a:t>
            </a:r>
            <a:r>
              <a:rPr lang="de-DE" altLang="de-DE" sz="1600" err="1"/>
              <a:t>thinking</a:t>
            </a:r>
            <a:r>
              <a:rPr lang="de-DE" altLang="de-DE" sz="1600"/>
              <a:t> </a:t>
            </a:r>
            <a:r>
              <a:rPr lang="de-DE" altLang="de-DE" sz="1600" err="1"/>
              <a:t>to</a:t>
            </a:r>
            <a:r>
              <a:rPr lang="de-DE" altLang="de-DE" sz="1600"/>
              <a:t> </a:t>
            </a:r>
            <a:r>
              <a:rPr lang="de-DE" altLang="de-DE" sz="1600" err="1"/>
              <a:t>address</a:t>
            </a:r>
            <a:r>
              <a:rPr lang="de-DE" altLang="de-DE" sz="1600"/>
              <a:t> </a:t>
            </a:r>
            <a:r>
              <a:rPr lang="de-DE" altLang="de-DE" sz="1600" err="1"/>
              <a:t>chosen</a:t>
            </a:r>
            <a:r>
              <a:rPr lang="de-DE" altLang="de-DE" sz="1600"/>
              <a:t> </a:t>
            </a:r>
            <a:r>
              <a:rPr lang="de-DE" altLang="de-DE" sz="1600" err="1"/>
              <a:t>challenges</a:t>
            </a:r>
            <a:endParaRPr lang="de-DE" altLang="de-DE" sz="1600"/>
          </a:p>
          <a:p>
            <a:pPr>
              <a:buFont typeface="Wingdings" panose="05000000000000000000" pitchFamily="2" charset="2"/>
              <a:buChar char="§"/>
            </a:pPr>
            <a:r>
              <a:rPr lang="de-DE" altLang="de-DE" sz="1600"/>
              <a:t>Lunch break [13:00 – 14:00]</a:t>
            </a:r>
          </a:p>
          <a:p>
            <a:pPr>
              <a:buFont typeface="Wingdings" panose="05000000000000000000" pitchFamily="2" charset="2"/>
              <a:buChar char="§"/>
            </a:pPr>
            <a:r>
              <a:rPr lang="de-DE" altLang="de-DE" sz="1600" err="1"/>
              <a:t>Using</a:t>
            </a:r>
            <a:r>
              <a:rPr lang="de-DE" altLang="de-DE" sz="1600"/>
              <a:t> design </a:t>
            </a:r>
            <a:r>
              <a:rPr lang="de-DE" altLang="de-DE" sz="1600" err="1"/>
              <a:t>thinking</a:t>
            </a:r>
            <a:r>
              <a:rPr lang="de-DE" altLang="de-DE" sz="1600"/>
              <a:t> </a:t>
            </a:r>
            <a:r>
              <a:rPr lang="de-DE" altLang="de-DE" sz="1600" err="1"/>
              <a:t>to</a:t>
            </a:r>
            <a:r>
              <a:rPr lang="de-DE" altLang="de-DE" sz="1600"/>
              <a:t> </a:t>
            </a:r>
            <a:r>
              <a:rPr lang="de-DE" altLang="de-DE" sz="1600" err="1"/>
              <a:t>address</a:t>
            </a:r>
            <a:r>
              <a:rPr lang="de-DE" altLang="de-DE" sz="1600"/>
              <a:t> </a:t>
            </a:r>
            <a:r>
              <a:rPr lang="de-DE" altLang="de-DE" sz="1600" err="1"/>
              <a:t>chosen</a:t>
            </a:r>
            <a:r>
              <a:rPr lang="de-DE" altLang="de-DE" sz="1600"/>
              <a:t> </a:t>
            </a:r>
            <a:r>
              <a:rPr lang="de-DE" altLang="de-DE" sz="1600" err="1"/>
              <a:t>challenges</a:t>
            </a:r>
            <a:endParaRPr lang="de-DE" altLang="de-DE" sz="1600"/>
          </a:p>
          <a:p>
            <a:pPr>
              <a:buFont typeface="Wingdings" panose="05000000000000000000" pitchFamily="2" charset="2"/>
              <a:buChar char="§"/>
            </a:pPr>
            <a:r>
              <a:rPr lang="de-DE" altLang="de-DE" sz="1600" err="1"/>
              <a:t>Presentation</a:t>
            </a:r>
            <a:r>
              <a:rPr lang="de-DE" altLang="de-DE" sz="1600"/>
              <a:t> </a:t>
            </a:r>
            <a:r>
              <a:rPr lang="de-DE" altLang="de-DE" sz="1600" err="1"/>
              <a:t>of</a:t>
            </a:r>
            <a:r>
              <a:rPr lang="de-DE" altLang="de-DE" sz="1600"/>
              <a:t> </a:t>
            </a:r>
            <a:r>
              <a:rPr lang="de-DE" altLang="de-DE" sz="1600" err="1"/>
              <a:t>developed</a:t>
            </a:r>
            <a:r>
              <a:rPr lang="de-DE" altLang="de-DE" sz="1600"/>
              <a:t> </a:t>
            </a:r>
            <a:r>
              <a:rPr lang="de-DE" altLang="de-DE" sz="1600" err="1"/>
              <a:t>approaches</a:t>
            </a:r>
            <a:endParaRPr lang="de-DE" altLang="de-DE" sz="1600"/>
          </a:p>
          <a:p>
            <a:pPr>
              <a:buFont typeface="Wingdings" panose="05000000000000000000" pitchFamily="2" charset="2"/>
              <a:buChar char="§"/>
            </a:pPr>
            <a:r>
              <a:rPr lang="de-DE" altLang="de-DE" sz="1600" err="1"/>
              <a:t>Reflection</a:t>
            </a:r>
            <a:r>
              <a:rPr lang="de-DE" altLang="de-DE" sz="1600"/>
              <a:t> on </a:t>
            </a:r>
            <a:r>
              <a:rPr lang="de-DE" altLang="de-DE" sz="1600" err="1"/>
              <a:t>most</a:t>
            </a:r>
            <a:r>
              <a:rPr lang="de-DE" altLang="de-DE" sz="1600"/>
              <a:t> </a:t>
            </a:r>
            <a:r>
              <a:rPr lang="de-DE" altLang="de-DE" sz="1600" err="1"/>
              <a:t>important</a:t>
            </a:r>
            <a:r>
              <a:rPr lang="de-DE" altLang="de-DE" sz="1600"/>
              <a:t> </a:t>
            </a:r>
            <a:r>
              <a:rPr lang="de-DE" altLang="de-DE" sz="1600" err="1"/>
              <a:t>vision</a:t>
            </a:r>
            <a:r>
              <a:rPr lang="de-DE" altLang="de-DE" sz="1600"/>
              <a:t> </a:t>
            </a:r>
            <a:r>
              <a:rPr lang="de-DE" altLang="de-DE" sz="1600" err="1"/>
              <a:t>for</a:t>
            </a:r>
            <a:r>
              <a:rPr lang="de-DE" altLang="de-DE" sz="1600"/>
              <a:t> own </a:t>
            </a:r>
            <a:r>
              <a:rPr lang="de-DE" altLang="de-DE" sz="1600" err="1"/>
              <a:t>career</a:t>
            </a:r>
            <a:endParaRPr lang="de-DE" altLang="de-DE" sz="1600"/>
          </a:p>
          <a:p>
            <a:pPr>
              <a:buFont typeface="Wingdings" panose="05000000000000000000" pitchFamily="2" charset="2"/>
              <a:buChar char="§"/>
            </a:pPr>
            <a:r>
              <a:rPr lang="de-DE" altLang="de-DE" sz="1600" err="1"/>
              <a:t>Conclusion</a:t>
            </a:r>
            <a:endParaRPr lang="en-GB" sz="1600"/>
          </a:p>
        </p:txBody>
      </p:sp>
    </p:spTree>
    <p:extLst>
      <p:ext uri="{BB962C8B-B14F-4D97-AF65-F5344CB8AC3E}">
        <p14:creationId xmlns:p14="http://schemas.microsoft.com/office/powerpoint/2010/main" val="3202454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1885B30-1CFB-A913-B201-0E6467EFBBA6}"/>
              </a:ext>
            </a:extLst>
          </p:cNvPr>
          <p:cNvSpPr>
            <a:spLocks noGrp="1"/>
          </p:cNvSpPr>
          <p:nvPr>
            <p:ph type="body" sz="quarter" idx="13"/>
          </p:nvPr>
        </p:nvSpPr>
        <p:spPr>
          <a:xfrm>
            <a:off x="4499" y="2745412"/>
            <a:ext cx="12198614" cy="1547684"/>
          </a:xfrm>
        </p:spPr>
        <p:txBody>
          <a:bodyPr/>
          <a:lstStyle/>
          <a:p>
            <a:r>
              <a:rPr lang="de-DE" err="1"/>
              <a:t>Societal</a:t>
            </a:r>
            <a:r>
              <a:rPr lang="de-DE"/>
              <a:t>, </a:t>
            </a:r>
            <a:r>
              <a:rPr lang="de-DE" err="1"/>
              <a:t>ecological</a:t>
            </a:r>
            <a:r>
              <a:rPr lang="de-DE"/>
              <a:t> and digital </a:t>
            </a:r>
            <a:r>
              <a:rPr lang="de-DE" err="1"/>
              <a:t>challenges</a:t>
            </a:r>
            <a:r>
              <a:rPr lang="de-DE"/>
              <a:t> and </a:t>
            </a:r>
            <a:r>
              <a:rPr lang="de-DE" err="1"/>
              <a:t>transformations</a:t>
            </a:r>
            <a:r>
              <a:rPr lang="de-DE"/>
              <a:t> and </a:t>
            </a:r>
            <a:r>
              <a:rPr lang="de-DE" err="1"/>
              <a:t>introduction</a:t>
            </a:r>
            <a:r>
              <a:rPr lang="de-DE"/>
              <a:t> </a:t>
            </a:r>
            <a:r>
              <a:rPr lang="de-DE" err="1"/>
              <a:t>to</a:t>
            </a:r>
            <a:r>
              <a:rPr lang="de-DE"/>
              <a:t> design thinking</a:t>
            </a:r>
            <a:endParaRPr lang="en-US"/>
          </a:p>
        </p:txBody>
      </p:sp>
      <p:sp>
        <p:nvSpPr>
          <p:cNvPr id="3" name="Fußzeilenplatzhalter 2">
            <a:extLst>
              <a:ext uri="{FF2B5EF4-FFF2-40B4-BE49-F238E27FC236}">
                <a16:creationId xmlns:a16="http://schemas.microsoft.com/office/drawing/2014/main" id="{7BDAC70C-BB09-4FFF-936F-7FDFA8AECDDB}"/>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7A34D93E-8353-BA88-26C8-1B91680D58DD}"/>
              </a:ext>
            </a:extLst>
          </p:cNvPr>
          <p:cNvSpPr>
            <a:spLocks noGrp="1"/>
          </p:cNvSpPr>
          <p:nvPr>
            <p:ph type="sldNum" sz="quarter" idx="15"/>
          </p:nvPr>
        </p:nvSpPr>
        <p:spPr/>
        <p:txBody>
          <a:bodyPr/>
          <a:lstStyle/>
          <a:p>
            <a:pPr>
              <a:defRPr/>
            </a:pPr>
            <a:fld id="{DE08903F-90EC-4A68-9771-93E1A14EF685}" type="slidenum">
              <a:rPr lang="de-DE" altLang="de-DE" smtClean="0"/>
              <a:pPr>
                <a:defRPr/>
              </a:pPr>
              <a:t>53</a:t>
            </a:fld>
            <a:endParaRPr lang="de-DE" altLang="de-DE"/>
          </a:p>
        </p:txBody>
      </p:sp>
    </p:spTree>
    <p:extLst>
      <p:ext uri="{BB962C8B-B14F-4D97-AF65-F5344CB8AC3E}">
        <p14:creationId xmlns:p14="http://schemas.microsoft.com/office/powerpoint/2010/main" val="2836209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B770A2C-BAB1-407B-9A85-09FFE377DFF0}"/>
              </a:ext>
            </a:extLst>
          </p:cNvPr>
          <p:cNvSpPr>
            <a:spLocks noGrp="1"/>
          </p:cNvSpPr>
          <p:nvPr>
            <p:ph type="body" sz="quarter" idx="10"/>
          </p:nvPr>
        </p:nvSpPr>
        <p:spPr>
          <a:xfrm>
            <a:off x="397933" y="349044"/>
            <a:ext cx="9442483" cy="919716"/>
          </a:xfrm>
        </p:spPr>
        <p:txBody>
          <a:bodyPr/>
          <a:lstStyle/>
          <a:p>
            <a:r>
              <a:rPr lang="en-GB"/>
              <a:t>Design Thinking: </a:t>
            </a:r>
          </a:p>
          <a:p>
            <a:r>
              <a:rPr lang="en-GB" sz="1800"/>
              <a:t>Process of flexible thinking to develop solutions for a specific problem </a:t>
            </a:r>
            <a:endParaRPr lang="en-GB"/>
          </a:p>
        </p:txBody>
      </p:sp>
      <p:sp>
        <p:nvSpPr>
          <p:cNvPr id="4" name="Fußzeilenplatzhalter 3">
            <a:extLst>
              <a:ext uri="{FF2B5EF4-FFF2-40B4-BE49-F238E27FC236}">
                <a16:creationId xmlns:a16="http://schemas.microsoft.com/office/drawing/2014/main" id="{241CDAF3-6DB0-4BE2-9677-9326A95A5028}"/>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112E0FE2-32F1-4C72-A5DA-973610A8E9AA}"/>
              </a:ext>
            </a:extLst>
          </p:cNvPr>
          <p:cNvSpPr>
            <a:spLocks noGrp="1"/>
          </p:cNvSpPr>
          <p:nvPr>
            <p:ph type="sldNum" sz="quarter" idx="13"/>
          </p:nvPr>
        </p:nvSpPr>
        <p:spPr/>
        <p:txBody>
          <a:bodyPr/>
          <a:lstStyle/>
          <a:p>
            <a:pPr>
              <a:defRPr/>
            </a:pPr>
            <a:fld id="{3403F9C6-84D0-4162-91EE-42F978B0FA19}" type="slidenum">
              <a:rPr lang="de-DE" altLang="de-DE" smtClean="0"/>
              <a:pPr>
                <a:defRPr/>
              </a:pPr>
              <a:t>54</a:t>
            </a:fld>
            <a:endParaRPr lang="de-DE" altLang="de-DE"/>
          </a:p>
        </p:txBody>
      </p:sp>
      <p:pic>
        <p:nvPicPr>
          <p:cNvPr id="8" name="Inhaltsplatzhalter 3">
            <a:extLst>
              <a:ext uri="{FF2B5EF4-FFF2-40B4-BE49-F238E27FC236}">
                <a16:creationId xmlns:a16="http://schemas.microsoft.com/office/drawing/2014/main" id="{8A936C19-E61B-42AA-8394-84AD726C0C96}"/>
              </a:ext>
            </a:extLst>
          </p:cNvPr>
          <p:cNvPicPr>
            <a:picLocks noGrp="1" noChangeAspect="1"/>
          </p:cNvPicPr>
          <p:nvPr>
            <p:ph idx="1"/>
          </p:nvPr>
        </p:nvPicPr>
        <p:blipFill>
          <a:blip r:embed="rId3"/>
          <a:stretch>
            <a:fillRect/>
          </a:stretch>
        </p:blipFill>
        <p:spPr>
          <a:xfrm>
            <a:off x="1147592" y="1268760"/>
            <a:ext cx="9896815" cy="3720246"/>
          </a:xfrm>
          <a:prstGeom prst="rect">
            <a:avLst/>
          </a:prstGeom>
        </p:spPr>
      </p:pic>
      <p:sp>
        <p:nvSpPr>
          <p:cNvPr id="9" name="Textfeld 8">
            <a:extLst>
              <a:ext uri="{FF2B5EF4-FFF2-40B4-BE49-F238E27FC236}">
                <a16:creationId xmlns:a16="http://schemas.microsoft.com/office/drawing/2014/main" id="{C82499EB-092C-4877-B22B-EA6119F18974}"/>
              </a:ext>
            </a:extLst>
          </p:cNvPr>
          <p:cNvSpPr txBox="1"/>
          <p:nvPr/>
        </p:nvSpPr>
        <p:spPr>
          <a:xfrm>
            <a:off x="1018256" y="5470696"/>
            <a:ext cx="2341440" cy="369332"/>
          </a:xfrm>
          <a:prstGeom prst="rect">
            <a:avLst/>
          </a:prstGeom>
          <a:solidFill>
            <a:schemeClr val="accent1">
              <a:lumMod val="60000"/>
              <a:lumOff val="40000"/>
            </a:schemeClr>
          </a:solidFill>
        </p:spPr>
        <p:txBody>
          <a:bodyPr wrap="square" rtlCol="0">
            <a:spAutoFit/>
          </a:bodyPr>
          <a:lstStyle/>
          <a:p>
            <a:r>
              <a:rPr lang="en-GB"/>
              <a:t>Diverge and discover</a:t>
            </a:r>
          </a:p>
        </p:txBody>
      </p:sp>
      <p:sp>
        <p:nvSpPr>
          <p:cNvPr id="10" name="Textfeld 9">
            <a:extLst>
              <a:ext uri="{FF2B5EF4-FFF2-40B4-BE49-F238E27FC236}">
                <a16:creationId xmlns:a16="http://schemas.microsoft.com/office/drawing/2014/main" id="{7A7BD221-D47C-48A6-8630-9685E16FE3CB}"/>
              </a:ext>
            </a:extLst>
          </p:cNvPr>
          <p:cNvSpPr txBox="1"/>
          <p:nvPr/>
        </p:nvSpPr>
        <p:spPr>
          <a:xfrm>
            <a:off x="3384683" y="5470696"/>
            <a:ext cx="2341440" cy="369332"/>
          </a:xfrm>
          <a:prstGeom prst="rect">
            <a:avLst/>
          </a:prstGeom>
          <a:solidFill>
            <a:schemeClr val="tx2">
              <a:lumMod val="20000"/>
              <a:lumOff val="80000"/>
            </a:schemeClr>
          </a:solidFill>
        </p:spPr>
        <p:txBody>
          <a:bodyPr wrap="square" rtlCol="0">
            <a:spAutoFit/>
          </a:bodyPr>
          <a:lstStyle/>
          <a:p>
            <a:r>
              <a:rPr lang="en-GB"/>
              <a:t>Converge and define</a:t>
            </a:r>
          </a:p>
        </p:txBody>
      </p:sp>
      <p:sp>
        <p:nvSpPr>
          <p:cNvPr id="11" name="Textfeld 10">
            <a:extLst>
              <a:ext uri="{FF2B5EF4-FFF2-40B4-BE49-F238E27FC236}">
                <a16:creationId xmlns:a16="http://schemas.microsoft.com/office/drawing/2014/main" id="{F8822CFC-4908-447B-9DD0-366667711590}"/>
              </a:ext>
            </a:extLst>
          </p:cNvPr>
          <p:cNvSpPr txBox="1"/>
          <p:nvPr/>
        </p:nvSpPr>
        <p:spPr>
          <a:xfrm>
            <a:off x="5738272" y="5470696"/>
            <a:ext cx="2301944" cy="369332"/>
          </a:xfrm>
          <a:prstGeom prst="rect">
            <a:avLst/>
          </a:prstGeom>
          <a:solidFill>
            <a:srgbClr val="92D050"/>
          </a:solidFill>
        </p:spPr>
        <p:txBody>
          <a:bodyPr wrap="square" rtlCol="0">
            <a:spAutoFit/>
          </a:bodyPr>
          <a:lstStyle/>
          <a:p>
            <a:r>
              <a:rPr lang="en-GB"/>
              <a:t>Diverge and develop</a:t>
            </a:r>
          </a:p>
        </p:txBody>
      </p:sp>
      <p:sp>
        <p:nvSpPr>
          <p:cNvPr id="12" name="Textfeld 11">
            <a:extLst>
              <a:ext uri="{FF2B5EF4-FFF2-40B4-BE49-F238E27FC236}">
                <a16:creationId xmlns:a16="http://schemas.microsoft.com/office/drawing/2014/main" id="{B9136D9B-2E77-4EEF-9355-69BC5A28D41D}"/>
              </a:ext>
            </a:extLst>
          </p:cNvPr>
          <p:cNvSpPr txBox="1"/>
          <p:nvPr/>
        </p:nvSpPr>
        <p:spPr>
          <a:xfrm>
            <a:off x="8052365" y="5476713"/>
            <a:ext cx="2436123" cy="369332"/>
          </a:xfrm>
          <a:prstGeom prst="rect">
            <a:avLst/>
          </a:prstGeom>
          <a:solidFill>
            <a:srgbClr val="006666"/>
          </a:solidFill>
        </p:spPr>
        <p:txBody>
          <a:bodyPr wrap="square" rtlCol="0">
            <a:spAutoFit/>
          </a:bodyPr>
          <a:lstStyle/>
          <a:p>
            <a:r>
              <a:rPr lang="en-GB">
                <a:solidFill>
                  <a:schemeClr val="bg1"/>
                </a:solidFill>
              </a:rPr>
              <a:t>Converge and deliver</a:t>
            </a:r>
          </a:p>
        </p:txBody>
      </p:sp>
    </p:spTree>
    <p:extLst>
      <p:ext uri="{BB962C8B-B14F-4D97-AF65-F5344CB8AC3E}">
        <p14:creationId xmlns:p14="http://schemas.microsoft.com/office/powerpoint/2010/main" val="2066308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3132CE-54C7-2589-D095-1414C6FC2A17}"/>
              </a:ext>
            </a:extLst>
          </p:cNvPr>
          <p:cNvSpPr>
            <a:spLocks noGrp="1"/>
          </p:cNvSpPr>
          <p:nvPr>
            <p:ph type="body" sz="quarter" idx="10"/>
          </p:nvPr>
        </p:nvSpPr>
        <p:spPr/>
        <p:txBody>
          <a:bodyPr/>
          <a:lstStyle/>
          <a:p>
            <a:r>
              <a:rPr lang="de-DE"/>
              <a:t>Design </a:t>
            </a:r>
            <a:r>
              <a:rPr lang="de-DE" err="1"/>
              <a:t>Thinking</a:t>
            </a:r>
            <a:endParaRPr lang="en-US"/>
          </a:p>
        </p:txBody>
      </p:sp>
      <p:sp>
        <p:nvSpPr>
          <p:cNvPr id="4" name="Fußzeilenplatzhalter 3">
            <a:extLst>
              <a:ext uri="{FF2B5EF4-FFF2-40B4-BE49-F238E27FC236}">
                <a16:creationId xmlns:a16="http://schemas.microsoft.com/office/drawing/2014/main" id="{F3D44C18-DDEE-D85B-44BB-B7DDF05F9CD9}"/>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0E2920A2-92D7-B4B2-3122-E132050BF24F}"/>
              </a:ext>
            </a:extLst>
          </p:cNvPr>
          <p:cNvSpPr>
            <a:spLocks noGrp="1"/>
          </p:cNvSpPr>
          <p:nvPr>
            <p:ph type="sldNum" sz="quarter" idx="13"/>
          </p:nvPr>
        </p:nvSpPr>
        <p:spPr/>
        <p:txBody>
          <a:bodyPr/>
          <a:lstStyle/>
          <a:p>
            <a:pPr>
              <a:defRPr/>
            </a:pPr>
            <a:fld id="{3403F9C6-84D0-4162-91EE-42F978B0FA19}" type="slidenum">
              <a:rPr lang="de-DE" altLang="de-DE" smtClean="0"/>
              <a:pPr>
                <a:defRPr/>
              </a:pPr>
              <a:t>55</a:t>
            </a:fld>
            <a:endParaRPr lang="de-DE" altLang="de-DE"/>
          </a:p>
        </p:txBody>
      </p:sp>
      <p:sp>
        <p:nvSpPr>
          <p:cNvPr id="32" name="Textfeld 31">
            <a:extLst>
              <a:ext uri="{FF2B5EF4-FFF2-40B4-BE49-F238E27FC236}">
                <a16:creationId xmlns:a16="http://schemas.microsoft.com/office/drawing/2014/main" id="{79E751A8-838A-931B-E002-E051833AAD1A}"/>
              </a:ext>
            </a:extLst>
          </p:cNvPr>
          <p:cNvSpPr txBox="1"/>
          <p:nvPr/>
        </p:nvSpPr>
        <p:spPr>
          <a:xfrm>
            <a:off x="-28469" y="6027003"/>
            <a:ext cx="12220469" cy="830997"/>
          </a:xfrm>
          <a:prstGeom prst="rect">
            <a:avLst/>
          </a:prstGeom>
          <a:solidFill>
            <a:srgbClr val="19406B"/>
          </a:solidFill>
          <a:ln>
            <a:solidFill>
              <a:schemeClr val="tx2"/>
            </a:solidFill>
          </a:ln>
        </p:spPr>
        <p:txBody>
          <a:bodyPr wrap="square" rtlCol="0">
            <a:spAutoFit/>
          </a:bodyPr>
          <a:lstStyle/>
          <a:p>
            <a:pPr algn="ctr"/>
            <a:r>
              <a:rPr lang="en-US" sz="2400">
                <a:solidFill>
                  <a:schemeClr val="bg1"/>
                </a:solidFill>
                <a:latin typeface="Segoe UI" panose="020B0502040204020203" pitchFamily="34" charset="0"/>
                <a:cs typeface="Segoe UI" panose="020B0502040204020203" pitchFamily="34" charset="0"/>
              </a:rPr>
              <a:t>Design thinking is an agile approach that can be used to solve problems in a variety of contexts.</a:t>
            </a:r>
          </a:p>
        </p:txBody>
      </p:sp>
      <p:pic>
        <p:nvPicPr>
          <p:cNvPr id="22" name="Inhaltsplatzhalter 3">
            <a:extLst>
              <a:ext uri="{FF2B5EF4-FFF2-40B4-BE49-F238E27FC236}">
                <a16:creationId xmlns:a16="http://schemas.microsoft.com/office/drawing/2014/main" id="{D5F29BDA-C57E-4E92-8591-B397D824D5DC}"/>
              </a:ext>
            </a:extLst>
          </p:cNvPr>
          <p:cNvPicPr>
            <a:picLocks noChangeAspect="1"/>
          </p:cNvPicPr>
          <p:nvPr/>
        </p:nvPicPr>
        <p:blipFill>
          <a:blip r:embed="rId3"/>
          <a:stretch>
            <a:fillRect/>
          </a:stretch>
        </p:blipFill>
        <p:spPr>
          <a:xfrm>
            <a:off x="1147592" y="1268760"/>
            <a:ext cx="9896815" cy="3720246"/>
          </a:xfrm>
          <a:prstGeom prst="rect">
            <a:avLst/>
          </a:prstGeom>
        </p:spPr>
      </p:pic>
      <p:sp>
        <p:nvSpPr>
          <p:cNvPr id="8" name="Rechteck 7">
            <a:extLst>
              <a:ext uri="{FF2B5EF4-FFF2-40B4-BE49-F238E27FC236}">
                <a16:creationId xmlns:a16="http://schemas.microsoft.com/office/drawing/2014/main" id="{A900F7FB-1181-80F4-D991-AE028D4E0C3A}"/>
              </a:ext>
            </a:extLst>
          </p:cNvPr>
          <p:cNvSpPr/>
          <p:nvPr/>
        </p:nvSpPr>
        <p:spPr>
          <a:xfrm>
            <a:off x="1415480" y="2708920"/>
            <a:ext cx="2093990" cy="2138643"/>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11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31E5B3D-C2A1-0FB3-C309-D3BF8D2E23FA}"/>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AE8CA40E-BD75-7D72-FD82-E3B1F904ADCE}"/>
              </a:ext>
            </a:extLst>
          </p:cNvPr>
          <p:cNvSpPr>
            <a:spLocks noGrp="1"/>
          </p:cNvSpPr>
          <p:nvPr>
            <p:ph type="sldNum" sz="quarter" idx="13"/>
          </p:nvPr>
        </p:nvSpPr>
        <p:spPr/>
        <p:txBody>
          <a:bodyPr/>
          <a:lstStyle/>
          <a:p>
            <a:pPr>
              <a:defRPr/>
            </a:pPr>
            <a:fld id="{3403F9C6-84D0-4162-91EE-42F978B0FA19}" type="slidenum">
              <a:rPr lang="de-DE" altLang="de-DE" smtClean="0"/>
              <a:pPr>
                <a:defRPr/>
              </a:pPr>
              <a:t>56</a:t>
            </a:fld>
            <a:endParaRPr lang="de-DE" altLang="de-DE"/>
          </a:p>
        </p:txBody>
      </p:sp>
      <p:sp>
        <p:nvSpPr>
          <p:cNvPr id="8" name="Rechteck 7">
            <a:extLst>
              <a:ext uri="{FF2B5EF4-FFF2-40B4-BE49-F238E27FC236}">
                <a16:creationId xmlns:a16="http://schemas.microsoft.com/office/drawing/2014/main" id="{4587485A-0956-68AC-E8C3-D70BACB7F4B0}"/>
              </a:ext>
            </a:extLst>
          </p:cNvPr>
          <p:cNvSpPr/>
          <p:nvPr/>
        </p:nvSpPr>
        <p:spPr>
          <a:xfrm>
            <a:off x="4698733" y="2058118"/>
            <a:ext cx="2794533" cy="1573982"/>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Transformation</a:t>
            </a:r>
          </a:p>
        </p:txBody>
      </p:sp>
      <p:sp>
        <p:nvSpPr>
          <p:cNvPr id="9" name="Rechteck 8">
            <a:extLst>
              <a:ext uri="{FF2B5EF4-FFF2-40B4-BE49-F238E27FC236}">
                <a16:creationId xmlns:a16="http://schemas.microsoft.com/office/drawing/2014/main" id="{A6706B7A-3F6F-9F7A-7C6A-F20A43EAE89C}"/>
              </a:ext>
            </a:extLst>
          </p:cNvPr>
          <p:cNvSpPr/>
          <p:nvPr/>
        </p:nvSpPr>
        <p:spPr>
          <a:xfrm>
            <a:off x="1415480" y="1124744"/>
            <a:ext cx="1872208" cy="936104"/>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err="1"/>
              <a:t>Societal</a:t>
            </a:r>
            <a:endParaRPr lang="de-DE"/>
          </a:p>
        </p:txBody>
      </p:sp>
      <p:sp>
        <p:nvSpPr>
          <p:cNvPr id="10" name="Rechteck 9">
            <a:extLst>
              <a:ext uri="{FF2B5EF4-FFF2-40B4-BE49-F238E27FC236}">
                <a16:creationId xmlns:a16="http://schemas.microsoft.com/office/drawing/2014/main" id="{486E3859-81F8-F1DB-B2C6-A407BA391BC3}"/>
              </a:ext>
            </a:extLst>
          </p:cNvPr>
          <p:cNvSpPr/>
          <p:nvPr/>
        </p:nvSpPr>
        <p:spPr>
          <a:xfrm>
            <a:off x="5159896" y="4393448"/>
            <a:ext cx="1872208" cy="936104"/>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Digital</a:t>
            </a:r>
          </a:p>
        </p:txBody>
      </p:sp>
      <p:sp>
        <p:nvSpPr>
          <p:cNvPr id="11" name="Rechteck 10">
            <a:extLst>
              <a:ext uri="{FF2B5EF4-FFF2-40B4-BE49-F238E27FC236}">
                <a16:creationId xmlns:a16="http://schemas.microsoft.com/office/drawing/2014/main" id="{A78C1B1B-1C06-B7FC-B075-5B41640A6A5D}"/>
              </a:ext>
            </a:extLst>
          </p:cNvPr>
          <p:cNvSpPr/>
          <p:nvPr/>
        </p:nvSpPr>
        <p:spPr>
          <a:xfrm>
            <a:off x="8770863" y="1124744"/>
            <a:ext cx="1872208" cy="93610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err="1"/>
              <a:t>Ecological</a:t>
            </a:r>
            <a:endParaRPr lang="de-DE"/>
          </a:p>
        </p:txBody>
      </p:sp>
      <p:cxnSp>
        <p:nvCxnSpPr>
          <p:cNvPr id="13" name="Gerader Verbinder 12">
            <a:extLst>
              <a:ext uri="{FF2B5EF4-FFF2-40B4-BE49-F238E27FC236}">
                <a16:creationId xmlns:a16="http://schemas.microsoft.com/office/drawing/2014/main" id="{48DAA4A3-7F45-D2F3-CACB-58CEFECFDC01}"/>
              </a:ext>
            </a:extLst>
          </p:cNvPr>
          <p:cNvCxnSpPr>
            <a:stCxn id="9" idx="3"/>
          </p:cNvCxnSpPr>
          <p:nvPr/>
        </p:nvCxnSpPr>
        <p:spPr>
          <a:xfrm>
            <a:off x="3287688" y="1592796"/>
            <a:ext cx="1411045" cy="468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01DAA6C-2831-B24A-D4E5-FD4B919F906E}"/>
              </a:ext>
            </a:extLst>
          </p:cNvPr>
          <p:cNvCxnSpPr>
            <a:cxnSpLocks/>
            <a:endCxn id="11" idx="1"/>
          </p:cNvCxnSpPr>
          <p:nvPr/>
        </p:nvCxnSpPr>
        <p:spPr>
          <a:xfrm flipV="1">
            <a:off x="7426542" y="1592796"/>
            <a:ext cx="1344321" cy="4749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7726D462-E190-8E96-B398-6B096EF1B328}"/>
              </a:ext>
            </a:extLst>
          </p:cNvPr>
          <p:cNvCxnSpPr>
            <a:cxnSpLocks/>
            <a:stCxn id="8" idx="2"/>
            <a:endCxn id="10" idx="0"/>
          </p:cNvCxnSpPr>
          <p:nvPr/>
        </p:nvCxnSpPr>
        <p:spPr>
          <a:xfrm>
            <a:off x="6096000" y="3632100"/>
            <a:ext cx="0" cy="761348"/>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platzhalter 1">
            <a:extLst>
              <a:ext uri="{FF2B5EF4-FFF2-40B4-BE49-F238E27FC236}">
                <a16:creationId xmlns:a16="http://schemas.microsoft.com/office/drawing/2014/main" id="{230A5D01-990A-4ABC-9ED2-A8429D3D1A02}"/>
              </a:ext>
            </a:extLst>
          </p:cNvPr>
          <p:cNvSpPr>
            <a:spLocks noGrp="1"/>
          </p:cNvSpPr>
          <p:nvPr>
            <p:ph type="body" sz="quarter" idx="10"/>
          </p:nvPr>
        </p:nvSpPr>
        <p:spPr>
          <a:xfrm>
            <a:off x="397933" y="349044"/>
            <a:ext cx="8866419" cy="685800"/>
          </a:xfrm>
        </p:spPr>
        <p:txBody>
          <a:bodyPr/>
          <a:lstStyle/>
          <a:p>
            <a:r>
              <a:rPr lang="de-DE" b="1" err="1">
                <a:solidFill>
                  <a:schemeClr val="accent1">
                    <a:lumMod val="60000"/>
                    <a:lumOff val="40000"/>
                  </a:schemeClr>
                </a:solidFill>
              </a:rPr>
              <a:t>Empathize</a:t>
            </a:r>
            <a:endParaRPr lang="en-US" b="1">
              <a:solidFill>
                <a:schemeClr val="accent1">
                  <a:lumMod val="60000"/>
                  <a:lumOff val="40000"/>
                </a:schemeClr>
              </a:solidFill>
            </a:endParaRPr>
          </a:p>
        </p:txBody>
      </p:sp>
    </p:spTree>
    <p:extLst>
      <p:ext uri="{BB962C8B-B14F-4D97-AF65-F5344CB8AC3E}">
        <p14:creationId xmlns:p14="http://schemas.microsoft.com/office/powerpoint/2010/main" val="3691732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6A18DB8-64BD-A8FB-0EF1-DA3B366F8608}"/>
              </a:ext>
            </a:extLst>
          </p:cNvPr>
          <p:cNvSpPr>
            <a:spLocks noGrp="1"/>
          </p:cNvSpPr>
          <p:nvPr>
            <p:ph type="body" sz="quarter" idx="10"/>
          </p:nvPr>
        </p:nvSpPr>
        <p:spPr>
          <a:xfrm>
            <a:off x="397933" y="349044"/>
            <a:ext cx="11242683" cy="685800"/>
          </a:xfrm>
        </p:spPr>
        <p:txBody>
          <a:bodyPr/>
          <a:lstStyle/>
          <a:p>
            <a:r>
              <a:rPr lang="en-US"/>
              <a:t>Examples of societal transformations</a:t>
            </a:r>
          </a:p>
          <a:p>
            <a:endParaRPr lang="en-US"/>
          </a:p>
        </p:txBody>
      </p:sp>
      <p:sp>
        <p:nvSpPr>
          <p:cNvPr id="4" name="Fußzeilenplatzhalter 3">
            <a:extLst>
              <a:ext uri="{FF2B5EF4-FFF2-40B4-BE49-F238E27FC236}">
                <a16:creationId xmlns:a16="http://schemas.microsoft.com/office/drawing/2014/main" id="{0704DC2F-33AB-988C-1711-C14F3E2DBF98}"/>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17C8AEBC-6040-04FF-A9DE-E13DC606B571}"/>
              </a:ext>
            </a:extLst>
          </p:cNvPr>
          <p:cNvSpPr>
            <a:spLocks noGrp="1"/>
          </p:cNvSpPr>
          <p:nvPr>
            <p:ph type="sldNum" sz="quarter" idx="13"/>
          </p:nvPr>
        </p:nvSpPr>
        <p:spPr/>
        <p:txBody>
          <a:bodyPr/>
          <a:lstStyle/>
          <a:p>
            <a:pPr>
              <a:defRPr/>
            </a:pPr>
            <a:fld id="{3403F9C6-84D0-4162-91EE-42F978B0FA19}" type="slidenum">
              <a:rPr lang="de-DE" altLang="de-DE" smtClean="0"/>
              <a:pPr>
                <a:defRPr/>
              </a:pPr>
              <a:t>57</a:t>
            </a:fld>
            <a:endParaRPr lang="de-DE" altLang="de-DE"/>
          </a:p>
        </p:txBody>
      </p:sp>
      <p:sp>
        <p:nvSpPr>
          <p:cNvPr id="7" name="Rechteck: abgerundete Ecken 6">
            <a:extLst>
              <a:ext uri="{FF2B5EF4-FFF2-40B4-BE49-F238E27FC236}">
                <a16:creationId xmlns:a16="http://schemas.microsoft.com/office/drawing/2014/main" id="{E9CE90A9-55D3-0167-F492-3D6DCD17FD33}"/>
              </a:ext>
            </a:extLst>
          </p:cNvPr>
          <p:cNvSpPr/>
          <p:nvPr/>
        </p:nvSpPr>
        <p:spPr>
          <a:xfrm>
            <a:off x="484188" y="1341438"/>
            <a:ext cx="11328400" cy="935434"/>
          </a:xfrm>
          <a:prstGeom prst="roundRect">
            <a:avLst/>
          </a:prstGeom>
          <a:solidFill>
            <a:schemeClr val="accent2">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Segoe UI" panose="020B0502040204020203" pitchFamily="34" charset="0"/>
                <a:cs typeface="Segoe UI" panose="020B0502040204020203" pitchFamily="34" charset="0"/>
              </a:rPr>
              <a:t>Globalization and global trade (economic relation, e.g., role of China and Europe)</a:t>
            </a:r>
          </a:p>
        </p:txBody>
      </p:sp>
      <p:sp>
        <p:nvSpPr>
          <p:cNvPr id="11" name="Rechteck: abgerundete Ecken 10">
            <a:extLst>
              <a:ext uri="{FF2B5EF4-FFF2-40B4-BE49-F238E27FC236}">
                <a16:creationId xmlns:a16="http://schemas.microsoft.com/office/drawing/2014/main" id="{AD0B499C-2887-75D7-C877-10F60BFCA022}"/>
              </a:ext>
            </a:extLst>
          </p:cNvPr>
          <p:cNvSpPr/>
          <p:nvPr/>
        </p:nvSpPr>
        <p:spPr>
          <a:xfrm>
            <a:off x="507206" y="2502754"/>
            <a:ext cx="11328400" cy="935434"/>
          </a:xfrm>
          <a:prstGeom prst="roundRect">
            <a:avLst/>
          </a:prstGeom>
          <a:solidFill>
            <a:schemeClr val="accent2">
              <a:lumMod val="50000"/>
            </a:schemeClr>
          </a:solidFill>
          <a:ln>
            <a:solidFill>
              <a:schemeClr val="accent2">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Segoe UI" panose="020B0502040204020203" pitchFamily="34" charset="0"/>
                <a:cs typeface="Segoe UI" panose="020B0502040204020203" pitchFamily="34" charset="0"/>
              </a:rPr>
              <a:t>Changes in social roles (e.g., gender roles, demographic change in the age distribution)</a:t>
            </a:r>
          </a:p>
        </p:txBody>
      </p:sp>
      <p:sp>
        <p:nvSpPr>
          <p:cNvPr id="12" name="Rechteck: abgerundete Ecken 11">
            <a:extLst>
              <a:ext uri="{FF2B5EF4-FFF2-40B4-BE49-F238E27FC236}">
                <a16:creationId xmlns:a16="http://schemas.microsoft.com/office/drawing/2014/main" id="{46016F1C-21E1-6533-5C97-328A8592DA1F}"/>
              </a:ext>
            </a:extLst>
          </p:cNvPr>
          <p:cNvSpPr/>
          <p:nvPr/>
        </p:nvSpPr>
        <p:spPr>
          <a:xfrm>
            <a:off x="483045" y="3750462"/>
            <a:ext cx="11328400" cy="935434"/>
          </a:xfrm>
          <a:prstGeom prst="roundRect">
            <a:avLst/>
          </a:prstGeom>
          <a:solidFill>
            <a:schemeClr val="accent2">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Segoe UI" panose="020B0502040204020203" pitchFamily="34" charset="0"/>
                <a:cs typeface="Segoe UI" panose="020B0502040204020203" pitchFamily="34" charset="0"/>
              </a:rPr>
              <a:t>Social conflict (migration, war)</a:t>
            </a:r>
          </a:p>
        </p:txBody>
      </p:sp>
      <p:sp>
        <p:nvSpPr>
          <p:cNvPr id="3" name="Rechteck: abgerundete Ecken 2">
            <a:extLst>
              <a:ext uri="{FF2B5EF4-FFF2-40B4-BE49-F238E27FC236}">
                <a16:creationId xmlns:a16="http://schemas.microsoft.com/office/drawing/2014/main" id="{A08CA64F-660B-AD83-1352-73A67F1FA77D}"/>
              </a:ext>
            </a:extLst>
          </p:cNvPr>
          <p:cNvSpPr/>
          <p:nvPr/>
        </p:nvSpPr>
        <p:spPr>
          <a:xfrm>
            <a:off x="484981" y="4910191"/>
            <a:ext cx="11328400" cy="935434"/>
          </a:xfrm>
          <a:prstGeom prst="roundRect">
            <a:avLst/>
          </a:prstGeom>
          <a:solidFill>
            <a:schemeClr val="accent2">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Segoe UI" panose="020B0502040204020203" pitchFamily="34" charset="0"/>
                <a:cs typeface="Segoe UI" panose="020B0502040204020203" pitchFamily="34" charset="0"/>
              </a:rPr>
              <a:t>Urbanization</a:t>
            </a:r>
          </a:p>
        </p:txBody>
      </p:sp>
    </p:spTree>
    <p:extLst>
      <p:ext uri="{BB962C8B-B14F-4D97-AF65-F5344CB8AC3E}">
        <p14:creationId xmlns:p14="http://schemas.microsoft.com/office/powerpoint/2010/main" val="3467201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6A18DB8-64BD-A8FB-0EF1-DA3B366F8608}"/>
              </a:ext>
            </a:extLst>
          </p:cNvPr>
          <p:cNvSpPr>
            <a:spLocks noGrp="1"/>
          </p:cNvSpPr>
          <p:nvPr>
            <p:ph type="body" sz="quarter" idx="10"/>
          </p:nvPr>
        </p:nvSpPr>
        <p:spPr>
          <a:xfrm>
            <a:off x="397933" y="349044"/>
            <a:ext cx="11242683" cy="685800"/>
          </a:xfrm>
        </p:spPr>
        <p:txBody>
          <a:bodyPr/>
          <a:lstStyle/>
          <a:p>
            <a:r>
              <a:rPr lang="en-US"/>
              <a:t>Examples of ecological transformations</a:t>
            </a:r>
          </a:p>
        </p:txBody>
      </p:sp>
      <p:sp>
        <p:nvSpPr>
          <p:cNvPr id="4" name="Fußzeilenplatzhalter 3">
            <a:extLst>
              <a:ext uri="{FF2B5EF4-FFF2-40B4-BE49-F238E27FC236}">
                <a16:creationId xmlns:a16="http://schemas.microsoft.com/office/drawing/2014/main" id="{0704DC2F-33AB-988C-1711-C14F3E2DBF98}"/>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17C8AEBC-6040-04FF-A9DE-E13DC606B571}"/>
              </a:ext>
            </a:extLst>
          </p:cNvPr>
          <p:cNvSpPr>
            <a:spLocks noGrp="1"/>
          </p:cNvSpPr>
          <p:nvPr>
            <p:ph type="sldNum" sz="quarter" idx="13"/>
          </p:nvPr>
        </p:nvSpPr>
        <p:spPr/>
        <p:txBody>
          <a:bodyPr/>
          <a:lstStyle/>
          <a:p>
            <a:pPr>
              <a:defRPr/>
            </a:pPr>
            <a:fld id="{3403F9C6-84D0-4162-91EE-42F978B0FA19}" type="slidenum">
              <a:rPr lang="de-DE" altLang="de-DE" smtClean="0"/>
              <a:pPr>
                <a:defRPr/>
              </a:pPr>
              <a:t>58</a:t>
            </a:fld>
            <a:endParaRPr lang="de-DE" altLang="de-DE"/>
          </a:p>
        </p:txBody>
      </p:sp>
      <p:sp>
        <p:nvSpPr>
          <p:cNvPr id="7" name="Rechteck: abgerundete Ecken 6">
            <a:extLst>
              <a:ext uri="{FF2B5EF4-FFF2-40B4-BE49-F238E27FC236}">
                <a16:creationId xmlns:a16="http://schemas.microsoft.com/office/drawing/2014/main" id="{00A143FE-B90F-A4BA-9E88-B05B97FBFABB}"/>
              </a:ext>
            </a:extLst>
          </p:cNvPr>
          <p:cNvSpPr/>
          <p:nvPr/>
        </p:nvSpPr>
        <p:spPr>
          <a:xfrm>
            <a:off x="454025" y="1714608"/>
            <a:ext cx="11328400" cy="935434"/>
          </a:xfrm>
          <a:prstGeom prst="roundRect">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Segoe UI" panose="020B0502040204020203" pitchFamily="34" charset="0"/>
                <a:cs typeface="Segoe UI" panose="020B0502040204020203" pitchFamily="34" charset="0"/>
              </a:rPr>
              <a:t>Environmental protection (transportation, circular economy)</a:t>
            </a:r>
          </a:p>
        </p:txBody>
      </p:sp>
      <p:sp>
        <p:nvSpPr>
          <p:cNvPr id="3" name="Rechteck: abgerundete Ecken 2">
            <a:extLst>
              <a:ext uri="{FF2B5EF4-FFF2-40B4-BE49-F238E27FC236}">
                <a16:creationId xmlns:a16="http://schemas.microsoft.com/office/drawing/2014/main" id="{CE1EA184-09DE-7ADA-2794-BE55D9F848FF}"/>
              </a:ext>
            </a:extLst>
          </p:cNvPr>
          <p:cNvSpPr/>
          <p:nvPr/>
        </p:nvSpPr>
        <p:spPr>
          <a:xfrm>
            <a:off x="454025" y="2862089"/>
            <a:ext cx="11328400" cy="935434"/>
          </a:xfrm>
          <a:prstGeom prst="roundRect">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Segoe UI" panose="020B0502040204020203" pitchFamily="34" charset="0"/>
                <a:cs typeface="Segoe UI" panose="020B0502040204020203" pitchFamily="34" charset="0"/>
              </a:rPr>
              <a:t>Climate change (extreme weather events, </a:t>
            </a:r>
            <a:r>
              <a:rPr lang="en-US" err="1">
                <a:latin typeface="Segoe UI" panose="020B0502040204020203" pitchFamily="34" charset="0"/>
                <a:cs typeface="Segoe UI" panose="020B0502040204020203" pitchFamily="34" charset="0"/>
              </a:rPr>
              <a:t>heatings</a:t>
            </a:r>
            <a:r>
              <a:rPr lang="en-US">
                <a:latin typeface="Segoe UI" panose="020B0502040204020203" pitchFamily="34" charset="0"/>
                <a:cs typeface="Segoe UI" panose="020B0502040204020203" pitchFamily="34" charset="0"/>
              </a:rPr>
              <a:t>, floodings)</a:t>
            </a:r>
          </a:p>
        </p:txBody>
      </p:sp>
      <p:sp>
        <p:nvSpPr>
          <p:cNvPr id="8" name="Rechteck: abgerundete Ecken 7">
            <a:extLst>
              <a:ext uri="{FF2B5EF4-FFF2-40B4-BE49-F238E27FC236}">
                <a16:creationId xmlns:a16="http://schemas.microsoft.com/office/drawing/2014/main" id="{1583BE25-A49A-665B-CC7A-0F33DFF5ED67}"/>
              </a:ext>
            </a:extLst>
          </p:cNvPr>
          <p:cNvSpPr/>
          <p:nvPr/>
        </p:nvSpPr>
        <p:spPr>
          <a:xfrm>
            <a:off x="475583" y="4167696"/>
            <a:ext cx="11328400" cy="935434"/>
          </a:xfrm>
          <a:prstGeom prst="roundRect">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Segoe UI" panose="020B0502040204020203" pitchFamily="34" charset="0"/>
                <a:cs typeface="Segoe UI" panose="020B0502040204020203" pitchFamily="34" charset="0"/>
              </a:rPr>
              <a:t>Change in nutrition behavior </a:t>
            </a:r>
          </a:p>
        </p:txBody>
      </p:sp>
    </p:spTree>
    <p:extLst>
      <p:ext uri="{BB962C8B-B14F-4D97-AF65-F5344CB8AC3E}">
        <p14:creationId xmlns:p14="http://schemas.microsoft.com/office/powerpoint/2010/main" val="677749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6A18DB8-64BD-A8FB-0EF1-DA3B366F8608}"/>
              </a:ext>
            </a:extLst>
          </p:cNvPr>
          <p:cNvSpPr>
            <a:spLocks noGrp="1"/>
          </p:cNvSpPr>
          <p:nvPr>
            <p:ph type="body" sz="quarter" idx="10"/>
          </p:nvPr>
        </p:nvSpPr>
        <p:spPr>
          <a:xfrm>
            <a:off x="397933" y="349044"/>
            <a:ext cx="11242683" cy="685800"/>
          </a:xfrm>
        </p:spPr>
        <p:txBody>
          <a:bodyPr/>
          <a:lstStyle/>
          <a:p>
            <a:r>
              <a:rPr lang="de-DE" err="1"/>
              <a:t>Examples</a:t>
            </a:r>
            <a:r>
              <a:rPr lang="de-DE"/>
              <a:t> </a:t>
            </a:r>
            <a:r>
              <a:rPr lang="de-DE" err="1"/>
              <a:t>of</a:t>
            </a:r>
            <a:r>
              <a:rPr lang="de-DE"/>
              <a:t> digital </a:t>
            </a:r>
            <a:r>
              <a:rPr lang="de-DE" err="1"/>
              <a:t>transformations</a:t>
            </a:r>
            <a:endParaRPr lang="en-US"/>
          </a:p>
          <a:p>
            <a:endParaRPr lang="en-US"/>
          </a:p>
        </p:txBody>
      </p:sp>
      <p:sp>
        <p:nvSpPr>
          <p:cNvPr id="4" name="Fußzeilenplatzhalter 3">
            <a:extLst>
              <a:ext uri="{FF2B5EF4-FFF2-40B4-BE49-F238E27FC236}">
                <a16:creationId xmlns:a16="http://schemas.microsoft.com/office/drawing/2014/main" id="{0704DC2F-33AB-988C-1711-C14F3E2DBF98}"/>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17C8AEBC-6040-04FF-A9DE-E13DC606B571}"/>
              </a:ext>
            </a:extLst>
          </p:cNvPr>
          <p:cNvSpPr>
            <a:spLocks noGrp="1"/>
          </p:cNvSpPr>
          <p:nvPr>
            <p:ph type="sldNum" sz="quarter" idx="13"/>
          </p:nvPr>
        </p:nvSpPr>
        <p:spPr/>
        <p:txBody>
          <a:bodyPr/>
          <a:lstStyle/>
          <a:p>
            <a:pPr>
              <a:defRPr/>
            </a:pPr>
            <a:fld id="{3403F9C6-84D0-4162-91EE-42F978B0FA19}" type="slidenum">
              <a:rPr lang="de-DE" altLang="de-DE" smtClean="0"/>
              <a:pPr>
                <a:defRPr/>
              </a:pPr>
              <a:t>59</a:t>
            </a:fld>
            <a:endParaRPr lang="de-DE" altLang="de-DE"/>
          </a:p>
        </p:txBody>
      </p:sp>
      <p:sp>
        <p:nvSpPr>
          <p:cNvPr id="7" name="Rechteck: abgerundete Ecken 6">
            <a:extLst>
              <a:ext uri="{FF2B5EF4-FFF2-40B4-BE49-F238E27FC236}">
                <a16:creationId xmlns:a16="http://schemas.microsoft.com/office/drawing/2014/main" id="{D4556955-846C-D373-B3AA-C7AB3C85E2F4}"/>
              </a:ext>
            </a:extLst>
          </p:cNvPr>
          <p:cNvSpPr/>
          <p:nvPr/>
        </p:nvSpPr>
        <p:spPr>
          <a:xfrm>
            <a:off x="484188" y="1341438"/>
            <a:ext cx="11328400" cy="935434"/>
          </a:xfrm>
          <a:prstGeom prst="roundRect">
            <a:avLst/>
          </a:prstGeom>
          <a:solidFill>
            <a:schemeClr val="accent1"/>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Segoe UI" panose="020B0502040204020203" pitchFamily="34" charset="0"/>
                <a:cs typeface="Segoe UI" panose="020B0502040204020203" pitchFamily="34" charset="0"/>
              </a:rPr>
              <a:t>Ubiquitous computing </a:t>
            </a:r>
            <a:r>
              <a:rPr lang="en-US">
                <a:latin typeface="Segoe UI" panose="020B0502040204020203" pitchFamily="34" charset="0"/>
                <a:cs typeface="Segoe UI" panose="020B0502040204020203" pitchFamily="34" charset="0"/>
                <a:sym typeface="Wingdings" panose="05000000000000000000" pitchFamily="2" charset="2"/>
              </a:rPr>
              <a:t> physical and digital spaces are merging (e.g., Chat GPT)</a:t>
            </a:r>
            <a:endParaRPr lang="en-US">
              <a:latin typeface="Segoe UI" panose="020B0502040204020203" pitchFamily="34" charset="0"/>
              <a:cs typeface="Segoe UI" panose="020B0502040204020203" pitchFamily="34" charset="0"/>
            </a:endParaRPr>
          </a:p>
        </p:txBody>
      </p:sp>
      <p:sp>
        <p:nvSpPr>
          <p:cNvPr id="8" name="Rechteck: abgerundete Ecken 7">
            <a:extLst>
              <a:ext uri="{FF2B5EF4-FFF2-40B4-BE49-F238E27FC236}">
                <a16:creationId xmlns:a16="http://schemas.microsoft.com/office/drawing/2014/main" id="{AD6A62DF-3DEC-2F55-5114-7384FF24D527}"/>
              </a:ext>
            </a:extLst>
          </p:cNvPr>
          <p:cNvSpPr/>
          <p:nvPr/>
        </p:nvSpPr>
        <p:spPr>
          <a:xfrm>
            <a:off x="484188" y="2865041"/>
            <a:ext cx="11328400" cy="935434"/>
          </a:xfrm>
          <a:prstGeom prst="roundRect">
            <a:avLst/>
          </a:prstGeom>
          <a:solidFill>
            <a:schemeClr val="accent1"/>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Segoe UI" panose="020B0502040204020203" pitchFamily="34" charset="0"/>
                <a:cs typeface="Segoe UI" panose="020B0502040204020203" pitchFamily="34" charset="0"/>
              </a:rPr>
              <a:t>Digital footprint </a:t>
            </a:r>
            <a:r>
              <a:rPr lang="en-US">
                <a:latin typeface="Segoe UI" panose="020B0502040204020203" pitchFamily="34" charset="0"/>
                <a:cs typeface="Segoe UI" panose="020B0502040204020203" pitchFamily="34" charset="0"/>
                <a:sym typeface="Wingdings" panose="05000000000000000000" pitchFamily="2" charset="2"/>
              </a:rPr>
              <a:t> Behavior leads to data (e.g. amazon recommendations)</a:t>
            </a:r>
            <a:endParaRPr lang="en-US">
              <a:latin typeface="Segoe UI" panose="020B0502040204020203" pitchFamily="34" charset="0"/>
              <a:cs typeface="Segoe UI" panose="020B0502040204020203" pitchFamily="34" charset="0"/>
            </a:endParaRPr>
          </a:p>
        </p:txBody>
      </p:sp>
      <p:sp>
        <p:nvSpPr>
          <p:cNvPr id="9" name="Rechteck: abgerundete Ecken 8">
            <a:extLst>
              <a:ext uri="{FF2B5EF4-FFF2-40B4-BE49-F238E27FC236}">
                <a16:creationId xmlns:a16="http://schemas.microsoft.com/office/drawing/2014/main" id="{66B4CB06-8AF9-40B6-377A-AB2406317E4D}"/>
              </a:ext>
            </a:extLst>
          </p:cNvPr>
          <p:cNvSpPr/>
          <p:nvPr/>
        </p:nvSpPr>
        <p:spPr>
          <a:xfrm>
            <a:off x="484188" y="4443810"/>
            <a:ext cx="11328400" cy="914400"/>
          </a:xfrm>
          <a:prstGeom prst="roundRect">
            <a:avLst/>
          </a:prstGeom>
          <a:solidFill>
            <a:schemeClr val="accent1"/>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Segoe UI" panose="020B0502040204020203" pitchFamily="34" charset="0"/>
                <a:cs typeface="Segoe UI" panose="020B0502040204020203" pitchFamily="34" charset="0"/>
              </a:rPr>
              <a:t>Partial replacement of existing structures with computer-based or fully digital processes</a:t>
            </a:r>
          </a:p>
        </p:txBody>
      </p:sp>
    </p:spTree>
    <p:extLst>
      <p:ext uri="{BB962C8B-B14F-4D97-AF65-F5344CB8AC3E}">
        <p14:creationId xmlns:p14="http://schemas.microsoft.com/office/powerpoint/2010/main" val="3094454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A35F6CB-3227-43C1-A372-3E20E9BEB6EB}"/>
              </a:ext>
            </a:extLst>
          </p:cNvPr>
          <p:cNvSpPr>
            <a:spLocks noGrp="1"/>
          </p:cNvSpPr>
          <p:nvPr>
            <p:ph type="body" sz="quarter" idx="10"/>
          </p:nvPr>
        </p:nvSpPr>
        <p:spPr/>
        <p:txBody>
          <a:bodyPr/>
          <a:lstStyle/>
          <a:p>
            <a:r>
              <a:rPr lang="en-GB"/>
              <a:t>Agenda</a:t>
            </a:r>
          </a:p>
        </p:txBody>
      </p:sp>
      <p:sp>
        <p:nvSpPr>
          <p:cNvPr id="3" name="Textplatzhalter 2">
            <a:extLst>
              <a:ext uri="{FF2B5EF4-FFF2-40B4-BE49-F238E27FC236}">
                <a16:creationId xmlns:a16="http://schemas.microsoft.com/office/drawing/2014/main" id="{CCE08330-0EB6-4F4E-AB4B-638066F473A7}"/>
              </a:ext>
            </a:extLst>
          </p:cNvPr>
          <p:cNvSpPr>
            <a:spLocks noGrp="1"/>
          </p:cNvSpPr>
          <p:nvPr>
            <p:ph type="body" sz="quarter" idx="11"/>
          </p:nvPr>
        </p:nvSpPr>
        <p:spPr>
          <a:xfrm>
            <a:off x="695400" y="1181100"/>
            <a:ext cx="5184576" cy="4495800"/>
          </a:xfrm>
        </p:spPr>
        <p:txBody>
          <a:bodyPr/>
          <a:lstStyle/>
          <a:p>
            <a:pPr indent="0"/>
            <a:r>
              <a:rPr lang="de-DE" altLang="de-DE" sz="1800" b="1"/>
              <a:t>Day 1</a:t>
            </a:r>
          </a:p>
          <a:p>
            <a:pPr>
              <a:buFont typeface="Wingdings" panose="05000000000000000000" pitchFamily="2" charset="2"/>
              <a:buChar char="§"/>
            </a:pPr>
            <a:r>
              <a:rPr lang="de-DE" altLang="de-DE" sz="1600"/>
              <a:t>Welcome &amp; </a:t>
            </a:r>
            <a:r>
              <a:rPr lang="de-DE" altLang="de-DE" sz="1600" err="1"/>
              <a:t>Procedure</a:t>
            </a:r>
            <a:endParaRPr lang="de-DE" altLang="de-DE" sz="1600"/>
          </a:p>
          <a:p>
            <a:pPr>
              <a:buFont typeface="Wingdings" panose="05000000000000000000" pitchFamily="2" charset="2"/>
              <a:buChar char="§"/>
            </a:pPr>
            <a:r>
              <a:rPr lang="de-DE" altLang="de-DE" sz="1600" err="1"/>
              <a:t>Why</a:t>
            </a:r>
            <a:r>
              <a:rPr lang="de-DE" altLang="de-DE" sz="1600"/>
              <a:t> Knowledge Entrepreneurship? </a:t>
            </a:r>
          </a:p>
          <a:p>
            <a:pPr>
              <a:buFont typeface="Wingdings" panose="05000000000000000000" pitchFamily="2" charset="2"/>
              <a:buChar char="§"/>
            </a:pPr>
            <a:r>
              <a:rPr lang="de-DE" altLang="de-DE" sz="1600" err="1"/>
              <a:t>Successful</a:t>
            </a:r>
            <a:r>
              <a:rPr lang="de-DE" altLang="de-DE" sz="1600"/>
              <a:t> </a:t>
            </a:r>
            <a:r>
              <a:rPr lang="de-DE" altLang="de-DE" sz="1600" err="1"/>
              <a:t>entrepreneurs</a:t>
            </a:r>
            <a:r>
              <a:rPr lang="de-DE" altLang="de-DE" sz="1600"/>
              <a:t>: </a:t>
            </a:r>
            <a:r>
              <a:rPr lang="de-DE" altLang="de-DE" sz="1600" err="1"/>
              <a:t>effectual</a:t>
            </a:r>
            <a:r>
              <a:rPr lang="de-DE" altLang="de-DE" sz="1600"/>
              <a:t> vs. </a:t>
            </a:r>
            <a:r>
              <a:rPr lang="de-DE" altLang="de-DE" sz="1600" err="1"/>
              <a:t>causal</a:t>
            </a:r>
            <a:r>
              <a:rPr lang="de-DE" altLang="de-DE" sz="1600"/>
              <a:t> 	</a:t>
            </a:r>
            <a:r>
              <a:rPr lang="de-DE" altLang="de-DE" sz="1600" err="1"/>
              <a:t>reasoning</a:t>
            </a:r>
            <a:endParaRPr lang="de-DE" altLang="de-DE" sz="1600"/>
          </a:p>
          <a:p>
            <a:pPr>
              <a:buFont typeface="Wingdings" panose="05000000000000000000" pitchFamily="2" charset="2"/>
              <a:buChar char="§"/>
            </a:pPr>
            <a:r>
              <a:rPr lang="de-DE" altLang="de-DE" sz="1600"/>
              <a:t>Coffee break [11:00 – 11:15]</a:t>
            </a:r>
          </a:p>
          <a:p>
            <a:pPr>
              <a:buFont typeface="Wingdings" panose="05000000000000000000" pitchFamily="2" charset="2"/>
              <a:buChar char="§"/>
            </a:pPr>
            <a:r>
              <a:rPr lang="de-DE" altLang="de-DE" sz="1600"/>
              <a:t>Start </a:t>
            </a:r>
            <a:r>
              <a:rPr lang="de-DE" altLang="de-DE" sz="1600" err="1"/>
              <a:t>with</a:t>
            </a:r>
            <a:r>
              <a:rPr lang="de-DE" altLang="de-DE" sz="1600"/>
              <a:t> </a:t>
            </a:r>
            <a:r>
              <a:rPr lang="de-DE" altLang="de-DE" sz="1600" err="1"/>
              <a:t>your</a:t>
            </a:r>
            <a:r>
              <a:rPr lang="de-DE" altLang="de-DE" sz="1600"/>
              <a:t> </a:t>
            </a:r>
            <a:r>
              <a:rPr lang="de-DE" altLang="de-DE" sz="1600" err="1"/>
              <a:t>means</a:t>
            </a:r>
            <a:r>
              <a:rPr lang="de-DE" altLang="de-DE" sz="1600"/>
              <a:t>: </a:t>
            </a:r>
            <a:r>
              <a:rPr lang="de-DE" altLang="de-DE" sz="1600" err="1"/>
              <a:t>knowledge</a:t>
            </a:r>
            <a:r>
              <a:rPr lang="de-DE" altLang="de-DE" sz="1600"/>
              <a:t>, </a:t>
            </a:r>
            <a:r>
              <a:rPr lang="de-DE" altLang="de-DE" sz="1600" err="1"/>
              <a:t>skills</a:t>
            </a:r>
            <a:r>
              <a:rPr lang="de-DE" altLang="de-DE" sz="1600"/>
              <a:t>, </a:t>
            </a:r>
            <a:r>
              <a:rPr lang="de-DE" altLang="de-DE" sz="1600" err="1"/>
              <a:t>abilities</a:t>
            </a:r>
            <a:r>
              <a:rPr lang="de-DE" altLang="de-DE" sz="1600"/>
              <a:t> &amp; 	</a:t>
            </a:r>
            <a:r>
              <a:rPr lang="de-DE" altLang="de-DE" sz="1600" err="1"/>
              <a:t>other</a:t>
            </a:r>
            <a:r>
              <a:rPr lang="de-DE" altLang="de-DE" sz="1600"/>
              <a:t> </a:t>
            </a:r>
            <a:r>
              <a:rPr lang="de-DE" altLang="de-DE" sz="1600" err="1"/>
              <a:t>characteristics</a:t>
            </a:r>
            <a:endParaRPr lang="de-DE" altLang="de-DE" sz="1600"/>
          </a:p>
          <a:p>
            <a:pPr>
              <a:buFont typeface="Wingdings" panose="05000000000000000000" pitchFamily="2" charset="2"/>
              <a:buChar char="§"/>
            </a:pPr>
            <a:r>
              <a:rPr lang="de-DE" altLang="de-DE" sz="1600"/>
              <a:t>Lunch break [13:00 – 14:00]</a:t>
            </a:r>
          </a:p>
          <a:p>
            <a:pPr>
              <a:buFont typeface="Wingdings" panose="05000000000000000000" pitchFamily="2" charset="2"/>
              <a:buChar char="§"/>
            </a:pPr>
            <a:r>
              <a:rPr lang="de-DE" altLang="de-DE" sz="1600"/>
              <a:t>Networking </a:t>
            </a:r>
            <a:r>
              <a:rPr lang="de-DE" altLang="de-DE" sz="1600" err="1"/>
              <a:t>strategies</a:t>
            </a:r>
            <a:endParaRPr lang="de-DE" altLang="de-DE" sz="1600"/>
          </a:p>
          <a:p>
            <a:pPr>
              <a:buFont typeface="Wingdings" panose="05000000000000000000" pitchFamily="2" charset="2"/>
              <a:buChar char="§"/>
            </a:pPr>
            <a:r>
              <a:rPr lang="de-DE" altLang="de-DE" sz="1600" err="1"/>
              <a:t>Conclusion</a:t>
            </a:r>
            <a:r>
              <a:rPr lang="de-DE" altLang="de-DE" sz="1600"/>
              <a:t> and </a:t>
            </a:r>
            <a:r>
              <a:rPr lang="de-DE" altLang="de-DE" sz="1600" err="1"/>
              <a:t>preparation</a:t>
            </a:r>
            <a:r>
              <a:rPr lang="de-DE" altLang="de-DE" sz="1600"/>
              <a:t> </a:t>
            </a:r>
            <a:r>
              <a:rPr lang="de-DE" altLang="de-DE" sz="1600" err="1"/>
              <a:t>for</a:t>
            </a:r>
            <a:r>
              <a:rPr lang="de-DE" altLang="de-DE" sz="1600"/>
              <a:t> </a:t>
            </a:r>
            <a:r>
              <a:rPr lang="de-DE" altLang="de-DE" sz="1600" err="1"/>
              <a:t>day</a:t>
            </a:r>
            <a:r>
              <a:rPr lang="de-DE" altLang="de-DE" sz="1600"/>
              <a:t> 2</a:t>
            </a:r>
          </a:p>
          <a:p>
            <a:pPr>
              <a:buFont typeface="Wingdings" panose="05000000000000000000" pitchFamily="2" charset="2"/>
              <a:buChar char="§"/>
            </a:pPr>
            <a:endParaRPr lang="en-GB" sz="1800"/>
          </a:p>
        </p:txBody>
      </p:sp>
      <p:sp>
        <p:nvSpPr>
          <p:cNvPr id="4" name="Fußzeilenplatzhalter 3">
            <a:extLst>
              <a:ext uri="{FF2B5EF4-FFF2-40B4-BE49-F238E27FC236}">
                <a16:creationId xmlns:a16="http://schemas.microsoft.com/office/drawing/2014/main" id="{07794A39-DEEF-465F-9E0D-11CED2F7B907}"/>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E745E5AB-655C-4017-A378-D5123D8AF995}"/>
              </a:ext>
            </a:extLst>
          </p:cNvPr>
          <p:cNvSpPr>
            <a:spLocks noGrp="1"/>
          </p:cNvSpPr>
          <p:nvPr>
            <p:ph type="sldNum" sz="quarter" idx="13"/>
          </p:nvPr>
        </p:nvSpPr>
        <p:spPr/>
        <p:txBody>
          <a:bodyPr/>
          <a:lstStyle/>
          <a:p>
            <a:pPr>
              <a:defRPr/>
            </a:pPr>
            <a:fld id="{3403F9C6-84D0-4162-91EE-42F978B0FA19}" type="slidenum">
              <a:rPr lang="de-DE" altLang="de-DE" smtClean="0"/>
              <a:pPr>
                <a:defRPr/>
              </a:pPr>
              <a:t>6</a:t>
            </a:fld>
            <a:endParaRPr lang="de-DE" altLang="de-DE"/>
          </a:p>
        </p:txBody>
      </p:sp>
      <p:sp>
        <p:nvSpPr>
          <p:cNvPr id="7" name="Textplatzhalter 2">
            <a:extLst>
              <a:ext uri="{FF2B5EF4-FFF2-40B4-BE49-F238E27FC236}">
                <a16:creationId xmlns:a16="http://schemas.microsoft.com/office/drawing/2014/main" id="{7A389386-1657-4228-BBF8-7423295EC5AD}"/>
              </a:ext>
            </a:extLst>
          </p:cNvPr>
          <p:cNvSpPr txBox="1">
            <a:spLocks/>
          </p:cNvSpPr>
          <p:nvPr/>
        </p:nvSpPr>
        <p:spPr>
          <a:xfrm>
            <a:off x="6744072" y="1034844"/>
            <a:ext cx="5184576"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r>
              <a:rPr lang="de-DE" altLang="de-DE" sz="1800" b="1"/>
              <a:t>Day 2</a:t>
            </a:r>
          </a:p>
          <a:p>
            <a:pPr>
              <a:buFont typeface="Wingdings" panose="05000000000000000000" pitchFamily="2" charset="2"/>
              <a:buChar char="§"/>
            </a:pPr>
            <a:r>
              <a:rPr lang="de-DE" altLang="de-DE" sz="1600"/>
              <a:t>Welcome &amp; </a:t>
            </a:r>
            <a:r>
              <a:rPr lang="de-DE" altLang="de-DE" sz="1600" err="1"/>
              <a:t>Procedure</a:t>
            </a:r>
            <a:endParaRPr lang="de-DE" altLang="de-DE" sz="1600"/>
          </a:p>
          <a:p>
            <a:pPr>
              <a:buFont typeface="Wingdings" panose="05000000000000000000" pitchFamily="2" charset="2"/>
              <a:buChar char="§"/>
            </a:pPr>
            <a:r>
              <a:rPr lang="de-DE" altLang="de-DE" sz="1600" err="1"/>
              <a:t>Introduction</a:t>
            </a:r>
            <a:r>
              <a:rPr lang="de-DE" altLang="de-DE" sz="1600"/>
              <a:t> </a:t>
            </a:r>
            <a:r>
              <a:rPr lang="de-DE" altLang="de-DE" sz="1600" err="1"/>
              <a:t>to</a:t>
            </a:r>
            <a:r>
              <a:rPr lang="de-DE" altLang="de-DE" sz="1600"/>
              <a:t> social, digital &amp; environmental 	</a:t>
            </a:r>
            <a:r>
              <a:rPr lang="de-DE" altLang="de-DE" sz="1600" err="1"/>
              <a:t>challenges</a:t>
            </a:r>
            <a:r>
              <a:rPr lang="de-DE" altLang="de-DE" sz="1600"/>
              <a:t> and </a:t>
            </a:r>
            <a:r>
              <a:rPr lang="de-DE" altLang="de-DE" sz="1600" err="1"/>
              <a:t>transformation</a:t>
            </a:r>
            <a:endParaRPr lang="de-DE" altLang="de-DE" sz="1600"/>
          </a:p>
          <a:p>
            <a:pPr>
              <a:buFont typeface="Wingdings" panose="05000000000000000000" pitchFamily="2" charset="2"/>
              <a:buChar char="§"/>
            </a:pPr>
            <a:r>
              <a:rPr lang="de-DE" altLang="de-DE" sz="1600"/>
              <a:t>Coffee break [11:00 – 11.15]</a:t>
            </a:r>
          </a:p>
          <a:p>
            <a:pPr>
              <a:buFont typeface="Wingdings" panose="05000000000000000000" pitchFamily="2" charset="2"/>
              <a:buChar char="§"/>
            </a:pPr>
            <a:r>
              <a:rPr lang="de-DE" altLang="de-DE" sz="1600" err="1"/>
              <a:t>Using</a:t>
            </a:r>
            <a:r>
              <a:rPr lang="de-DE" altLang="de-DE" sz="1600"/>
              <a:t> design </a:t>
            </a:r>
            <a:r>
              <a:rPr lang="de-DE" altLang="de-DE" sz="1600" err="1"/>
              <a:t>thinking</a:t>
            </a:r>
            <a:r>
              <a:rPr lang="de-DE" altLang="de-DE" sz="1600"/>
              <a:t> </a:t>
            </a:r>
            <a:r>
              <a:rPr lang="de-DE" altLang="de-DE" sz="1600" err="1"/>
              <a:t>to</a:t>
            </a:r>
            <a:r>
              <a:rPr lang="de-DE" altLang="de-DE" sz="1600"/>
              <a:t> </a:t>
            </a:r>
            <a:r>
              <a:rPr lang="de-DE" altLang="de-DE" sz="1600" err="1"/>
              <a:t>address</a:t>
            </a:r>
            <a:r>
              <a:rPr lang="de-DE" altLang="de-DE" sz="1600"/>
              <a:t> </a:t>
            </a:r>
            <a:r>
              <a:rPr lang="de-DE" altLang="de-DE" sz="1600" err="1"/>
              <a:t>chosen</a:t>
            </a:r>
            <a:r>
              <a:rPr lang="de-DE" altLang="de-DE" sz="1600"/>
              <a:t> </a:t>
            </a:r>
            <a:r>
              <a:rPr lang="de-DE" altLang="de-DE" sz="1600" err="1"/>
              <a:t>challenges</a:t>
            </a:r>
            <a:endParaRPr lang="de-DE" altLang="de-DE" sz="1600"/>
          </a:p>
          <a:p>
            <a:pPr>
              <a:buFont typeface="Wingdings" panose="05000000000000000000" pitchFamily="2" charset="2"/>
              <a:buChar char="§"/>
            </a:pPr>
            <a:r>
              <a:rPr lang="de-DE" altLang="de-DE" sz="1600"/>
              <a:t>Lunch break [13:00 – 14:00]</a:t>
            </a:r>
          </a:p>
          <a:p>
            <a:pPr>
              <a:buFont typeface="Wingdings" panose="05000000000000000000" pitchFamily="2" charset="2"/>
              <a:buChar char="§"/>
            </a:pPr>
            <a:r>
              <a:rPr lang="de-DE" altLang="de-DE" sz="1600" err="1"/>
              <a:t>Using</a:t>
            </a:r>
            <a:r>
              <a:rPr lang="de-DE" altLang="de-DE" sz="1600"/>
              <a:t> design </a:t>
            </a:r>
            <a:r>
              <a:rPr lang="de-DE" altLang="de-DE" sz="1600" err="1"/>
              <a:t>thinking</a:t>
            </a:r>
            <a:r>
              <a:rPr lang="de-DE" altLang="de-DE" sz="1600"/>
              <a:t> </a:t>
            </a:r>
            <a:r>
              <a:rPr lang="de-DE" altLang="de-DE" sz="1600" err="1"/>
              <a:t>to</a:t>
            </a:r>
            <a:r>
              <a:rPr lang="de-DE" altLang="de-DE" sz="1600"/>
              <a:t> </a:t>
            </a:r>
            <a:r>
              <a:rPr lang="de-DE" altLang="de-DE" sz="1600" err="1"/>
              <a:t>address</a:t>
            </a:r>
            <a:r>
              <a:rPr lang="de-DE" altLang="de-DE" sz="1600"/>
              <a:t> </a:t>
            </a:r>
            <a:r>
              <a:rPr lang="de-DE" altLang="de-DE" sz="1600" err="1"/>
              <a:t>chosen</a:t>
            </a:r>
            <a:r>
              <a:rPr lang="de-DE" altLang="de-DE" sz="1600"/>
              <a:t> </a:t>
            </a:r>
            <a:r>
              <a:rPr lang="de-DE" altLang="de-DE" sz="1600" err="1"/>
              <a:t>challenges</a:t>
            </a:r>
            <a:endParaRPr lang="de-DE" altLang="de-DE" sz="1600"/>
          </a:p>
          <a:p>
            <a:pPr>
              <a:buFont typeface="Wingdings" panose="05000000000000000000" pitchFamily="2" charset="2"/>
              <a:buChar char="§"/>
            </a:pPr>
            <a:r>
              <a:rPr lang="de-DE" altLang="de-DE" sz="1600" err="1"/>
              <a:t>Presentation</a:t>
            </a:r>
            <a:r>
              <a:rPr lang="de-DE" altLang="de-DE" sz="1600"/>
              <a:t> </a:t>
            </a:r>
            <a:r>
              <a:rPr lang="de-DE" altLang="de-DE" sz="1600" err="1"/>
              <a:t>of</a:t>
            </a:r>
            <a:r>
              <a:rPr lang="de-DE" altLang="de-DE" sz="1600"/>
              <a:t> </a:t>
            </a:r>
            <a:r>
              <a:rPr lang="de-DE" altLang="de-DE" sz="1600" err="1"/>
              <a:t>developed</a:t>
            </a:r>
            <a:r>
              <a:rPr lang="de-DE" altLang="de-DE" sz="1600"/>
              <a:t> </a:t>
            </a:r>
            <a:r>
              <a:rPr lang="de-DE" altLang="de-DE" sz="1600" err="1"/>
              <a:t>approaches</a:t>
            </a:r>
            <a:endParaRPr lang="de-DE" altLang="de-DE" sz="1600"/>
          </a:p>
          <a:p>
            <a:pPr>
              <a:buFont typeface="Wingdings" panose="05000000000000000000" pitchFamily="2" charset="2"/>
              <a:buChar char="§"/>
            </a:pPr>
            <a:r>
              <a:rPr lang="de-DE" altLang="de-DE" sz="1600" err="1"/>
              <a:t>Reflection</a:t>
            </a:r>
            <a:r>
              <a:rPr lang="de-DE" altLang="de-DE" sz="1600"/>
              <a:t> on </a:t>
            </a:r>
            <a:r>
              <a:rPr lang="de-DE" altLang="de-DE" sz="1600" err="1"/>
              <a:t>most</a:t>
            </a:r>
            <a:r>
              <a:rPr lang="de-DE" altLang="de-DE" sz="1600"/>
              <a:t> </a:t>
            </a:r>
            <a:r>
              <a:rPr lang="de-DE" altLang="de-DE" sz="1600" err="1"/>
              <a:t>important</a:t>
            </a:r>
            <a:r>
              <a:rPr lang="de-DE" altLang="de-DE" sz="1600"/>
              <a:t> </a:t>
            </a:r>
            <a:r>
              <a:rPr lang="de-DE" altLang="de-DE" sz="1600" err="1"/>
              <a:t>vision</a:t>
            </a:r>
            <a:r>
              <a:rPr lang="de-DE" altLang="de-DE" sz="1600"/>
              <a:t> </a:t>
            </a:r>
            <a:r>
              <a:rPr lang="de-DE" altLang="de-DE" sz="1600" err="1"/>
              <a:t>for</a:t>
            </a:r>
            <a:r>
              <a:rPr lang="de-DE" altLang="de-DE" sz="1600"/>
              <a:t> own </a:t>
            </a:r>
            <a:r>
              <a:rPr lang="de-DE" altLang="de-DE" sz="1600" err="1"/>
              <a:t>career</a:t>
            </a:r>
            <a:endParaRPr lang="de-DE" altLang="de-DE" sz="1600"/>
          </a:p>
          <a:p>
            <a:pPr>
              <a:buFont typeface="Wingdings" panose="05000000000000000000" pitchFamily="2" charset="2"/>
              <a:buChar char="§"/>
            </a:pPr>
            <a:r>
              <a:rPr lang="de-DE" altLang="de-DE" sz="1600" err="1"/>
              <a:t>Conclusion</a:t>
            </a:r>
            <a:endParaRPr lang="en-GB" sz="1600"/>
          </a:p>
        </p:txBody>
      </p:sp>
    </p:spTree>
    <p:extLst>
      <p:ext uri="{BB962C8B-B14F-4D97-AF65-F5344CB8AC3E}">
        <p14:creationId xmlns:p14="http://schemas.microsoft.com/office/powerpoint/2010/main" val="17771437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Gerader Verbinder 12">
            <a:extLst>
              <a:ext uri="{FF2B5EF4-FFF2-40B4-BE49-F238E27FC236}">
                <a16:creationId xmlns:a16="http://schemas.microsoft.com/office/drawing/2014/main" id="{48DAA4A3-7F45-D2F3-CACB-58CEFECFDC01}"/>
              </a:ext>
            </a:extLst>
          </p:cNvPr>
          <p:cNvCxnSpPr>
            <a:stCxn id="9" idx="3"/>
          </p:cNvCxnSpPr>
          <p:nvPr/>
        </p:nvCxnSpPr>
        <p:spPr>
          <a:xfrm>
            <a:off x="4357241" y="1942161"/>
            <a:ext cx="1411045" cy="468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01DAA6C-2831-B24A-D4E5-FD4B919F906E}"/>
              </a:ext>
            </a:extLst>
          </p:cNvPr>
          <p:cNvCxnSpPr>
            <a:cxnSpLocks/>
            <a:endCxn id="11" idx="1"/>
          </p:cNvCxnSpPr>
          <p:nvPr/>
        </p:nvCxnSpPr>
        <p:spPr>
          <a:xfrm flipV="1">
            <a:off x="6490438" y="1927079"/>
            <a:ext cx="1344321" cy="474948"/>
          </a:xfrm>
          <a:prstGeom prst="line">
            <a:avLst/>
          </a:prstGeom>
        </p:spPr>
        <p:style>
          <a:lnRef idx="2">
            <a:schemeClr val="accent1"/>
          </a:lnRef>
          <a:fillRef idx="0">
            <a:schemeClr val="accent1"/>
          </a:fillRef>
          <a:effectRef idx="1">
            <a:schemeClr val="accent1"/>
          </a:effectRef>
          <a:fontRef idx="minor">
            <a:schemeClr val="tx1"/>
          </a:fontRef>
        </p:style>
      </p:cxnSp>
      <p:sp>
        <p:nvSpPr>
          <p:cNvPr id="4" name="Fußzeilenplatzhalter 3">
            <a:extLst>
              <a:ext uri="{FF2B5EF4-FFF2-40B4-BE49-F238E27FC236}">
                <a16:creationId xmlns:a16="http://schemas.microsoft.com/office/drawing/2014/main" id="{E31E5B3D-C2A1-0FB3-C309-D3BF8D2E23FA}"/>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AE8CA40E-BD75-7D72-FD82-E3B1F904ADCE}"/>
              </a:ext>
            </a:extLst>
          </p:cNvPr>
          <p:cNvSpPr>
            <a:spLocks noGrp="1"/>
          </p:cNvSpPr>
          <p:nvPr>
            <p:ph type="sldNum" sz="quarter" idx="13"/>
          </p:nvPr>
        </p:nvSpPr>
        <p:spPr/>
        <p:txBody>
          <a:bodyPr/>
          <a:lstStyle/>
          <a:p>
            <a:pPr>
              <a:defRPr/>
            </a:pPr>
            <a:fld id="{3403F9C6-84D0-4162-91EE-42F978B0FA19}" type="slidenum">
              <a:rPr lang="de-DE" altLang="de-DE" smtClean="0"/>
              <a:pPr>
                <a:defRPr/>
              </a:pPr>
              <a:t>60</a:t>
            </a:fld>
            <a:endParaRPr lang="de-DE" altLang="de-DE"/>
          </a:p>
        </p:txBody>
      </p:sp>
      <p:sp>
        <p:nvSpPr>
          <p:cNvPr id="7" name="Rechteck 6">
            <a:extLst>
              <a:ext uri="{FF2B5EF4-FFF2-40B4-BE49-F238E27FC236}">
                <a16:creationId xmlns:a16="http://schemas.microsoft.com/office/drawing/2014/main" id="{82DCBAFC-FA71-657C-3C6B-343023B0717C}"/>
              </a:ext>
            </a:extLst>
          </p:cNvPr>
          <p:cNvSpPr/>
          <p:nvPr/>
        </p:nvSpPr>
        <p:spPr>
          <a:xfrm>
            <a:off x="0" y="4941168"/>
            <a:ext cx="12192000" cy="196625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lnSpc>
                <a:spcPct val="150000"/>
              </a:lnSpc>
              <a:buFont typeface="+mj-lt"/>
              <a:buAutoNum type="arabicPeriod"/>
            </a:pPr>
            <a:r>
              <a:rPr lang="de-DE"/>
              <a:t>Gather in </a:t>
            </a:r>
            <a:r>
              <a:rPr lang="de-DE" err="1"/>
              <a:t>groups</a:t>
            </a:r>
            <a:r>
              <a:rPr lang="de-DE"/>
              <a:t> of 3-4 </a:t>
            </a:r>
            <a:r>
              <a:rPr lang="de-DE" err="1"/>
              <a:t>members</a:t>
            </a:r>
            <a:r>
              <a:rPr lang="de-DE"/>
              <a:t> </a:t>
            </a:r>
          </a:p>
          <a:p>
            <a:pPr marL="342900" indent="-342900">
              <a:lnSpc>
                <a:spcPct val="150000"/>
              </a:lnSpc>
              <a:buFont typeface="+mj-lt"/>
              <a:buAutoNum type="arabicPeriod"/>
            </a:pPr>
            <a:r>
              <a:rPr lang="de-DE"/>
              <a:t>As a </a:t>
            </a:r>
            <a:r>
              <a:rPr lang="de-DE" err="1"/>
              <a:t>group</a:t>
            </a:r>
            <a:r>
              <a:rPr lang="de-DE"/>
              <a:t>, </a:t>
            </a:r>
            <a:r>
              <a:rPr lang="de-DE" err="1"/>
              <a:t>brainstorm</a:t>
            </a:r>
            <a:r>
              <a:rPr lang="de-DE"/>
              <a:t> </a:t>
            </a:r>
            <a:r>
              <a:rPr lang="de-DE" err="1"/>
              <a:t>as</a:t>
            </a:r>
            <a:r>
              <a:rPr lang="de-DE"/>
              <a:t> </a:t>
            </a:r>
            <a:r>
              <a:rPr lang="de-DE" err="1"/>
              <a:t>many</a:t>
            </a:r>
            <a:r>
              <a:rPr lang="de-DE"/>
              <a:t> </a:t>
            </a:r>
            <a:r>
              <a:rPr lang="de-DE" err="1"/>
              <a:t>problems</a:t>
            </a:r>
            <a:r>
              <a:rPr lang="de-DE"/>
              <a:t> </a:t>
            </a:r>
            <a:r>
              <a:rPr lang="de-DE" err="1"/>
              <a:t>as</a:t>
            </a:r>
            <a:r>
              <a:rPr lang="de-DE"/>
              <a:t> </a:t>
            </a:r>
            <a:r>
              <a:rPr lang="de-DE" err="1"/>
              <a:t>you</a:t>
            </a:r>
            <a:r>
              <a:rPr lang="de-DE"/>
              <a:t> </a:t>
            </a:r>
            <a:r>
              <a:rPr lang="de-DE" err="1"/>
              <a:t>can</a:t>
            </a:r>
            <a:r>
              <a:rPr lang="de-DE"/>
              <a:t> </a:t>
            </a:r>
            <a:r>
              <a:rPr lang="de-DE" err="1"/>
              <a:t>that</a:t>
            </a:r>
            <a:r>
              <a:rPr lang="de-DE"/>
              <a:t> </a:t>
            </a:r>
            <a:r>
              <a:rPr lang="de-DE" err="1"/>
              <a:t>are</a:t>
            </a:r>
            <a:r>
              <a:rPr lang="de-DE"/>
              <a:t> </a:t>
            </a:r>
            <a:r>
              <a:rPr lang="de-DE" err="1"/>
              <a:t>caused</a:t>
            </a:r>
            <a:r>
              <a:rPr lang="de-DE"/>
              <a:t> </a:t>
            </a:r>
            <a:r>
              <a:rPr lang="de-DE" err="1"/>
              <a:t>by</a:t>
            </a:r>
            <a:r>
              <a:rPr lang="de-DE"/>
              <a:t> </a:t>
            </a:r>
            <a:r>
              <a:rPr lang="de-DE" err="1"/>
              <a:t>these</a:t>
            </a:r>
            <a:r>
              <a:rPr lang="de-DE"/>
              <a:t> </a:t>
            </a:r>
            <a:r>
              <a:rPr lang="de-DE" err="1"/>
              <a:t>transformations</a:t>
            </a:r>
            <a:r>
              <a:rPr lang="de-DE"/>
              <a:t> (</a:t>
            </a:r>
            <a:r>
              <a:rPr lang="de-DE" err="1"/>
              <a:t>only</a:t>
            </a:r>
            <a:r>
              <a:rPr lang="de-DE"/>
              <a:t> </a:t>
            </a:r>
            <a:r>
              <a:rPr lang="de-DE" err="1"/>
              <a:t>key</a:t>
            </a:r>
            <a:r>
              <a:rPr lang="de-DE"/>
              <a:t> </a:t>
            </a:r>
            <a:r>
              <a:rPr lang="de-DE" err="1"/>
              <a:t>words</a:t>
            </a:r>
            <a:r>
              <a:rPr lang="de-DE"/>
              <a:t>)! </a:t>
            </a:r>
          </a:p>
        </p:txBody>
      </p:sp>
      <p:sp>
        <p:nvSpPr>
          <p:cNvPr id="8" name="Rechteck 7">
            <a:extLst>
              <a:ext uri="{FF2B5EF4-FFF2-40B4-BE49-F238E27FC236}">
                <a16:creationId xmlns:a16="http://schemas.microsoft.com/office/drawing/2014/main" id="{4587485A-0956-68AC-E8C3-D70BACB7F4B0}"/>
              </a:ext>
            </a:extLst>
          </p:cNvPr>
          <p:cNvSpPr/>
          <p:nvPr/>
        </p:nvSpPr>
        <p:spPr>
          <a:xfrm>
            <a:off x="4698733" y="2058118"/>
            <a:ext cx="2794533" cy="1573982"/>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Transformation</a:t>
            </a:r>
          </a:p>
        </p:txBody>
      </p:sp>
      <p:sp>
        <p:nvSpPr>
          <p:cNvPr id="9" name="Rechteck 8">
            <a:extLst>
              <a:ext uri="{FF2B5EF4-FFF2-40B4-BE49-F238E27FC236}">
                <a16:creationId xmlns:a16="http://schemas.microsoft.com/office/drawing/2014/main" id="{A6706B7A-3F6F-9F7A-7C6A-F20A43EAE89C}"/>
              </a:ext>
            </a:extLst>
          </p:cNvPr>
          <p:cNvSpPr/>
          <p:nvPr/>
        </p:nvSpPr>
        <p:spPr>
          <a:xfrm>
            <a:off x="2485033" y="1474109"/>
            <a:ext cx="1872208" cy="936104"/>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err="1"/>
              <a:t>Societal</a:t>
            </a:r>
            <a:endParaRPr lang="de-DE"/>
          </a:p>
        </p:txBody>
      </p:sp>
      <p:sp>
        <p:nvSpPr>
          <p:cNvPr id="10" name="Rechteck 9">
            <a:extLst>
              <a:ext uri="{FF2B5EF4-FFF2-40B4-BE49-F238E27FC236}">
                <a16:creationId xmlns:a16="http://schemas.microsoft.com/office/drawing/2014/main" id="{486E3859-81F8-F1DB-B2C6-A407BA391BC3}"/>
              </a:ext>
            </a:extLst>
          </p:cNvPr>
          <p:cNvSpPr/>
          <p:nvPr/>
        </p:nvSpPr>
        <p:spPr>
          <a:xfrm>
            <a:off x="5159896" y="3925396"/>
            <a:ext cx="1872208" cy="936104"/>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Digital</a:t>
            </a:r>
          </a:p>
        </p:txBody>
      </p:sp>
      <p:sp>
        <p:nvSpPr>
          <p:cNvPr id="11" name="Rechteck 10">
            <a:extLst>
              <a:ext uri="{FF2B5EF4-FFF2-40B4-BE49-F238E27FC236}">
                <a16:creationId xmlns:a16="http://schemas.microsoft.com/office/drawing/2014/main" id="{A78C1B1B-1C06-B7FC-B075-5B41640A6A5D}"/>
              </a:ext>
            </a:extLst>
          </p:cNvPr>
          <p:cNvSpPr/>
          <p:nvPr/>
        </p:nvSpPr>
        <p:spPr>
          <a:xfrm>
            <a:off x="7834759" y="1459027"/>
            <a:ext cx="1872208" cy="93610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err="1"/>
              <a:t>Ecological</a:t>
            </a:r>
            <a:endParaRPr lang="de-DE"/>
          </a:p>
        </p:txBody>
      </p:sp>
      <p:cxnSp>
        <p:nvCxnSpPr>
          <p:cNvPr id="16" name="Gerader Verbinder 15">
            <a:extLst>
              <a:ext uri="{FF2B5EF4-FFF2-40B4-BE49-F238E27FC236}">
                <a16:creationId xmlns:a16="http://schemas.microsoft.com/office/drawing/2014/main" id="{7726D462-E190-8E96-B398-6B096EF1B328}"/>
              </a:ext>
            </a:extLst>
          </p:cNvPr>
          <p:cNvCxnSpPr>
            <a:cxnSpLocks/>
            <a:stCxn id="8" idx="2"/>
            <a:endCxn id="10" idx="0"/>
          </p:cNvCxnSpPr>
          <p:nvPr/>
        </p:nvCxnSpPr>
        <p:spPr>
          <a:xfrm>
            <a:off x="6096000" y="3632100"/>
            <a:ext cx="0" cy="293296"/>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platzhalter 1">
            <a:extLst>
              <a:ext uri="{FF2B5EF4-FFF2-40B4-BE49-F238E27FC236}">
                <a16:creationId xmlns:a16="http://schemas.microsoft.com/office/drawing/2014/main" id="{873D2CBC-64E2-6E9A-9F26-3688C69E6A32}"/>
              </a:ext>
            </a:extLst>
          </p:cNvPr>
          <p:cNvSpPr>
            <a:spLocks noGrp="1"/>
          </p:cNvSpPr>
          <p:nvPr>
            <p:ph type="body" sz="quarter" idx="10"/>
          </p:nvPr>
        </p:nvSpPr>
        <p:spPr>
          <a:xfrm>
            <a:off x="397933" y="349044"/>
            <a:ext cx="11242683" cy="685800"/>
          </a:xfrm>
        </p:spPr>
        <p:txBody>
          <a:bodyPr/>
          <a:lstStyle/>
          <a:p>
            <a:r>
              <a:rPr lang="en-US">
                <a:solidFill>
                  <a:schemeClr val="accent1"/>
                </a:solidFill>
              </a:rPr>
              <a:t>Exercise: </a:t>
            </a:r>
            <a:r>
              <a:rPr lang="en-US" b="1">
                <a:solidFill>
                  <a:schemeClr val="accent1">
                    <a:lumMod val="60000"/>
                    <a:lumOff val="40000"/>
                  </a:schemeClr>
                </a:solidFill>
              </a:rPr>
              <a:t>Empathize </a:t>
            </a:r>
            <a:r>
              <a:rPr lang="en-US">
                <a:solidFill>
                  <a:schemeClr val="accent1"/>
                </a:solidFill>
              </a:rPr>
              <a:t>and identify problems</a:t>
            </a:r>
          </a:p>
          <a:p>
            <a:endParaRPr lang="en-US">
              <a:solidFill>
                <a:schemeClr val="accent1"/>
              </a:solidFill>
            </a:endParaRPr>
          </a:p>
        </p:txBody>
      </p:sp>
      <p:sp>
        <p:nvSpPr>
          <p:cNvPr id="3" name="Rechteck: abgerundete Ecken 2">
            <a:extLst>
              <a:ext uri="{FF2B5EF4-FFF2-40B4-BE49-F238E27FC236}">
                <a16:creationId xmlns:a16="http://schemas.microsoft.com/office/drawing/2014/main" id="{CF36D1CC-52B0-2CB3-AB1E-2A7A86E19CB1}"/>
              </a:ext>
            </a:extLst>
          </p:cNvPr>
          <p:cNvSpPr/>
          <p:nvPr/>
        </p:nvSpPr>
        <p:spPr>
          <a:xfrm>
            <a:off x="10056440" y="116632"/>
            <a:ext cx="1944216" cy="8824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5 min</a:t>
            </a:r>
          </a:p>
        </p:txBody>
      </p:sp>
    </p:spTree>
    <p:extLst>
      <p:ext uri="{BB962C8B-B14F-4D97-AF65-F5344CB8AC3E}">
        <p14:creationId xmlns:p14="http://schemas.microsoft.com/office/powerpoint/2010/main" val="2788907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75C6E64-363E-6BCD-7BAD-799C9123C28B}"/>
              </a:ext>
            </a:extLst>
          </p:cNvPr>
          <p:cNvSpPr>
            <a:spLocks noGrp="1"/>
          </p:cNvSpPr>
          <p:nvPr>
            <p:ph type="body" sz="quarter" idx="10"/>
          </p:nvPr>
        </p:nvSpPr>
        <p:spPr/>
        <p:txBody>
          <a:bodyPr/>
          <a:lstStyle/>
          <a:p>
            <a:r>
              <a:rPr lang="de-DE" err="1">
                <a:solidFill>
                  <a:schemeClr val="accent1"/>
                </a:solidFill>
              </a:rPr>
              <a:t>Exercise</a:t>
            </a:r>
            <a:r>
              <a:rPr lang="de-DE">
                <a:solidFill>
                  <a:schemeClr val="accent1"/>
                </a:solidFill>
              </a:rPr>
              <a:t>: Gallery </a:t>
            </a:r>
            <a:r>
              <a:rPr lang="de-DE" err="1">
                <a:solidFill>
                  <a:schemeClr val="accent1"/>
                </a:solidFill>
              </a:rPr>
              <a:t>walk</a:t>
            </a:r>
            <a:endParaRPr lang="de-DE">
              <a:solidFill>
                <a:schemeClr val="accent1"/>
              </a:solidFill>
            </a:endParaRPr>
          </a:p>
        </p:txBody>
      </p:sp>
      <p:sp>
        <p:nvSpPr>
          <p:cNvPr id="3" name="Textplatzhalter 2">
            <a:extLst>
              <a:ext uri="{FF2B5EF4-FFF2-40B4-BE49-F238E27FC236}">
                <a16:creationId xmlns:a16="http://schemas.microsoft.com/office/drawing/2014/main" id="{98442378-F2FD-F26F-453A-BC0E6840CE92}"/>
              </a:ext>
            </a:extLst>
          </p:cNvPr>
          <p:cNvSpPr>
            <a:spLocks noGrp="1"/>
          </p:cNvSpPr>
          <p:nvPr>
            <p:ph type="body" sz="quarter" idx="11"/>
          </p:nvPr>
        </p:nvSpPr>
        <p:spPr/>
        <p:txBody>
          <a:bodyPr/>
          <a:lstStyle/>
          <a:p>
            <a:r>
              <a:rPr lang="de-DE"/>
              <a:t>Take a </a:t>
            </a:r>
            <a:r>
              <a:rPr lang="de-DE" err="1"/>
              <a:t>look</a:t>
            </a:r>
            <a:r>
              <a:rPr lang="de-DE"/>
              <a:t> at </a:t>
            </a:r>
            <a:r>
              <a:rPr lang="de-DE" err="1"/>
              <a:t>the</a:t>
            </a:r>
            <a:r>
              <a:rPr lang="de-DE"/>
              <a:t> </a:t>
            </a:r>
            <a:r>
              <a:rPr lang="de-DE" err="1"/>
              <a:t>ideas</a:t>
            </a:r>
            <a:r>
              <a:rPr lang="de-DE"/>
              <a:t> </a:t>
            </a:r>
            <a:r>
              <a:rPr lang="de-DE" err="1"/>
              <a:t>that</a:t>
            </a:r>
            <a:r>
              <a:rPr lang="de-DE"/>
              <a:t> </a:t>
            </a:r>
            <a:r>
              <a:rPr lang="de-DE" err="1"/>
              <a:t>other</a:t>
            </a:r>
            <a:r>
              <a:rPr lang="de-DE"/>
              <a:t> </a:t>
            </a:r>
            <a:r>
              <a:rPr lang="de-DE" err="1"/>
              <a:t>groups</a:t>
            </a:r>
            <a:r>
              <a:rPr lang="de-DE"/>
              <a:t> </a:t>
            </a:r>
            <a:r>
              <a:rPr lang="de-DE" err="1"/>
              <a:t>brainstormed</a:t>
            </a:r>
            <a:endParaRPr lang="de-DE"/>
          </a:p>
          <a:p>
            <a:endParaRPr lang="de-DE"/>
          </a:p>
        </p:txBody>
      </p:sp>
      <p:sp>
        <p:nvSpPr>
          <p:cNvPr id="4" name="Fußzeilenplatzhalter 3">
            <a:extLst>
              <a:ext uri="{FF2B5EF4-FFF2-40B4-BE49-F238E27FC236}">
                <a16:creationId xmlns:a16="http://schemas.microsoft.com/office/drawing/2014/main" id="{01A65C8C-3C84-61EC-B0EE-2C420DEF5343}"/>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DEFA0C0B-BD58-069A-270D-1F2E48017380}"/>
              </a:ext>
            </a:extLst>
          </p:cNvPr>
          <p:cNvSpPr>
            <a:spLocks noGrp="1"/>
          </p:cNvSpPr>
          <p:nvPr>
            <p:ph type="sldNum" sz="quarter" idx="13"/>
          </p:nvPr>
        </p:nvSpPr>
        <p:spPr/>
        <p:txBody>
          <a:bodyPr/>
          <a:lstStyle/>
          <a:p>
            <a:pPr>
              <a:defRPr/>
            </a:pPr>
            <a:fld id="{3403F9C6-84D0-4162-91EE-42F978B0FA19}" type="slidenum">
              <a:rPr lang="de-DE" altLang="de-DE" smtClean="0"/>
              <a:pPr>
                <a:defRPr/>
              </a:pPr>
              <a:t>61</a:t>
            </a:fld>
            <a:endParaRPr lang="de-DE" altLang="de-DE"/>
          </a:p>
        </p:txBody>
      </p:sp>
    </p:spTree>
    <p:extLst>
      <p:ext uri="{BB962C8B-B14F-4D97-AF65-F5344CB8AC3E}">
        <p14:creationId xmlns:p14="http://schemas.microsoft.com/office/powerpoint/2010/main" val="514579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3132CE-54C7-2589-D095-1414C6FC2A17}"/>
              </a:ext>
            </a:extLst>
          </p:cNvPr>
          <p:cNvSpPr>
            <a:spLocks noGrp="1"/>
          </p:cNvSpPr>
          <p:nvPr>
            <p:ph type="body" sz="quarter" idx="10"/>
          </p:nvPr>
        </p:nvSpPr>
        <p:spPr/>
        <p:txBody>
          <a:bodyPr/>
          <a:lstStyle/>
          <a:p>
            <a:r>
              <a:rPr lang="de-DE"/>
              <a:t>Design </a:t>
            </a:r>
            <a:r>
              <a:rPr lang="de-DE" err="1"/>
              <a:t>Thinking</a:t>
            </a:r>
            <a:endParaRPr lang="en-US"/>
          </a:p>
        </p:txBody>
      </p:sp>
      <p:sp>
        <p:nvSpPr>
          <p:cNvPr id="4" name="Fußzeilenplatzhalter 3">
            <a:extLst>
              <a:ext uri="{FF2B5EF4-FFF2-40B4-BE49-F238E27FC236}">
                <a16:creationId xmlns:a16="http://schemas.microsoft.com/office/drawing/2014/main" id="{F3D44C18-DDEE-D85B-44BB-B7DDF05F9CD9}"/>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0E2920A2-92D7-B4B2-3122-E132050BF24F}"/>
              </a:ext>
            </a:extLst>
          </p:cNvPr>
          <p:cNvSpPr>
            <a:spLocks noGrp="1"/>
          </p:cNvSpPr>
          <p:nvPr>
            <p:ph type="sldNum" sz="quarter" idx="13"/>
          </p:nvPr>
        </p:nvSpPr>
        <p:spPr/>
        <p:txBody>
          <a:bodyPr/>
          <a:lstStyle/>
          <a:p>
            <a:pPr>
              <a:defRPr/>
            </a:pPr>
            <a:fld id="{3403F9C6-84D0-4162-91EE-42F978B0FA19}" type="slidenum">
              <a:rPr lang="de-DE" altLang="de-DE" smtClean="0"/>
              <a:pPr>
                <a:defRPr/>
              </a:pPr>
              <a:t>62</a:t>
            </a:fld>
            <a:endParaRPr lang="de-DE" altLang="de-DE"/>
          </a:p>
        </p:txBody>
      </p:sp>
      <p:sp>
        <p:nvSpPr>
          <p:cNvPr id="32" name="Textfeld 31">
            <a:extLst>
              <a:ext uri="{FF2B5EF4-FFF2-40B4-BE49-F238E27FC236}">
                <a16:creationId xmlns:a16="http://schemas.microsoft.com/office/drawing/2014/main" id="{79E751A8-838A-931B-E002-E051833AAD1A}"/>
              </a:ext>
            </a:extLst>
          </p:cNvPr>
          <p:cNvSpPr txBox="1"/>
          <p:nvPr/>
        </p:nvSpPr>
        <p:spPr>
          <a:xfrm>
            <a:off x="-28469" y="6027003"/>
            <a:ext cx="12220469" cy="830997"/>
          </a:xfrm>
          <a:prstGeom prst="rect">
            <a:avLst/>
          </a:prstGeom>
          <a:solidFill>
            <a:srgbClr val="19406B"/>
          </a:solidFill>
          <a:ln>
            <a:solidFill>
              <a:schemeClr val="tx2"/>
            </a:solidFill>
          </a:ln>
        </p:spPr>
        <p:txBody>
          <a:bodyPr wrap="square" rtlCol="0">
            <a:spAutoFit/>
          </a:bodyPr>
          <a:lstStyle/>
          <a:p>
            <a:pPr algn="ctr"/>
            <a:r>
              <a:rPr lang="en-US" sz="2400">
                <a:solidFill>
                  <a:schemeClr val="bg1"/>
                </a:solidFill>
                <a:latin typeface="Segoe UI" panose="020B0502040204020203" pitchFamily="34" charset="0"/>
                <a:cs typeface="Segoe UI" panose="020B0502040204020203" pitchFamily="34" charset="0"/>
              </a:rPr>
              <a:t>Design thinking is an agile approach that can be used to solve problems in a variety of contexts.</a:t>
            </a:r>
          </a:p>
        </p:txBody>
      </p:sp>
      <p:pic>
        <p:nvPicPr>
          <p:cNvPr id="22" name="Inhaltsplatzhalter 3">
            <a:extLst>
              <a:ext uri="{FF2B5EF4-FFF2-40B4-BE49-F238E27FC236}">
                <a16:creationId xmlns:a16="http://schemas.microsoft.com/office/drawing/2014/main" id="{D5F29BDA-C57E-4E92-8591-B397D824D5DC}"/>
              </a:ext>
            </a:extLst>
          </p:cNvPr>
          <p:cNvPicPr>
            <a:picLocks noChangeAspect="1"/>
          </p:cNvPicPr>
          <p:nvPr/>
        </p:nvPicPr>
        <p:blipFill>
          <a:blip r:embed="rId3"/>
          <a:stretch>
            <a:fillRect/>
          </a:stretch>
        </p:blipFill>
        <p:spPr>
          <a:xfrm>
            <a:off x="1147592" y="1268760"/>
            <a:ext cx="9896815" cy="3720246"/>
          </a:xfrm>
          <a:prstGeom prst="rect">
            <a:avLst/>
          </a:prstGeom>
        </p:spPr>
      </p:pic>
      <p:sp>
        <p:nvSpPr>
          <p:cNvPr id="8" name="Rechteck 7">
            <a:extLst>
              <a:ext uri="{FF2B5EF4-FFF2-40B4-BE49-F238E27FC236}">
                <a16:creationId xmlns:a16="http://schemas.microsoft.com/office/drawing/2014/main" id="{A900F7FB-1181-80F4-D991-AE028D4E0C3A}"/>
              </a:ext>
            </a:extLst>
          </p:cNvPr>
          <p:cNvSpPr/>
          <p:nvPr/>
        </p:nvSpPr>
        <p:spPr>
          <a:xfrm>
            <a:off x="3575720" y="2629056"/>
            <a:ext cx="1656184" cy="2138643"/>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32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6A18DB8-64BD-A8FB-0EF1-DA3B366F8608}"/>
              </a:ext>
            </a:extLst>
          </p:cNvPr>
          <p:cNvSpPr>
            <a:spLocks noGrp="1"/>
          </p:cNvSpPr>
          <p:nvPr>
            <p:ph type="body" sz="quarter" idx="10"/>
          </p:nvPr>
        </p:nvSpPr>
        <p:spPr>
          <a:xfrm>
            <a:off x="397933" y="349044"/>
            <a:ext cx="11242683" cy="685800"/>
          </a:xfrm>
        </p:spPr>
        <p:txBody>
          <a:bodyPr/>
          <a:lstStyle/>
          <a:p>
            <a:r>
              <a:rPr lang="en-US">
                <a:solidFill>
                  <a:schemeClr val="accent1"/>
                </a:solidFill>
              </a:rPr>
              <a:t>Exercise: </a:t>
            </a:r>
            <a:r>
              <a:rPr lang="en-US" b="1">
                <a:solidFill>
                  <a:schemeClr val="tx2">
                    <a:lumMod val="40000"/>
                    <a:lumOff val="60000"/>
                  </a:schemeClr>
                </a:solidFill>
              </a:rPr>
              <a:t>Define</a:t>
            </a:r>
            <a:r>
              <a:rPr lang="en-US">
                <a:solidFill>
                  <a:schemeClr val="accent1"/>
                </a:solidFill>
              </a:rPr>
              <a:t> challenging transformations</a:t>
            </a:r>
          </a:p>
          <a:p>
            <a:endParaRPr lang="en-US">
              <a:solidFill>
                <a:schemeClr val="accent1"/>
              </a:solidFill>
            </a:endParaRPr>
          </a:p>
        </p:txBody>
      </p:sp>
      <p:sp>
        <p:nvSpPr>
          <p:cNvPr id="4" name="Fußzeilenplatzhalter 3">
            <a:extLst>
              <a:ext uri="{FF2B5EF4-FFF2-40B4-BE49-F238E27FC236}">
                <a16:creationId xmlns:a16="http://schemas.microsoft.com/office/drawing/2014/main" id="{0704DC2F-33AB-988C-1711-C14F3E2DBF98}"/>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17C8AEBC-6040-04FF-A9DE-E13DC606B571}"/>
              </a:ext>
            </a:extLst>
          </p:cNvPr>
          <p:cNvSpPr>
            <a:spLocks noGrp="1"/>
          </p:cNvSpPr>
          <p:nvPr>
            <p:ph type="sldNum" sz="quarter" idx="13"/>
          </p:nvPr>
        </p:nvSpPr>
        <p:spPr/>
        <p:txBody>
          <a:bodyPr/>
          <a:lstStyle/>
          <a:p>
            <a:pPr>
              <a:defRPr/>
            </a:pPr>
            <a:fld id="{3403F9C6-84D0-4162-91EE-42F978B0FA19}" type="slidenum">
              <a:rPr lang="de-DE" altLang="de-DE" smtClean="0"/>
              <a:pPr>
                <a:defRPr/>
              </a:pPr>
              <a:t>63</a:t>
            </a:fld>
            <a:endParaRPr lang="de-DE" altLang="de-DE"/>
          </a:p>
        </p:txBody>
      </p:sp>
      <p:sp>
        <p:nvSpPr>
          <p:cNvPr id="3" name="Rechteck 2">
            <a:extLst>
              <a:ext uri="{FF2B5EF4-FFF2-40B4-BE49-F238E27FC236}">
                <a16:creationId xmlns:a16="http://schemas.microsoft.com/office/drawing/2014/main" id="{4F9624EF-E36F-805C-CF79-B32588CE3111}"/>
              </a:ext>
            </a:extLst>
          </p:cNvPr>
          <p:cNvSpPr/>
          <p:nvPr/>
        </p:nvSpPr>
        <p:spPr>
          <a:xfrm>
            <a:off x="1322430" y="2708920"/>
            <a:ext cx="9547140" cy="338437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2400" err="1"/>
              <a:t>Define</a:t>
            </a:r>
            <a:r>
              <a:rPr lang="de-DE" sz="2400"/>
              <a:t> </a:t>
            </a:r>
            <a:r>
              <a:rPr lang="de-DE" sz="2400" b="1"/>
              <a:t>1</a:t>
            </a:r>
            <a:r>
              <a:rPr lang="de-DE" sz="2400"/>
              <a:t> </a:t>
            </a:r>
            <a:r>
              <a:rPr lang="de-DE" sz="2400" err="1"/>
              <a:t>challenging</a:t>
            </a:r>
            <a:r>
              <a:rPr lang="de-DE" sz="2400"/>
              <a:t> </a:t>
            </a:r>
            <a:r>
              <a:rPr lang="de-DE" sz="2400" err="1"/>
              <a:t>problem</a:t>
            </a:r>
            <a:r>
              <a:rPr lang="de-DE" sz="2400"/>
              <a:t> </a:t>
            </a:r>
            <a:r>
              <a:rPr lang="de-DE" sz="2400" err="1"/>
              <a:t>more</a:t>
            </a:r>
            <a:r>
              <a:rPr lang="de-DE" sz="2400"/>
              <a:t> </a:t>
            </a:r>
            <a:r>
              <a:rPr lang="de-DE" sz="2400" err="1"/>
              <a:t>precisly</a:t>
            </a:r>
            <a:r>
              <a:rPr lang="de-DE" sz="2400"/>
              <a:t>:</a:t>
            </a:r>
            <a:br>
              <a:rPr lang="de-DE"/>
            </a:br>
            <a:endParaRPr lang="de-DE"/>
          </a:p>
          <a:p>
            <a:pPr marL="285750" indent="-285750">
              <a:buFont typeface="Arial" panose="020B0604020202020204" pitchFamily="34" charset="0"/>
              <a:buChar char="•"/>
            </a:pPr>
            <a:r>
              <a:rPr lang="de-DE" b="1" err="1"/>
              <a:t>Specify</a:t>
            </a:r>
            <a:r>
              <a:rPr lang="de-DE"/>
              <a:t>:</a:t>
            </a:r>
          </a:p>
          <a:p>
            <a:pPr marL="742950" lvl="1" indent="-285750">
              <a:buFont typeface="Arial" panose="020B0604020202020204" pitchFamily="34" charset="0"/>
              <a:buChar char="•"/>
            </a:pPr>
            <a:r>
              <a:rPr lang="de-DE"/>
              <a:t>Who </a:t>
            </a:r>
            <a:r>
              <a:rPr lang="de-DE" err="1"/>
              <a:t>is</a:t>
            </a:r>
            <a:r>
              <a:rPr lang="de-DE"/>
              <a:t> </a:t>
            </a:r>
            <a:r>
              <a:rPr lang="de-DE" err="1"/>
              <a:t>involved</a:t>
            </a:r>
            <a:r>
              <a:rPr lang="de-DE"/>
              <a:t> in </a:t>
            </a:r>
            <a:r>
              <a:rPr lang="de-DE" err="1"/>
              <a:t>this</a:t>
            </a:r>
            <a:r>
              <a:rPr lang="de-DE"/>
              <a:t> </a:t>
            </a:r>
            <a:r>
              <a:rPr lang="de-DE" err="1"/>
              <a:t>problem</a:t>
            </a:r>
            <a:r>
              <a:rPr lang="de-DE"/>
              <a:t>?</a:t>
            </a:r>
          </a:p>
          <a:p>
            <a:pPr marL="742950" lvl="1" indent="-285750">
              <a:buFont typeface="Arial" panose="020B0604020202020204" pitchFamily="34" charset="0"/>
              <a:buChar char="•"/>
            </a:pPr>
            <a:r>
              <a:rPr lang="de-DE" err="1"/>
              <a:t>What</a:t>
            </a:r>
            <a:r>
              <a:rPr lang="de-DE"/>
              <a:t> </a:t>
            </a:r>
            <a:r>
              <a:rPr lang="de-DE" err="1"/>
              <a:t>are</a:t>
            </a:r>
            <a:r>
              <a:rPr lang="de-DE"/>
              <a:t> </a:t>
            </a:r>
            <a:r>
              <a:rPr lang="de-DE" err="1"/>
              <a:t>the</a:t>
            </a:r>
            <a:r>
              <a:rPr lang="de-DE"/>
              <a:t> </a:t>
            </a:r>
            <a:r>
              <a:rPr lang="de-DE" err="1"/>
              <a:t>needs</a:t>
            </a:r>
            <a:r>
              <a:rPr lang="de-DE"/>
              <a:t> </a:t>
            </a:r>
            <a:r>
              <a:rPr lang="de-DE" err="1"/>
              <a:t>of</a:t>
            </a:r>
            <a:r>
              <a:rPr lang="de-DE"/>
              <a:t> </a:t>
            </a:r>
            <a:r>
              <a:rPr lang="de-DE" err="1"/>
              <a:t>these</a:t>
            </a:r>
            <a:r>
              <a:rPr lang="de-DE"/>
              <a:t> </a:t>
            </a:r>
            <a:r>
              <a:rPr lang="de-DE" err="1"/>
              <a:t>people</a:t>
            </a:r>
            <a:r>
              <a:rPr lang="de-DE"/>
              <a:t>?</a:t>
            </a:r>
          </a:p>
          <a:p>
            <a:pPr marL="742950" lvl="1" indent="-285750">
              <a:buFont typeface="Arial" panose="020B0604020202020204" pitchFamily="34" charset="0"/>
              <a:buChar char="•"/>
            </a:pPr>
            <a:r>
              <a:rPr lang="de-DE" err="1"/>
              <a:t>What</a:t>
            </a:r>
            <a:r>
              <a:rPr lang="de-DE"/>
              <a:t> </a:t>
            </a:r>
            <a:r>
              <a:rPr lang="de-DE" err="1"/>
              <a:t>is</a:t>
            </a:r>
            <a:r>
              <a:rPr lang="de-DE"/>
              <a:t> </a:t>
            </a:r>
            <a:r>
              <a:rPr lang="de-DE" err="1"/>
              <a:t>the</a:t>
            </a:r>
            <a:r>
              <a:rPr lang="de-DE"/>
              <a:t> </a:t>
            </a:r>
            <a:r>
              <a:rPr lang="de-DE" err="1"/>
              <a:t>cause</a:t>
            </a:r>
            <a:r>
              <a:rPr lang="de-DE"/>
              <a:t> </a:t>
            </a:r>
            <a:r>
              <a:rPr lang="de-DE" err="1"/>
              <a:t>of</a:t>
            </a:r>
            <a:r>
              <a:rPr lang="de-DE"/>
              <a:t> </a:t>
            </a:r>
            <a:r>
              <a:rPr lang="de-DE" err="1"/>
              <a:t>the</a:t>
            </a:r>
            <a:r>
              <a:rPr lang="de-DE"/>
              <a:t> </a:t>
            </a:r>
            <a:r>
              <a:rPr lang="de-DE" err="1"/>
              <a:t>problem</a:t>
            </a:r>
            <a:r>
              <a:rPr lang="de-DE"/>
              <a:t>?</a:t>
            </a:r>
          </a:p>
          <a:p>
            <a:pPr marL="742950" lvl="1" indent="-285750">
              <a:buFont typeface="Arial" panose="020B0604020202020204" pitchFamily="34" charset="0"/>
              <a:buChar char="•"/>
            </a:pPr>
            <a:r>
              <a:rPr lang="de-DE" err="1"/>
              <a:t>Why</a:t>
            </a:r>
            <a:r>
              <a:rPr lang="de-DE"/>
              <a:t> </a:t>
            </a:r>
            <a:r>
              <a:rPr lang="de-DE" err="1"/>
              <a:t>does</a:t>
            </a:r>
            <a:r>
              <a:rPr lang="de-DE"/>
              <a:t> </a:t>
            </a:r>
            <a:r>
              <a:rPr lang="de-DE" err="1"/>
              <a:t>this</a:t>
            </a:r>
            <a:r>
              <a:rPr lang="de-DE"/>
              <a:t> </a:t>
            </a:r>
            <a:r>
              <a:rPr lang="de-DE" err="1"/>
              <a:t>problem</a:t>
            </a:r>
            <a:r>
              <a:rPr lang="de-DE"/>
              <a:t> </a:t>
            </a:r>
            <a:r>
              <a:rPr lang="de-DE" err="1"/>
              <a:t>persist</a:t>
            </a:r>
            <a:r>
              <a:rPr lang="de-DE"/>
              <a:t>?</a:t>
            </a:r>
          </a:p>
          <a:p>
            <a:pPr marL="742950" lvl="1" indent="-285750">
              <a:buFont typeface="Arial" panose="020B0604020202020204" pitchFamily="34" charset="0"/>
              <a:buChar char="•"/>
            </a:pPr>
            <a:r>
              <a:rPr lang="de-DE"/>
              <a:t>Write down a </a:t>
            </a:r>
            <a:r>
              <a:rPr lang="de-DE" err="1"/>
              <a:t>concrete</a:t>
            </a:r>
            <a:r>
              <a:rPr lang="de-DE"/>
              <a:t> </a:t>
            </a:r>
            <a:r>
              <a:rPr lang="de-DE" err="1"/>
              <a:t>problem</a:t>
            </a:r>
            <a:r>
              <a:rPr lang="de-DE"/>
              <a:t> </a:t>
            </a:r>
            <a:r>
              <a:rPr lang="de-DE" err="1"/>
              <a:t>statement</a:t>
            </a:r>
            <a:r>
              <a:rPr lang="de-DE"/>
              <a:t>!</a:t>
            </a:r>
          </a:p>
          <a:p>
            <a:endParaRPr lang="de-DE"/>
          </a:p>
          <a:p>
            <a:pPr marL="285750" indent="-285750">
              <a:buFont typeface="Arial" panose="020B0604020202020204" pitchFamily="34" charset="0"/>
              <a:buChar char="•"/>
            </a:pPr>
            <a:r>
              <a:rPr lang="de-DE"/>
              <a:t>Use all </a:t>
            </a:r>
            <a:r>
              <a:rPr lang="de-DE" err="1"/>
              <a:t>devices</a:t>
            </a:r>
            <a:r>
              <a:rPr lang="de-DE"/>
              <a:t> and </a:t>
            </a:r>
            <a:r>
              <a:rPr lang="de-DE" err="1"/>
              <a:t>resources</a:t>
            </a:r>
            <a:r>
              <a:rPr lang="de-DE"/>
              <a:t> </a:t>
            </a:r>
            <a:r>
              <a:rPr lang="de-DE" err="1"/>
              <a:t>you</a:t>
            </a:r>
            <a:r>
              <a:rPr lang="de-DE"/>
              <a:t> </a:t>
            </a:r>
            <a:r>
              <a:rPr lang="de-DE" err="1"/>
              <a:t>have</a:t>
            </a:r>
            <a:r>
              <a:rPr lang="de-DE"/>
              <a:t> </a:t>
            </a:r>
            <a:r>
              <a:rPr lang="de-DE" err="1"/>
              <a:t>for</a:t>
            </a:r>
            <a:r>
              <a:rPr lang="de-DE"/>
              <a:t> </a:t>
            </a:r>
            <a:r>
              <a:rPr lang="de-DE" err="1"/>
              <a:t>your</a:t>
            </a:r>
            <a:r>
              <a:rPr lang="de-DE"/>
              <a:t> </a:t>
            </a:r>
            <a:r>
              <a:rPr lang="de-DE" err="1"/>
              <a:t>research</a:t>
            </a:r>
            <a:r>
              <a:rPr lang="de-DE"/>
              <a:t> (Internet, </a:t>
            </a:r>
            <a:r>
              <a:rPr lang="de-DE" err="1"/>
              <a:t>prior</a:t>
            </a:r>
            <a:r>
              <a:rPr lang="de-DE"/>
              <a:t> </a:t>
            </a:r>
            <a:r>
              <a:rPr lang="de-DE" err="1"/>
              <a:t>knowledge</a:t>
            </a:r>
            <a:r>
              <a:rPr lang="de-DE"/>
              <a:t>, etc.)</a:t>
            </a:r>
          </a:p>
          <a:p>
            <a:pPr marL="285750" indent="-285750">
              <a:buFont typeface="Arial" panose="020B0604020202020204" pitchFamily="34" charset="0"/>
              <a:buChar char="•"/>
            </a:pPr>
            <a:endParaRPr lang="de-DE"/>
          </a:p>
        </p:txBody>
      </p:sp>
      <p:sp>
        <p:nvSpPr>
          <p:cNvPr id="14" name="Rechteck 13">
            <a:extLst>
              <a:ext uri="{FF2B5EF4-FFF2-40B4-BE49-F238E27FC236}">
                <a16:creationId xmlns:a16="http://schemas.microsoft.com/office/drawing/2014/main" id="{DBBD9974-2533-B115-CDDA-ADDDAD1E070F}"/>
              </a:ext>
            </a:extLst>
          </p:cNvPr>
          <p:cNvSpPr/>
          <p:nvPr/>
        </p:nvSpPr>
        <p:spPr>
          <a:xfrm>
            <a:off x="1427620" y="1502626"/>
            <a:ext cx="1872208" cy="936104"/>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err="1"/>
              <a:t>Societal</a:t>
            </a:r>
            <a:endParaRPr lang="de-DE"/>
          </a:p>
        </p:txBody>
      </p:sp>
      <p:sp>
        <p:nvSpPr>
          <p:cNvPr id="15" name="Rechteck 14">
            <a:extLst>
              <a:ext uri="{FF2B5EF4-FFF2-40B4-BE49-F238E27FC236}">
                <a16:creationId xmlns:a16="http://schemas.microsoft.com/office/drawing/2014/main" id="{DFD896D1-A424-4C7B-DA90-193BB709CFFE}"/>
              </a:ext>
            </a:extLst>
          </p:cNvPr>
          <p:cNvSpPr/>
          <p:nvPr/>
        </p:nvSpPr>
        <p:spPr>
          <a:xfrm>
            <a:off x="5105311" y="1501291"/>
            <a:ext cx="1872208" cy="936104"/>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Digital</a:t>
            </a:r>
          </a:p>
        </p:txBody>
      </p:sp>
      <p:sp>
        <p:nvSpPr>
          <p:cNvPr id="16" name="Rechteck 15">
            <a:extLst>
              <a:ext uri="{FF2B5EF4-FFF2-40B4-BE49-F238E27FC236}">
                <a16:creationId xmlns:a16="http://schemas.microsoft.com/office/drawing/2014/main" id="{C6E91637-C710-12DA-76B6-1A7BF54BE619}"/>
              </a:ext>
            </a:extLst>
          </p:cNvPr>
          <p:cNvSpPr/>
          <p:nvPr/>
        </p:nvSpPr>
        <p:spPr>
          <a:xfrm>
            <a:off x="8783003" y="1502626"/>
            <a:ext cx="1872208" cy="93610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err="1"/>
              <a:t>Ecological</a:t>
            </a:r>
            <a:endParaRPr lang="de-DE"/>
          </a:p>
        </p:txBody>
      </p:sp>
      <p:sp>
        <p:nvSpPr>
          <p:cNvPr id="21" name="Rechteck: abgerundete Ecken 20">
            <a:extLst>
              <a:ext uri="{FF2B5EF4-FFF2-40B4-BE49-F238E27FC236}">
                <a16:creationId xmlns:a16="http://schemas.microsoft.com/office/drawing/2014/main" id="{E672667E-5109-5C7C-B48D-90AB91B51AB9}"/>
              </a:ext>
            </a:extLst>
          </p:cNvPr>
          <p:cNvSpPr/>
          <p:nvPr/>
        </p:nvSpPr>
        <p:spPr>
          <a:xfrm>
            <a:off x="10225470" y="100075"/>
            <a:ext cx="1800200" cy="9361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30 min</a:t>
            </a:r>
          </a:p>
        </p:txBody>
      </p:sp>
    </p:spTree>
    <p:extLst>
      <p:ext uri="{BB962C8B-B14F-4D97-AF65-F5344CB8AC3E}">
        <p14:creationId xmlns:p14="http://schemas.microsoft.com/office/powerpoint/2010/main" val="794088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1498FB7E-B6F0-1E4D-53FD-55659539F37A}"/>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D50A169A-8F86-A035-A044-6A1F6E9F91BB}"/>
              </a:ext>
            </a:extLst>
          </p:cNvPr>
          <p:cNvSpPr>
            <a:spLocks noGrp="1"/>
          </p:cNvSpPr>
          <p:nvPr>
            <p:ph type="sldNum" sz="quarter" idx="13"/>
          </p:nvPr>
        </p:nvSpPr>
        <p:spPr/>
        <p:txBody>
          <a:bodyPr/>
          <a:lstStyle/>
          <a:p>
            <a:pPr>
              <a:defRPr/>
            </a:pPr>
            <a:fld id="{3403F9C6-84D0-4162-91EE-42F978B0FA19}" type="slidenum">
              <a:rPr lang="de-DE" altLang="de-DE" smtClean="0"/>
              <a:pPr>
                <a:defRPr/>
              </a:pPr>
              <a:t>64</a:t>
            </a:fld>
            <a:endParaRPr lang="de-DE" altLang="de-DE"/>
          </a:p>
        </p:txBody>
      </p:sp>
      <p:sp>
        <p:nvSpPr>
          <p:cNvPr id="7" name="Rechteck 6">
            <a:extLst>
              <a:ext uri="{FF2B5EF4-FFF2-40B4-BE49-F238E27FC236}">
                <a16:creationId xmlns:a16="http://schemas.microsoft.com/office/drawing/2014/main" id="{C793DC45-8F3C-8CD9-DB26-B386559709FB}"/>
              </a:ext>
            </a:extLst>
          </p:cNvPr>
          <p:cNvSpPr/>
          <p:nvPr/>
        </p:nvSpPr>
        <p:spPr>
          <a:xfrm>
            <a:off x="-8853" y="1482492"/>
            <a:ext cx="12199073" cy="1193705"/>
          </a:xfrm>
          <a:prstGeom prst="rect">
            <a:avLst/>
          </a:prstGeom>
          <a:solidFill>
            <a:schemeClr val="tx2"/>
          </a:solidFill>
          <a:ln>
            <a:solidFill>
              <a:srgbClr val="19406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3200" err="1"/>
              <a:t>Presentation</a:t>
            </a:r>
            <a:r>
              <a:rPr lang="de-DE" sz="3200"/>
              <a:t> </a:t>
            </a:r>
            <a:r>
              <a:rPr lang="de-DE" sz="3200" err="1"/>
              <a:t>of</a:t>
            </a:r>
            <a:r>
              <a:rPr lang="de-DE" sz="3200"/>
              <a:t> </a:t>
            </a:r>
            <a:r>
              <a:rPr lang="de-DE" sz="3200" err="1"/>
              <a:t>results</a:t>
            </a:r>
            <a:endParaRPr lang="de-DE" sz="3200"/>
          </a:p>
        </p:txBody>
      </p:sp>
      <p:sp>
        <p:nvSpPr>
          <p:cNvPr id="3" name="Textfeld 2">
            <a:extLst>
              <a:ext uri="{FF2B5EF4-FFF2-40B4-BE49-F238E27FC236}">
                <a16:creationId xmlns:a16="http://schemas.microsoft.com/office/drawing/2014/main" id="{27F4EC2B-84DF-40B5-2EED-658CE7FB41BB}"/>
              </a:ext>
            </a:extLst>
          </p:cNvPr>
          <p:cNvSpPr txBox="1"/>
          <p:nvPr/>
        </p:nvSpPr>
        <p:spPr>
          <a:xfrm>
            <a:off x="2600660" y="4828510"/>
            <a:ext cx="1950120" cy="504056"/>
          </a:xfrm>
          <a:prstGeom prst="rect">
            <a:avLst/>
          </a:prstGeom>
          <a:noFill/>
          <a:ln w="38100">
            <a:solidFill>
              <a:schemeClr val="tx2"/>
            </a:solidFill>
          </a:ln>
        </p:spPr>
        <p:txBody>
          <a:bodyPr wrap="square" rtlCol="0">
            <a:spAutoFit/>
          </a:bodyPr>
          <a:lstStyle/>
          <a:p>
            <a:endParaRPr lang="de-DE"/>
          </a:p>
        </p:txBody>
      </p:sp>
      <p:sp>
        <p:nvSpPr>
          <p:cNvPr id="8" name="Textfeld 7">
            <a:extLst>
              <a:ext uri="{FF2B5EF4-FFF2-40B4-BE49-F238E27FC236}">
                <a16:creationId xmlns:a16="http://schemas.microsoft.com/office/drawing/2014/main" id="{16130A24-ED5E-1B0C-4ADE-DB43F97192CD}"/>
              </a:ext>
            </a:extLst>
          </p:cNvPr>
          <p:cNvSpPr txBox="1"/>
          <p:nvPr/>
        </p:nvSpPr>
        <p:spPr>
          <a:xfrm>
            <a:off x="5143165" y="4828510"/>
            <a:ext cx="1950120" cy="504056"/>
          </a:xfrm>
          <a:prstGeom prst="rect">
            <a:avLst/>
          </a:prstGeom>
          <a:noFill/>
          <a:ln w="38100">
            <a:solidFill>
              <a:schemeClr val="accent1"/>
            </a:solidFill>
          </a:ln>
        </p:spPr>
        <p:txBody>
          <a:bodyPr wrap="square" rtlCol="0">
            <a:spAutoFit/>
          </a:bodyPr>
          <a:lstStyle/>
          <a:p>
            <a:endParaRPr lang="de-DE"/>
          </a:p>
        </p:txBody>
      </p:sp>
      <p:sp>
        <p:nvSpPr>
          <p:cNvPr id="9" name="Textfeld 8">
            <a:extLst>
              <a:ext uri="{FF2B5EF4-FFF2-40B4-BE49-F238E27FC236}">
                <a16:creationId xmlns:a16="http://schemas.microsoft.com/office/drawing/2014/main" id="{F9185631-978F-3862-7311-CE0721413C00}"/>
              </a:ext>
            </a:extLst>
          </p:cNvPr>
          <p:cNvSpPr txBox="1"/>
          <p:nvPr/>
        </p:nvSpPr>
        <p:spPr>
          <a:xfrm>
            <a:off x="7685670" y="4828510"/>
            <a:ext cx="1950120" cy="504056"/>
          </a:xfrm>
          <a:prstGeom prst="rect">
            <a:avLst/>
          </a:prstGeom>
          <a:noFill/>
          <a:ln w="38100">
            <a:solidFill>
              <a:srgbClr val="00CC99"/>
            </a:solidFill>
          </a:ln>
        </p:spPr>
        <p:txBody>
          <a:bodyPr wrap="square" rtlCol="0">
            <a:spAutoFit/>
          </a:bodyPr>
          <a:lstStyle/>
          <a:p>
            <a:endParaRPr lang="de-DE"/>
          </a:p>
        </p:txBody>
      </p:sp>
      <p:sp>
        <p:nvSpPr>
          <p:cNvPr id="10" name="Textfeld 9">
            <a:extLst>
              <a:ext uri="{FF2B5EF4-FFF2-40B4-BE49-F238E27FC236}">
                <a16:creationId xmlns:a16="http://schemas.microsoft.com/office/drawing/2014/main" id="{65C5F5EB-9D82-A706-736C-DE188D2E0956}"/>
              </a:ext>
            </a:extLst>
          </p:cNvPr>
          <p:cNvSpPr txBox="1"/>
          <p:nvPr/>
        </p:nvSpPr>
        <p:spPr>
          <a:xfrm>
            <a:off x="2614126" y="3493534"/>
            <a:ext cx="1950120" cy="369332"/>
          </a:xfrm>
          <a:prstGeom prst="rect">
            <a:avLst/>
          </a:prstGeom>
          <a:noFill/>
          <a:ln w="38100">
            <a:solidFill>
              <a:schemeClr val="tx2"/>
            </a:solidFill>
          </a:ln>
        </p:spPr>
        <p:txBody>
          <a:bodyPr wrap="square" rtlCol="0">
            <a:spAutoFit/>
          </a:bodyPr>
          <a:lstStyle/>
          <a:p>
            <a:pPr algn="ctr"/>
            <a:r>
              <a:rPr lang="de-DE">
                <a:solidFill>
                  <a:schemeClr val="tx2"/>
                </a:solidFill>
              </a:rPr>
              <a:t>USERS</a:t>
            </a:r>
          </a:p>
        </p:txBody>
      </p:sp>
      <p:sp>
        <p:nvSpPr>
          <p:cNvPr id="11" name="Textfeld 10">
            <a:extLst>
              <a:ext uri="{FF2B5EF4-FFF2-40B4-BE49-F238E27FC236}">
                <a16:creationId xmlns:a16="http://schemas.microsoft.com/office/drawing/2014/main" id="{212C7DAD-471C-5AAB-5EFA-2624B1F7B703}"/>
              </a:ext>
            </a:extLst>
          </p:cNvPr>
          <p:cNvSpPr txBox="1"/>
          <p:nvPr/>
        </p:nvSpPr>
        <p:spPr>
          <a:xfrm>
            <a:off x="5156631" y="3493534"/>
            <a:ext cx="1950120" cy="369332"/>
          </a:xfrm>
          <a:prstGeom prst="rect">
            <a:avLst/>
          </a:prstGeom>
          <a:noFill/>
          <a:ln w="38100">
            <a:solidFill>
              <a:schemeClr val="accent1"/>
            </a:solidFill>
          </a:ln>
        </p:spPr>
        <p:txBody>
          <a:bodyPr wrap="square" rtlCol="0">
            <a:spAutoFit/>
          </a:bodyPr>
          <a:lstStyle/>
          <a:p>
            <a:pPr algn="ctr"/>
            <a:r>
              <a:rPr lang="de-DE">
                <a:solidFill>
                  <a:schemeClr val="accent1"/>
                </a:solidFill>
              </a:rPr>
              <a:t>NEED TO</a:t>
            </a:r>
          </a:p>
        </p:txBody>
      </p:sp>
      <p:sp>
        <p:nvSpPr>
          <p:cNvPr id="12" name="Textfeld 11">
            <a:extLst>
              <a:ext uri="{FF2B5EF4-FFF2-40B4-BE49-F238E27FC236}">
                <a16:creationId xmlns:a16="http://schemas.microsoft.com/office/drawing/2014/main" id="{0A438009-52DD-3154-F210-85C24DD2E365}"/>
              </a:ext>
            </a:extLst>
          </p:cNvPr>
          <p:cNvSpPr txBox="1"/>
          <p:nvPr/>
        </p:nvSpPr>
        <p:spPr>
          <a:xfrm>
            <a:off x="7699136" y="3493534"/>
            <a:ext cx="1950120" cy="369332"/>
          </a:xfrm>
          <a:prstGeom prst="rect">
            <a:avLst/>
          </a:prstGeom>
          <a:noFill/>
          <a:ln w="38100">
            <a:solidFill>
              <a:srgbClr val="00CC99"/>
            </a:solidFill>
          </a:ln>
        </p:spPr>
        <p:txBody>
          <a:bodyPr wrap="square" rtlCol="0">
            <a:spAutoFit/>
          </a:bodyPr>
          <a:lstStyle/>
          <a:p>
            <a:pPr algn="ctr"/>
            <a:r>
              <a:rPr lang="de-DE">
                <a:solidFill>
                  <a:srgbClr val="00CC99"/>
                </a:solidFill>
              </a:rPr>
              <a:t>BECAUSE OF</a:t>
            </a:r>
          </a:p>
        </p:txBody>
      </p:sp>
      <p:sp>
        <p:nvSpPr>
          <p:cNvPr id="13" name="Textplatzhalter 2">
            <a:extLst>
              <a:ext uri="{FF2B5EF4-FFF2-40B4-BE49-F238E27FC236}">
                <a16:creationId xmlns:a16="http://schemas.microsoft.com/office/drawing/2014/main" id="{967CAEBC-4B91-8552-C39A-A00C4B2F20DA}"/>
              </a:ext>
            </a:extLst>
          </p:cNvPr>
          <p:cNvSpPr txBox="1">
            <a:spLocks/>
          </p:cNvSpPr>
          <p:nvPr/>
        </p:nvSpPr>
        <p:spPr>
          <a:xfrm>
            <a:off x="398463" y="2685348"/>
            <a:ext cx="9163384" cy="2992912"/>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err="1"/>
              <a:t>Audience</a:t>
            </a:r>
            <a:r>
              <a:rPr lang="de-DE"/>
              <a:t> </a:t>
            </a:r>
            <a:r>
              <a:rPr lang="de-DE" err="1"/>
              <a:t>takes</a:t>
            </a:r>
            <a:r>
              <a:rPr lang="de-DE"/>
              <a:t> </a:t>
            </a:r>
            <a:r>
              <a:rPr lang="de-DE" err="1"/>
              <a:t>notes</a:t>
            </a:r>
            <a:r>
              <a:rPr lang="de-DE"/>
              <a:t> on:</a:t>
            </a:r>
          </a:p>
        </p:txBody>
      </p:sp>
    </p:spTree>
    <p:extLst>
      <p:ext uri="{BB962C8B-B14F-4D97-AF65-F5344CB8AC3E}">
        <p14:creationId xmlns:p14="http://schemas.microsoft.com/office/powerpoint/2010/main" val="1312613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AD5B19B-0191-45FF-82FC-3EE3006FE978}"/>
              </a:ext>
            </a:extLst>
          </p:cNvPr>
          <p:cNvSpPr>
            <a:spLocks noGrp="1"/>
          </p:cNvSpPr>
          <p:nvPr>
            <p:ph type="body" sz="quarter" idx="10"/>
          </p:nvPr>
        </p:nvSpPr>
        <p:spPr/>
        <p:txBody>
          <a:bodyPr/>
          <a:lstStyle/>
          <a:p>
            <a:endParaRPr lang="en-GB"/>
          </a:p>
        </p:txBody>
      </p:sp>
      <p:sp>
        <p:nvSpPr>
          <p:cNvPr id="3" name="Textplatzhalter 2">
            <a:extLst>
              <a:ext uri="{FF2B5EF4-FFF2-40B4-BE49-F238E27FC236}">
                <a16:creationId xmlns:a16="http://schemas.microsoft.com/office/drawing/2014/main" id="{9DEAE3B5-5CC8-4EDC-846F-0E94EEE0EAEC}"/>
              </a:ext>
            </a:extLst>
          </p:cNvPr>
          <p:cNvSpPr>
            <a:spLocks noGrp="1"/>
          </p:cNvSpPr>
          <p:nvPr>
            <p:ph type="body" sz="quarter" idx="11"/>
          </p:nvPr>
        </p:nvSpPr>
        <p:spPr>
          <a:xfrm>
            <a:off x="0" y="2348880"/>
            <a:ext cx="12192000" cy="1286864"/>
          </a:xfrm>
          <a:solidFill>
            <a:schemeClr val="tx2">
              <a:lumMod val="75000"/>
            </a:schemeClr>
          </a:solidFill>
        </p:spPr>
        <p:txBody>
          <a:bodyPr/>
          <a:lstStyle/>
          <a:p>
            <a:pPr algn="ctr"/>
            <a:r>
              <a:rPr lang="en-GB">
                <a:solidFill>
                  <a:schemeClr val="bg1"/>
                </a:solidFill>
              </a:rPr>
              <a:t>Decide if you want to change your group and decide on a problem you want to work on</a:t>
            </a:r>
          </a:p>
        </p:txBody>
      </p:sp>
      <p:sp>
        <p:nvSpPr>
          <p:cNvPr id="4" name="Fußzeilenplatzhalter 3">
            <a:extLst>
              <a:ext uri="{FF2B5EF4-FFF2-40B4-BE49-F238E27FC236}">
                <a16:creationId xmlns:a16="http://schemas.microsoft.com/office/drawing/2014/main" id="{9206384B-B766-4CE4-93D5-5207EBD31490}"/>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048FDCB6-E80C-4D50-829E-A6A9E3FC54B9}"/>
              </a:ext>
            </a:extLst>
          </p:cNvPr>
          <p:cNvSpPr>
            <a:spLocks noGrp="1"/>
          </p:cNvSpPr>
          <p:nvPr>
            <p:ph type="sldNum" sz="quarter" idx="13"/>
          </p:nvPr>
        </p:nvSpPr>
        <p:spPr/>
        <p:txBody>
          <a:bodyPr/>
          <a:lstStyle/>
          <a:p>
            <a:pPr>
              <a:defRPr/>
            </a:pPr>
            <a:fld id="{3403F9C6-84D0-4162-91EE-42F978B0FA19}" type="slidenum">
              <a:rPr lang="de-DE" altLang="de-DE" smtClean="0"/>
              <a:pPr>
                <a:defRPr/>
              </a:pPr>
              <a:t>65</a:t>
            </a:fld>
            <a:endParaRPr lang="de-DE" altLang="de-DE"/>
          </a:p>
        </p:txBody>
      </p:sp>
    </p:spTree>
    <p:extLst>
      <p:ext uri="{BB962C8B-B14F-4D97-AF65-F5344CB8AC3E}">
        <p14:creationId xmlns:p14="http://schemas.microsoft.com/office/powerpoint/2010/main" val="560422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F6B9138-C5E6-6C1C-06B5-D3BDC5CD1C68}"/>
              </a:ext>
            </a:extLst>
          </p:cNvPr>
          <p:cNvSpPr>
            <a:spLocks noGrp="1"/>
          </p:cNvSpPr>
          <p:nvPr>
            <p:ph type="body" sz="quarter" idx="13"/>
          </p:nvPr>
        </p:nvSpPr>
        <p:spPr/>
        <p:txBody>
          <a:bodyPr/>
          <a:lstStyle/>
          <a:p>
            <a:r>
              <a:rPr lang="de-DE"/>
              <a:t>COFFEE BREAK</a:t>
            </a:r>
          </a:p>
        </p:txBody>
      </p:sp>
      <p:sp>
        <p:nvSpPr>
          <p:cNvPr id="3" name="Fußzeilenplatzhalter 2">
            <a:extLst>
              <a:ext uri="{FF2B5EF4-FFF2-40B4-BE49-F238E27FC236}">
                <a16:creationId xmlns:a16="http://schemas.microsoft.com/office/drawing/2014/main" id="{789A71D1-6C8A-AB56-CA66-C6AF5DC01F20}"/>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D4C1B0CF-C5BF-2DCB-9A75-CA1E46522F78}"/>
              </a:ext>
            </a:extLst>
          </p:cNvPr>
          <p:cNvSpPr>
            <a:spLocks noGrp="1"/>
          </p:cNvSpPr>
          <p:nvPr>
            <p:ph type="sldNum" sz="quarter" idx="15"/>
          </p:nvPr>
        </p:nvSpPr>
        <p:spPr/>
        <p:txBody>
          <a:bodyPr/>
          <a:lstStyle/>
          <a:p>
            <a:pPr>
              <a:defRPr/>
            </a:pPr>
            <a:fld id="{DE08903F-90EC-4A68-9771-93E1A14EF685}" type="slidenum">
              <a:rPr lang="de-DE" altLang="de-DE" smtClean="0"/>
              <a:pPr>
                <a:defRPr/>
              </a:pPr>
              <a:t>66</a:t>
            </a:fld>
            <a:endParaRPr lang="de-DE" altLang="de-DE"/>
          </a:p>
        </p:txBody>
      </p:sp>
    </p:spTree>
    <p:extLst>
      <p:ext uri="{BB962C8B-B14F-4D97-AF65-F5344CB8AC3E}">
        <p14:creationId xmlns:p14="http://schemas.microsoft.com/office/powerpoint/2010/main" val="1355322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61AC31-83AF-F293-C50F-A2249E10C630}"/>
              </a:ext>
            </a:extLst>
          </p:cNvPr>
          <p:cNvSpPr>
            <a:spLocks noGrp="1"/>
          </p:cNvSpPr>
          <p:nvPr>
            <p:ph type="body" sz="quarter" idx="13"/>
          </p:nvPr>
        </p:nvSpPr>
        <p:spPr/>
        <p:txBody>
          <a:bodyPr/>
          <a:lstStyle/>
          <a:p>
            <a:r>
              <a:rPr lang="de-DE"/>
              <a:t>Ideation</a:t>
            </a:r>
            <a:endParaRPr lang="en-US"/>
          </a:p>
        </p:txBody>
      </p:sp>
      <p:sp>
        <p:nvSpPr>
          <p:cNvPr id="3" name="Fußzeilenplatzhalter 2">
            <a:extLst>
              <a:ext uri="{FF2B5EF4-FFF2-40B4-BE49-F238E27FC236}">
                <a16:creationId xmlns:a16="http://schemas.microsoft.com/office/drawing/2014/main" id="{20A58F3D-47F4-47B4-DF3D-46120E3EE18E}"/>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6C6ACF79-4190-19CD-F0A7-20D63DCF0C60}"/>
              </a:ext>
            </a:extLst>
          </p:cNvPr>
          <p:cNvSpPr>
            <a:spLocks noGrp="1"/>
          </p:cNvSpPr>
          <p:nvPr>
            <p:ph type="sldNum" sz="quarter" idx="15"/>
          </p:nvPr>
        </p:nvSpPr>
        <p:spPr/>
        <p:txBody>
          <a:bodyPr/>
          <a:lstStyle/>
          <a:p>
            <a:pPr>
              <a:defRPr/>
            </a:pPr>
            <a:fld id="{DE08903F-90EC-4A68-9771-93E1A14EF685}" type="slidenum">
              <a:rPr lang="de-DE" altLang="de-DE" smtClean="0"/>
              <a:pPr>
                <a:defRPr/>
              </a:pPr>
              <a:t>67</a:t>
            </a:fld>
            <a:endParaRPr lang="de-DE" altLang="de-DE"/>
          </a:p>
        </p:txBody>
      </p:sp>
    </p:spTree>
    <p:extLst>
      <p:ext uri="{BB962C8B-B14F-4D97-AF65-F5344CB8AC3E}">
        <p14:creationId xmlns:p14="http://schemas.microsoft.com/office/powerpoint/2010/main" val="22872698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3132CE-54C7-2589-D095-1414C6FC2A17}"/>
              </a:ext>
            </a:extLst>
          </p:cNvPr>
          <p:cNvSpPr>
            <a:spLocks noGrp="1"/>
          </p:cNvSpPr>
          <p:nvPr>
            <p:ph type="body" sz="quarter" idx="10"/>
          </p:nvPr>
        </p:nvSpPr>
        <p:spPr/>
        <p:txBody>
          <a:bodyPr/>
          <a:lstStyle/>
          <a:p>
            <a:r>
              <a:rPr lang="de-DE"/>
              <a:t>Design </a:t>
            </a:r>
            <a:r>
              <a:rPr lang="de-DE" err="1"/>
              <a:t>Thinking</a:t>
            </a:r>
            <a:endParaRPr lang="en-US"/>
          </a:p>
        </p:txBody>
      </p:sp>
      <p:sp>
        <p:nvSpPr>
          <p:cNvPr id="4" name="Fußzeilenplatzhalter 3">
            <a:extLst>
              <a:ext uri="{FF2B5EF4-FFF2-40B4-BE49-F238E27FC236}">
                <a16:creationId xmlns:a16="http://schemas.microsoft.com/office/drawing/2014/main" id="{F3D44C18-DDEE-D85B-44BB-B7DDF05F9CD9}"/>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0E2920A2-92D7-B4B2-3122-E132050BF24F}"/>
              </a:ext>
            </a:extLst>
          </p:cNvPr>
          <p:cNvSpPr>
            <a:spLocks noGrp="1"/>
          </p:cNvSpPr>
          <p:nvPr>
            <p:ph type="sldNum" sz="quarter" idx="13"/>
          </p:nvPr>
        </p:nvSpPr>
        <p:spPr/>
        <p:txBody>
          <a:bodyPr/>
          <a:lstStyle/>
          <a:p>
            <a:pPr>
              <a:defRPr/>
            </a:pPr>
            <a:fld id="{3403F9C6-84D0-4162-91EE-42F978B0FA19}" type="slidenum">
              <a:rPr lang="de-DE" altLang="de-DE" smtClean="0"/>
              <a:pPr>
                <a:defRPr/>
              </a:pPr>
              <a:t>68</a:t>
            </a:fld>
            <a:endParaRPr lang="de-DE" altLang="de-DE"/>
          </a:p>
        </p:txBody>
      </p:sp>
      <p:sp>
        <p:nvSpPr>
          <p:cNvPr id="32" name="Textfeld 31">
            <a:extLst>
              <a:ext uri="{FF2B5EF4-FFF2-40B4-BE49-F238E27FC236}">
                <a16:creationId xmlns:a16="http://schemas.microsoft.com/office/drawing/2014/main" id="{79E751A8-838A-931B-E002-E051833AAD1A}"/>
              </a:ext>
            </a:extLst>
          </p:cNvPr>
          <p:cNvSpPr txBox="1"/>
          <p:nvPr/>
        </p:nvSpPr>
        <p:spPr>
          <a:xfrm>
            <a:off x="-28469" y="6027003"/>
            <a:ext cx="12220469" cy="830997"/>
          </a:xfrm>
          <a:prstGeom prst="rect">
            <a:avLst/>
          </a:prstGeom>
          <a:solidFill>
            <a:srgbClr val="19406B"/>
          </a:solidFill>
          <a:ln>
            <a:solidFill>
              <a:schemeClr val="tx2"/>
            </a:solidFill>
          </a:ln>
        </p:spPr>
        <p:txBody>
          <a:bodyPr wrap="square" rtlCol="0">
            <a:spAutoFit/>
          </a:bodyPr>
          <a:lstStyle/>
          <a:p>
            <a:pPr algn="ctr"/>
            <a:r>
              <a:rPr lang="en-US" sz="2400">
                <a:solidFill>
                  <a:schemeClr val="bg1"/>
                </a:solidFill>
                <a:latin typeface="Segoe UI" panose="020B0502040204020203" pitchFamily="34" charset="0"/>
                <a:cs typeface="Segoe UI" panose="020B0502040204020203" pitchFamily="34" charset="0"/>
              </a:rPr>
              <a:t>Design thinking is an agile approach that can be used to solve problems in a variety of contexts.</a:t>
            </a:r>
          </a:p>
        </p:txBody>
      </p:sp>
      <p:pic>
        <p:nvPicPr>
          <p:cNvPr id="22" name="Inhaltsplatzhalter 3">
            <a:extLst>
              <a:ext uri="{FF2B5EF4-FFF2-40B4-BE49-F238E27FC236}">
                <a16:creationId xmlns:a16="http://schemas.microsoft.com/office/drawing/2014/main" id="{D5F29BDA-C57E-4E92-8591-B397D824D5DC}"/>
              </a:ext>
            </a:extLst>
          </p:cNvPr>
          <p:cNvPicPr>
            <a:picLocks noChangeAspect="1"/>
          </p:cNvPicPr>
          <p:nvPr/>
        </p:nvPicPr>
        <p:blipFill>
          <a:blip r:embed="rId3"/>
          <a:stretch>
            <a:fillRect/>
          </a:stretch>
        </p:blipFill>
        <p:spPr>
          <a:xfrm>
            <a:off x="1147592" y="1268760"/>
            <a:ext cx="9896815" cy="3720246"/>
          </a:xfrm>
          <a:prstGeom prst="rect">
            <a:avLst/>
          </a:prstGeom>
        </p:spPr>
      </p:pic>
      <p:sp>
        <p:nvSpPr>
          <p:cNvPr id="8" name="Rechteck 7">
            <a:extLst>
              <a:ext uri="{FF2B5EF4-FFF2-40B4-BE49-F238E27FC236}">
                <a16:creationId xmlns:a16="http://schemas.microsoft.com/office/drawing/2014/main" id="{A900F7FB-1181-80F4-D991-AE028D4E0C3A}"/>
              </a:ext>
            </a:extLst>
          </p:cNvPr>
          <p:cNvSpPr/>
          <p:nvPr/>
        </p:nvSpPr>
        <p:spPr>
          <a:xfrm>
            <a:off x="5253673" y="2629056"/>
            <a:ext cx="1656184" cy="2138643"/>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52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2FD1FD-8062-36FA-9C81-3BAE86EDACD4}"/>
              </a:ext>
            </a:extLst>
          </p:cNvPr>
          <p:cNvSpPr>
            <a:spLocks noGrp="1"/>
          </p:cNvSpPr>
          <p:nvPr>
            <p:ph type="body" sz="quarter" idx="10"/>
          </p:nvPr>
        </p:nvSpPr>
        <p:spPr/>
        <p:txBody>
          <a:bodyPr/>
          <a:lstStyle/>
          <a:p>
            <a:r>
              <a:rPr lang="de-DE" err="1">
                <a:solidFill>
                  <a:schemeClr val="accent1"/>
                </a:solidFill>
              </a:rPr>
              <a:t>Creativity</a:t>
            </a:r>
            <a:r>
              <a:rPr lang="de-DE">
                <a:solidFill>
                  <a:schemeClr val="accent1"/>
                </a:solidFill>
              </a:rPr>
              <a:t> </a:t>
            </a:r>
            <a:r>
              <a:rPr lang="de-DE" err="1">
                <a:solidFill>
                  <a:schemeClr val="accent1"/>
                </a:solidFill>
              </a:rPr>
              <a:t>exercise</a:t>
            </a:r>
            <a:endParaRPr lang="de-DE">
              <a:solidFill>
                <a:schemeClr val="accent1"/>
              </a:solidFill>
            </a:endParaRPr>
          </a:p>
        </p:txBody>
      </p:sp>
      <p:sp>
        <p:nvSpPr>
          <p:cNvPr id="4" name="Fußzeilenplatzhalter 3">
            <a:extLst>
              <a:ext uri="{FF2B5EF4-FFF2-40B4-BE49-F238E27FC236}">
                <a16:creationId xmlns:a16="http://schemas.microsoft.com/office/drawing/2014/main" id="{6CAA98BE-8A3E-C8F5-C434-5AE344CCE33C}"/>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D093BF20-EFF7-07DF-DDA0-D7D3E51C46F0}"/>
              </a:ext>
            </a:extLst>
          </p:cNvPr>
          <p:cNvSpPr>
            <a:spLocks noGrp="1"/>
          </p:cNvSpPr>
          <p:nvPr>
            <p:ph type="sldNum" sz="quarter" idx="13"/>
          </p:nvPr>
        </p:nvSpPr>
        <p:spPr/>
        <p:txBody>
          <a:bodyPr/>
          <a:lstStyle/>
          <a:p>
            <a:pPr>
              <a:defRPr/>
            </a:pPr>
            <a:fld id="{3403F9C6-84D0-4162-91EE-42F978B0FA19}" type="slidenum">
              <a:rPr lang="de-DE" altLang="de-DE" smtClean="0"/>
              <a:pPr>
                <a:defRPr/>
              </a:pPr>
              <a:t>69</a:t>
            </a:fld>
            <a:endParaRPr lang="de-DE" altLang="de-DE"/>
          </a:p>
        </p:txBody>
      </p:sp>
      <p:sp>
        <p:nvSpPr>
          <p:cNvPr id="7" name="Rechteck 6">
            <a:extLst>
              <a:ext uri="{FF2B5EF4-FFF2-40B4-BE49-F238E27FC236}">
                <a16:creationId xmlns:a16="http://schemas.microsoft.com/office/drawing/2014/main" id="{B021A9E1-DA72-441A-96A0-1EFCF66A349D}"/>
              </a:ext>
            </a:extLst>
          </p:cNvPr>
          <p:cNvSpPr/>
          <p:nvPr/>
        </p:nvSpPr>
        <p:spPr>
          <a:xfrm>
            <a:off x="0" y="2492896"/>
            <a:ext cx="12192000" cy="115212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a:t>Find as many examples as possible for what a brick can be used for</a:t>
            </a:r>
            <a:endParaRPr lang="de-DE" sz="2800"/>
          </a:p>
        </p:txBody>
      </p:sp>
      <p:pic>
        <p:nvPicPr>
          <p:cNvPr id="1026" name="Picture 2" descr="Kostenlos Braune Backsteinmauer Stock-Foto">
            <a:extLst>
              <a:ext uri="{FF2B5EF4-FFF2-40B4-BE49-F238E27FC236}">
                <a16:creationId xmlns:a16="http://schemas.microsoft.com/office/drawing/2014/main" id="{C2A13247-F1C7-52CA-3587-D4C350670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504" y="3859490"/>
            <a:ext cx="2826991" cy="183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679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EBA536-CBF2-7E50-C44E-68C79280D3A9}"/>
              </a:ext>
            </a:extLst>
          </p:cNvPr>
          <p:cNvSpPr>
            <a:spLocks noGrp="1"/>
          </p:cNvSpPr>
          <p:nvPr>
            <p:ph type="body" sz="quarter" idx="13"/>
          </p:nvPr>
        </p:nvSpPr>
        <p:spPr/>
        <p:txBody>
          <a:bodyPr/>
          <a:lstStyle/>
          <a:p>
            <a:r>
              <a:rPr lang="de-DE" err="1"/>
              <a:t>Why</a:t>
            </a:r>
            <a:r>
              <a:rPr lang="de-DE"/>
              <a:t> Knowledge Entrepreneurship?</a:t>
            </a:r>
            <a:endParaRPr lang="en-US"/>
          </a:p>
        </p:txBody>
      </p:sp>
      <p:sp>
        <p:nvSpPr>
          <p:cNvPr id="3" name="Fußzeilenplatzhalter 2">
            <a:extLst>
              <a:ext uri="{FF2B5EF4-FFF2-40B4-BE49-F238E27FC236}">
                <a16:creationId xmlns:a16="http://schemas.microsoft.com/office/drawing/2014/main" id="{AEA1E1BE-A60B-5AFB-2346-9E2324A1EAA9}"/>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2E48FA83-B7C4-60F0-0E54-20AAF4C5A3A9}"/>
              </a:ext>
            </a:extLst>
          </p:cNvPr>
          <p:cNvSpPr>
            <a:spLocks noGrp="1"/>
          </p:cNvSpPr>
          <p:nvPr>
            <p:ph type="sldNum" sz="quarter" idx="15"/>
          </p:nvPr>
        </p:nvSpPr>
        <p:spPr/>
        <p:txBody>
          <a:bodyPr/>
          <a:lstStyle/>
          <a:p>
            <a:pPr>
              <a:defRPr/>
            </a:pPr>
            <a:fld id="{DE08903F-90EC-4A68-9771-93E1A14EF685}" type="slidenum">
              <a:rPr lang="de-DE" altLang="de-DE" smtClean="0"/>
              <a:pPr>
                <a:defRPr/>
              </a:pPr>
              <a:t>7</a:t>
            </a:fld>
            <a:endParaRPr lang="de-DE" altLang="de-DE"/>
          </a:p>
        </p:txBody>
      </p:sp>
    </p:spTree>
    <p:extLst>
      <p:ext uri="{BB962C8B-B14F-4D97-AF65-F5344CB8AC3E}">
        <p14:creationId xmlns:p14="http://schemas.microsoft.com/office/powerpoint/2010/main" val="3294967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E2BAC56-E2DC-1C4E-D0EA-D9E8678C11AD}"/>
              </a:ext>
            </a:extLst>
          </p:cNvPr>
          <p:cNvSpPr>
            <a:spLocks noGrp="1"/>
          </p:cNvSpPr>
          <p:nvPr>
            <p:ph type="body" sz="quarter" idx="10"/>
          </p:nvPr>
        </p:nvSpPr>
        <p:spPr/>
        <p:txBody>
          <a:bodyPr/>
          <a:lstStyle/>
          <a:p>
            <a:r>
              <a:rPr lang="de-DE" err="1"/>
              <a:t>Creativity</a:t>
            </a:r>
            <a:endParaRPr lang="de-DE"/>
          </a:p>
        </p:txBody>
      </p:sp>
      <p:sp>
        <p:nvSpPr>
          <p:cNvPr id="3" name="Textplatzhalter 2">
            <a:extLst>
              <a:ext uri="{FF2B5EF4-FFF2-40B4-BE49-F238E27FC236}">
                <a16:creationId xmlns:a16="http://schemas.microsoft.com/office/drawing/2014/main" id="{ADCD5027-3CC9-E448-CF80-AFD16B1508C0}"/>
              </a:ext>
            </a:extLst>
          </p:cNvPr>
          <p:cNvSpPr>
            <a:spLocks noGrp="1"/>
          </p:cNvSpPr>
          <p:nvPr>
            <p:ph type="body" sz="quarter" idx="11"/>
          </p:nvPr>
        </p:nvSpPr>
        <p:spPr>
          <a:xfrm>
            <a:off x="551384" y="1350048"/>
            <a:ext cx="10242030" cy="4495800"/>
          </a:xfrm>
        </p:spPr>
        <p:txBody>
          <a:bodyPr/>
          <a:lstStyle/>
          <a:p>
            <a:r>
              <a:rPr lang="de-DE" b="1" err="1"/>
              <a:t>Fluency</a:t>
            </a:r>
            <a:endParaRPr lang="de-DE" b="1"/>
          </a:p>
          <a:p>
            <a:pPr>
              <a:buFont typeface="Arial" panose="020B0604020202020204" pitchFamily="34" charset="0"/>
              <a:buChar char="•"/>
            </a:pPr>
            <a:r>
              <a:rPr lang="de-DE" err="1"/>
              <a:t>Defined</a:t>
            </a:r>
            <a:r>
              <a:rPr lang="de-DE"/>
              <a:t> </a:t>
            </a:r>
            <a:r>
              <a:rPr lang="de-DE" err="1"/>
              <a:t>by</a:t>
            </a:r>
            <a:r>
              <a:rPr lang="de-DE"/>
              <a:t> </a:t>
            </a:r>
            <a:r>
              <a:rPr lang="de-DE" err="1"/>
              <a:t>the</a:t>
            </a:r>
            <a:r>
              <a:rPr lang="de-DE"/>
              <a:t> </a:t>
            </a:r>
            <a:r>
              <a:rPr lang="de-DE" err="1"/>
              <a:t>number</a:t>
            </a:r>
            <a:r>
              <a:rPr lang="de-DE"/>
              <a:t> </a:t>
            </a:r>
            <a:r>
              <a:rPr lang="de-DE" err="1"/>
              <a:t>of</a:t>
            </a:r>
            <a:r>
              <a:rPr lang="de-DE"/>
              <a:t> </a:t>
            </a:r>
            <a:r>
              <a:rPr lang="de-DE" err="1"/>
              <a:t>creative</a:t>
            </a:r>
            <a:r>
              <a:rPr lang="de-DE"/>
              <a:t> </a:t>
            </a:r>
            <a:r>
              <a:rPr lang="de-DE" err="1"/>
              <a:t>ideas</a:t>
            </a:r>
            <a:r>
              <a:rPr lang="de-DE"/>
              <a:t> </a:t>
            </a:r>
            <a:r>
              <a:rPr lang="de-DE" err="1"/>
              <a:t>that</a:t>
            </a:r>
            <a:r>
              <a:rPr lang="de-DE"/>
              <a:t> </a:t>
            </a:r>
            <a:r>
              <a:rPr lang="de-DE" err="1"/>
              <a:t>you</a:t>
            </a:r>
            <a:r>
              <a:rPr lang="de-DE"/>
              <a:t> </a:t>
            </a:r>
            <a:r>
              <a:rPr lang="de-DE" err="1"/>
              <a:t>have</a:t>
            </a:r>
            <a:endParaRPr lang="de-DE"/>
          </a:p>
          <a:p>
            <a:pPr>
              <a:buFont typeface="Arial" panose="020B0604020202020204" pitchFamily="34" charset="0"/>
              <a:buChar char="•"/>
            </a:pPr>
            <a:endParaRPr lang="de-DE"/>
          </a:p>
          <a:p>
            <a:pPr indent="0"/>
            <a:r>
              <a:rPr lang="de-DE" b="1" err="1"/>
              <a:t>Originality</a:t>
            </a:r>
            <a:endParaRPr lang="de-DE" b="1"/>
          </a:p>
          <a:p>
            <a:pPr marL="342900">
              <a:buFont typeface="Arial" panose="020B0604020202020204" pitchFamily="34" charset="0"/>
              <a:buChar char="•"/>
            </a:pPr>
            <a:r>
              <a:rPr lang="de-DE" err="1"/>
              <a:t>Defined</a:t>
            </a:r>
            <a:r>
              <a:rPr lang="de-DE"/>
              <a:t> </a:t>
            </a:r>
            <a:r>
              <a:rPr lang="de-DE" err="1"/>
              <a:t>by</a:t>
            </a:r>
            <a:r>
              <a:rPr lang="de-DE"/>
              <a:t> </a:t>
            </a:r>
            <a:r>
              <a:rPr lang="de-DE" err="1"/>
              <a:t>the</a:t>
            </a:r>
            <a:r>
              <a:rPr lang="de-DE"/>
              <a:t> </a:t>
            </a:r>
            <a:r>
              <a:rPr lang="de-DE" err="1"/>
              <a:t>number</a:t>
            </a:r>
            <a:r>
              <a:rPr lang="de-DE"/>
              <a:t> </a:t>
            </a:r>
            <a:r>
              <a:rPr lang="de-DE" err="1"/>
              <a:t>of</a:t>
            </a:r>
            <a:r>
              <a:rPr lang="de-DE"/>
              <a:t> </a:t>
            </a:r>
            <a:r>
              <a:rPr lang="de-DE" err="1"/>
              <a:t>creative</a:t>
            </a:r>
            <a:r>
              <a:rPr lang="de-DE"/>
              <a:t> </a:t>
            </a:r>
            <a:r>
              <a:rPr lang="de-DE" err="1"/>
              <a:t>ideas</a:t>
            </a:r>
            <a:r>
              <a:rPr lang="de-DE"/>
              <a:t> </a:t>
            </a:r>
            <a:r>
              <a:rPr lang="de-DE" err="1"/>
              <a:t>you</a:t>
            </a:r>
            <a:r>
              <a:rPr lang="de-DE"/>
              <a:t> </a:t>
            </a:r>
            <a:r>
              <a:rPr lang="de-DE" err="1"/>
              <a:t>share</a:t>
            </a:r>
            <a:r>
              <a:rPr lang="de-DE"/>
              <a:t> </a:t>
            </a:r>
            <a:r>
              <a:rPr lang="de-DE" err="1"/>
              <a:t>with</a:t>
            </a:r>
            <a:r>
              <a:rPr lang="de-DE"/>
              <a:t> </a:t>
            </a:r>
            <a:r>
              <a:rPr lang="de-DE" err="1"/>
              <a:t>other</a:t>
            </a:r>
            <a:r>
              <a:rPr lang="de-DE"/>
              <a:t> </a:t>
            </a:r>
            <a:r>
              <a:rPr lang="de-DE" err="1"/>
              <a:t>people</a:t>
            </a:r>
            <a:r>
              <a:rPr lang="de-DE"/>
              <a:t> (</a:t>
            </a:r>
            <a:r>
              <a:rPr lang="de-DE" err="1"/>
              <a:t>probability</a:t>
            </a:r>
            <a:r>
              <a:rPr lang="de-DE"/>
              <a:t> </a:t>
            </a:r>
            <a:r>
              <a:rPr lang="de-DE" err="1"/>
              <a:t>of</a:t>
            </a:r>
            <a:r>
              <a:rPr lang="de-DE"/>
              <a:t> an </a:t>
            </a:r>
            <a:r>
              <a:rPr lang="de-DE" err="1"/>
              <a:t>idea</a:t>
            </a:r>
            <a:r>
              <a:rPr lang="de-DE"/>
              <a:t>)</a:t>
            </a:r>
          </a:p>
        </p:txBody>
      </p:sp>
      <p:sp>
        <p:nvSpPr>
          <p:cNvPr id="4" name="Fußzeilenplatzhalter 3">
            <a:extLst>
              <a:ext uri="{FF2B5EF4-FFF2-40B4-BE49-F238E27FC236}">
                <a16:creationId xmlns:a16="http://schemas.microsoft.com/office/drawing/2014/main" id="{5ABAE1F0-67EE-B7A5-7C57-DA58B0652DAA}"/>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AFF82419-7E75-4910-B2FF-BABDFE934C91}"/>
              </a:ext>
            </a:extLst>
          </p:cNvPr>
          <p:cNvSpPr>
            <a:spLocks noGrp="1"/>
          </p:cNvSpPr>
          <p:nvPr>
            <p:ph type="sldNum" sz="quarter" idx="13"/>
          </p:nvPr>
        </p:nvSpPr>
        <p:spPr/>
        <p:txBody>
          <a:bodyPr/>
          <a:lstStyle/>
          <a:p>
            <a:pPr>
              <a:defRPr/>
            </a:pPr>
            <a:fld id="{3403F9C6-84D0-4162-91EE-42F978B0FA19}" type="slidenum">
              <a:rPr lang="de-DE" altLang="de-DE" smtClean="0"/>
              <a:pPr>
                <a:defRPr/>
              </a:pPr>
              <a:t>70</a:t>
            </a:fld>
            <a:endParaRPr lang="de-DE" altLang="de-DE"/>
          </a:p>
        </p:txBody>
      </p:sp>
    </p:spTree>
    <p:extLst>
      <p:ext uri="{BB962C8B-B14F-4D97-AF65-F5344CB8AC3E}">
        <p14:creationId xmlns:p14="http://schemas.microsoft.com/office/powerpoint/2010/main" val="8059325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1E7F194-E98C-3B0F-F181-349B15DC07EE}"/>
              </a:ext>
            </a:extLst>
          </p:cNvPr>
          <p:cNvSpPr>
            <a:spLocks noGrp="1"/>
          </p:cNvSpPr>
          <p:nvPr>
            <p:ph type="body" sz="quarter" idx="10"/>
          </p:nvPr>
        </p:nvSpPr>
        <p:spPr/>
        <p:txBody>
          <a:bodyPr/>
          <a:lstStyle/>
          <a:p>
            <a:r>
              <a:rPr lang="de-DE"/>
              <a:t>Ideation / </a:t>
            </a:r>
            <a:r>
              <a:rPr lang="de-DE" err="1"/>
              <a:t>Creativity</a:t>
            </a:r>
            <a:endParaRPr lang="de-DE"/>
          </a:p>
        </p:txBody>
      </p:sp>
      <p:sp>
        <p:nvSpPr>
          <p:cNvPr id="3" name="Textplatzhalter 2">
            <a:extLst>
              <a:ext uri="{FF2B5EF4-FFF2-40B4-BE49-F238E27FC236}">
                <a16:creationId xmlns:a16="http://schemas.microsoft.com/office/drawing/2014/main" id="{361A2C9F-E9D6-307A-5BB3-BB85A092C1A8}"/>
              </a:ext>
            </a:extLst>
          </p:cNvPr>
          <p:cNvSpPr>
            <a:spLocks noGrp="1"/>
          </p:cNvSpPr>
          <p:nvPr>
            <p:ph type="body" sz="quarter" idx="11"/>
          </p:nvPr>
        </p:nvSpPr>
        <p:spPr>
          <a:xfrm>
            <a:off x="798813" y="1149754"/>
            <a:ext cx="10729192" cy="4495800"/>
          </a:xfrm>
        </p:spPr>
        <p:txBody>
          <a:bodyPr/>
          <a:lstStyle/>
          <a:p>
            <a:pPr marL="285750" indent="-285750">
              <a:buFont typeface="Arial" panose="020B0604020202020204" pitchFamily="34" charset="0"/>
              <a:buChar char="•"/>
            </a:pPr>
            <a:r>
              <a:rPr lang="en-GB" sz="1800">
                <a:solidFill>
                  <a:srgbClr val="004877"/>
                </a:solidFill>
                <a:effectLst/>
                <a:latin typeface="Segoe UI" panose="020B0502040204020203" pitchFamily="34" charset="0"/>
                <a:ea typeface="Segoe UI" panose="020B0502040204020203" pitchFamily="34" charset="0"/>
                <a:cs typeface="Times New Roman" panose="02020603050405020304" pitchFamily="18" charset="0"/>
              </a:rPr>
              <a:t>Many people think that they are not creative at all</a:t>
            </a:r>
          </a:p>
          <a:p>
            <a:pPr marL="285750" indent="-285750">
              <a:buFont typeface="Arial" panose="020B0604020202020204" pitchFamily="34" charset="0"/>
              <a:buChar char="•"/>
            </a:pPr>
            <a:r>
              <a:rPr lang="en-GB" sz="1800">
                <a:solidFill>
                  <a:srgbClr val="004877"/>
                </a:solidFill>
                <a:effectLst/>
                <a:latin typeface="Segoe UI" panose="020B0502040204020203" pitchFamily="34" charset="0"/>
                <a:ea typeface="Segoe UI" panose="020B0502040204020203" pitchFamily="34" charset="0"/>
              </a:rPr>
              <a:t>Creativity can be learned &amp; ideas are not a coincidence but can emerge from a structured process and the use of different creativity tools</a:t>
            </a:r>
            <a:endParaRPr lang="de-DE" sz="1800">
              <a:solidFill>
                <a:srgbClr val="004877"/>
              </a:solidFill>
              <a:effectLst/>
              <a:latin typeface="Segoe UI" panose="020B0502040204020203" pitchFamily="34" charset="0"/>
              <a:ea typeface="Times New Roman" panose="02020603050405020304" pitchFamily="18" charset="0"/>
            </a:endParaRPr>
          </a:p>
          <a:p>
            <a:pPr marL="285750" indent="-285750">
              <a:buFont typeface="Arial" panose="020B0604020202020204" pitchFamily="34" charset="0"/>
              <a:buChar char="•"/>
            </a:pPr>
            <a:r>
              <a:rPr lang="en-GB" sz="1800">
                <a:solidFill>
                  <a:srgbClr val="004877"/>
                </a:solidFill>
                <a:effectLst/>
                <a:latin typeface="Segoe UI" panose="020B0502040204020203" pitchFamily="34" charset="0"/>
                <a:ea typeface="Segoe UI" panose="020B0502040204020203" pitchFamily="34" charset="0"/>
              </a:rPr>
              <a:t>What is a creative idea? New ideas often come from new connections of already known contents </a:t>
            </a:r>
            <a:r>
              <a:rPr lang="en-GB" sz="1800">
                <a:solidFill>
                  <a:srgbClr val="004877"/>
                </a:solidFill>
                <a:effectLst/>
                <a:latin typeface="Wingdings" panose="05000000000000000000" pitchFamily="2" charset="2"/>
                <a:ea typeface="Wingdings" panose="05000000000000000000" pitchFamily="2" charset="2"/>
                <a:cs typeface="Wingdings" panose="05000000000000000000" pitchFamily="2" charset="2"/>
              </a:rPr>
              <a:t>à</a:t>
            </a:r>
            <a:r>
              <a:rPr lang="en-GB" sz="1800">
                <a:solidFill>
                  <a:srgbClr val="004877"/>
                </a:solidFill>
                <a:effectLst/>
                <a:latin typeface="Segoe UI" panose="020B0502040204020203" pitchFamily="34" charset="0"/>
                <a:ea typeface="Segoe UI" panose="020B0502040204020203" pitchFamily="34" charset="0"/>
              </a:rPr>
              <a:t> e.g., new combination of 2 terms leads to a solution idea. It should be something new and useful</a:t>
            </a:r>
            <a:endParaRPr lang="en-GB" sz="1800">
              <a:solidFill>
                <a:srgbClr val="004877"/>
              </a:solidFill>
              <a:ea typeface="Segoe UI" panose="020B0502040204020203" pitchFamily="34" charset="0"/>
            </a:endParaRPr>
          </a:p>
          <a:p>
            <a:pPr marL="285750" indent="-285750">
              <a:buFont typeface="Arial" panose="020B0604020202020204" pitchFamily="34" charset="0"/>
              <a:buChar char="•"/>
            </a:pPr>
            <a:endParaRPr lang="de-DE" sz="1800">
              <a:solidFill>
                <a:srgbClr val="004877"/>
              </a:solidFill>
              <a:effectLst/>
              <a:latin typeface="Segoe UI" panose="020B0502040204020203" pitchFamily="34" charset="0"/>
              <a:ea typeface="Times New Roman" panose="02020603050405020304" pitchFamily="18" charset="0"/>
            </a:endParaRPr>
          </a:p>
          <a:p>
            <a:endParaRPr lang="de-DE"/>
          </a:p>
        </p:txBody>
      </p:sp>
      <p:sp>
        <p:nvSpPr>
          <p:cNvPr id="4" name="Fußzeilenplatzhalter 3">
            <a:extLst>
              <a:ext uri="{FF2B5EF4-FFF2-40B4-BE49-F238E27FC236}">
                <a16:creationId xmlns:a16="http://schemas.microsoft.com/office/drawing/2014/main" id="{9A3335A5-6BF2-1B3A-32DB-7B10DBAD13C3}"/>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DD3EAFA2-EC74-1CCA-906E-F741D60667EB}"/>
              </a:ext>
            </a:extLst>
          </p:cNvPr>
          <p:cNvSpPr>
            <a:spLocks noGrp="1"/>
          </p:cNvSpPr>
          <p:nvPr>
            <p:ph type="sldNum" sz="quarter" idx="13"/>
          </p:nvPr>
        </p:nvSpPr>
        <p:spPr/>
        <p:txBody>
          <a:bodyPr/>
          <a:lstStyle/>
          <a:p>
            <a:pPr>
              <a:defRPr/>
            </a:pPr>
            <a:fld id="{3403F9C6-84D0-4162-91EE-42F978B0FA19}" type="slidenum">
              <a:rPr lang="de-DE" altLang="de-DE" smtClean="0"/>
              <a:pPr>
                <a:defRPr/>
              </a:pPr>
              <a:t>71</a:t>
            </a:fld>
            <a:endParaRPr lang="de-DE" altLang="de-DE"/>
          </a:p>
        </p:txBody>
      </p:sp>
      <p:sp>
        <p:nvSpPr>
          <p:cNvPr id="10" name="Rechteck 9">
            <a:extLst>
              <a:ext uri="{FF2B5EF4-FFF2-40B4-BE49-F238E27FC236}">
                <a16:creationId xmlns:a16="http://schemas.microsoft.com/office/drawing/2014/main" id="{F8E001D9-4735-3D2C-3B8A-65AAB7271C28}"/>
              </a:ext>
            </a:extLst>
          </p:cNvPr>
          <p:cNvSpPr/>
          <p:nvPr/>
        </p:nvSpPr>
        <p:spPr>
          <a:xfrm>
            <a:off x="3950499" y="4488115"/>
            <a:ext cx="304822" cy="523220"/>
          </a:xfrm>
          <a:prstGeom prst="rect">
            <a:avLst/>
          </a:prstGeom>
        </p:spPr>
        <p:txBody>
          <a:bodyPr wrap="square">
            <a:spAutoFit/>
          </a:bodyPr>
          <a:lstStyle/>
          <a:p>
            <a:pPr algn="ctr"/>
            <a:r>
              <a:rPr lang="de-DE" sz="2800" b="1"/>
              <a:t>+</a:t>
            </a:r>
          </a:p>
        </p:txBody>
      </p:sp>
      <p:sp>
        <p:nvSpPr>
          <p:cNvPr id="11" name="Rechteck 10">
            <a:extLst>
              <a:ext uri="{FF2B5EF4-FFF2-40B4-BE49-F238E27FC236}">
                <a16:creationId xmlns:a16="http://schemas.microsoft.com/office/drawing/2014/main" id="{ED6B90DC-F9FB-C81A-C927-0C44165EB2F3}"/>
              </a:ext>
            </a:extLst>
          </p:cNvPr>
          <p:cNvSpPr/>
          <p:nvPr/>
        </p:nvSpPr>
        <p:spPr>
          <a:xfrm>
            <a:off x="7824272" y="4417587"/>
            <a:ext cx="304822" cy="523220"/>
          </a:xfrm>
          <a:prstGeom prst="rect">
            <a:avLst/>
          </a:prstGeom>
        </p:spPr>
        <p:txBody>
          <a:bodyPr wrap="square">
            <a:spAutoFit/>
          </a:bodyPr>
          <a:lstStyle/>
          <a:p>
            <a:pPr algn="ctr"/>
            <a:r>
              <a:rPr lang="de-DE" sz="2800" b="1"/>
              <a:t>=</a:t>
            </a:r>
          </a:p>
        </p:txBody>
      </p:sp>
      <p:pic>
        <p:nvPicPr>
          <p:cNvPr id="12" name="Grafik 11" descr="Ein Bild, das Karte enthält.&#10;&#10;KI-generierte Inhalte können fehlerhaft sein.">
            <a:extLst>
              <a:ext uri="{FF2B5EF4-FFF2-40B4-BE49-F238E27FC236}">
                <a16:creationId xmlns:a16="http://schemas.microsoft.com/office/drawing/2014/main" id="{BA4BD4AE-EA5E-2258-ED56-B21001DDA3B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744" y="3735651"/>
            <a:ext cx="3245646" cy="2177499"/>
          </a:xfrm>
          <a:prstGeom prst="rect">
            <a:avLst/>
          </a:prstGeom>
        </p:spPr>
      </p:pic>
      <p:sp>
        <p:nvSpPr>
          <p:cNvPr id="13" name="Textfeld 12">
            <a:extLst>
              <a:ext uri="{FF2B5EF4-FFF2-40B4-BE49-F238E27FC236}">
                <a16:creationId xmlns:a16="http://schemas.microsoft.com/office/drawing/2014/main" id="{35F6ED07-8E26-B35A-40F8-EF3835C36EE0}"/>
              </a:ext>
            </a:extLst>
          </p:cNvPr>
          <p:cNvSpPr txBox="1"/>
          <p:nvPr/>
        </p:nvSpPr>
        <p:spPr>
          <a:xfrm>
            <a:off x="323744" y="5946303"/>
            <a:ext cx="3984099" cy="230832"/>
          </a:xfrm>
          <a:prstGeom prst="rect">
            <a:avLst/>
          </a:prstGeom>
          <a:noFill/>
        </p:spPr>
        <p:txBody>
          <a:bodyPr wrap="square" rtlCol="0">
            <a:spAutoFit/>
          </a:bodyPr>
          <a:lstStyle/>
          <a:p>
            <a:r>
              <a:rPr lang="en-US" sz="900" dirty="0"/>
              <a:t>"</a:t>
            </a:r>
            <a:r>
              <a:rPr lang="en-US" sz="900" dirty="0">
                <a:hlinkClick r:id="rId4" tooltip="https://foto.wuestenigel.com/landkarte-reisepass-und-geld-urlaubsvorbereitung/"/>
              </a:rPr>
              <a:t>Dieses Foto</a:t>
            </a:r>
            <a:r>
              <a:rPr lang="en-US" sz="900" dirty="0"/>
              <a:t>" was licensed from unknown auth</a:t>
            </a:r>
            <a:r>
              <a:rPr lang="en-US" sz="900" dirty="0">
                <a:hlinkClick r:id="rId5" tooltip="https://creativecommons.org/licenses/by/3.0/"/>
              </a:rPr>
              <a:t>or</a:t>
            </a:r>
            <a:r>
              <a:rPr lang="en-US" sz="900" dirty="0"/>
              <a:t> by </a:t>
            </a:r>
            <a:r>
              <a:rPr lang="en-US" sz="900" dirty="0">
                <a:hlinkClick r:id="rId5" tooltip="https://creativecommons.org/licenses/by/3.0/"/>
              </a:rPr>
              <a:t>CC BY</a:t>
            </a:r>
            <a:endParaRPr lang="en-US" sz="900" dirty="0"/>
          </a:p>
        </p:txBody>
      </p:sp>
      <p:pic>
        <p:nvPicPr>
          <p:cNvPr id="15" name="Grafik 14" descr="Ein Bild, das Handy, Gerät, tragbares Kommunikationsgerät, Kommunikationsgerät enthält.&#10;&#10;KI-generierte Inhalte können fehlerhaft sein.">
            <a:extLst>
              <a:ext uri="{FF2B5EF4-FFF2-40B4-BE49-F238E27FC236}">
                <a16:creationId xmlns:a16="http://schemas.microsoft.com/office/drawing/2014/main" id="{1D4D5994-5A3E-7CA8-0E6E-9397D2033D5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307843" y="3742989"/>
            <a:ext cx="3255242" cy="2170161"/>
          </a:xfrm>
          <a:prstGeom prst="rect">
            <a:avLst/>
          </a:prstGeom>
        </p:spPr>
      </p:pic>
      <p:pic>
        <p:nvPicPr>
          <p:cNvPr id="17" name="Grafik 16" descr="Ein Bild, das Text, Karte, Multimedia, Elektronisches Gerät enthält.&#10;&#10;KI-generierte Inhalte können fehlerhaft sein.">
            <a:extLst>
              <a:ext uri="{FF2B5EF4-FFF2-40B4-BE49-F238E27FC236}">
                <a16:creationId xmlns:a16="http://schemas.microsoft.com/office/drawing/2014/main" id="{CB53C0D9-776A-128A-D705-9101B33BF75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667289" y="3456966"/>
            <a:ext cx="2924636" cy="2604753"/>
          </a:xfrm>
          <a:prstGeom prst="rect">
            <a:avLst/>
          </a:prstGeom>
        </p:spPr>
      </p:pic>
    </p:spTree>
    <p:extLst>
      <p:ext uri="{BB962C8B-B14F-4D97-AF65-F5344CB8AC3E}">
        <p14:creationId xmlns:p14="http://schemas.microsoft.com/office/powerpoint/2010/main" val="273393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7FE731B-CB5E-6459-B1E1-FB291554E0D2}"/>
              </a:ext>
            </a:extLst>
          </p:cNvPr>
          <p:cNvSpPr>
            <a:spLocks noGrp="1"/>
          </p:cNvSpPr>
          <p:nvPr>
            <p:ph type="body" sz="quarter" idx="10"/>
          </p:nvPr>
        </p:nvSpPr>
        <p:spPr/>
        <p:txBody>
          <a:bodyPr/>
          <a:lstStyle/>
          <a:p>
            <a:r>
              <a:rPr lang="en-GB" sz="3200">
                <a:solidFill>
                  <a:srgbClr val="004877"/>
                </a:solidFill>
                <a:effectLst/>
                <a:latin typeface="Segoe UI" panose="020B0502040204020203" pitchFamily="34" charset="0"/>
                <a:ea typeface="Segoe UI" panose="020B0502040204020203" pitchFamily="34" charset="0"/>
              </a:rPr>
              <a:t>A creative idea...</a:t>
            </a:r>
            <a:endParaRPr lang="de-DE" sz="3200">
              <a:solidFill>
                <a:srgbClr val="004877"/>
              </a:solidFill>
              <a:effectLst/>
              <a:latin typeface="Segoe UI" panose="020B0502040204020203" pitchFamily="34" charset="0"/>
              <a:ea typeface="Times New Roman" panose="02020603050405020304" pitchFamily="18" charset="0"/>
            </a:endParaRPr>
          </a:p>
          <a:p>
            <a:endParaRPr lang="de-DE"/>
          </a:p>
        </p:txBody>
      </p:sp>
      <p:sp>
        <p:nvSpPr>
          <p:cNvPr id="3" name="Textplatzhalter 2">
            <a:extLst>
              <a:ext uri="{FF2B5EF4-FFF2-40B4-BE49-F238E27FC236}">
                <a16:creationId xmlns:a16="http://schemas.microsoft.com/office/drawing/2014/main" id="{9F01D7E1-7EA0-E8C8-6E49-A379E3E708B9}"/>
              </a:ext>
            </a:extLst>
          </p:cNvPr>
          <p:cNvSpPr>
            <a:spLocks noGrp="1"/>
          </p:cNvSpPr>
          <p:nvPr>
            <p:ph type="body" sz="quarter" idx="11"/>
          </p:nvPr>
        </p:nvSpPr>
        <p:spPr>
          <a:xfrm>
            <a:off x="839416" y="1412776"/>
            <a:ext cx="7344816" cy="4495800"/>
          </a:xfrm>
        </p:spPr>
        <p:txBody>
          <a:bodyPr/>
          <a:lstStyle/>
          <a:p>
            <a:pPr marL="514350" indent="-285750">
              <a:lnSpc>
                <a:spcPct val="127000"/>
              </a:lnSpc>
              <a:buFont typeface="Arial" panose="020B0604020202020204" pitchFamily="34" charset="0"/>
              <a:buChar char="•"/>
            </a:pPr>
            <a:r>
              <a:rPr lang="en-GB" sz="2000">
                <a:solidFill>
                  <a:srgbClr val="004877"/>
                </a:solidFill>
                <a:effectLst/>
                <a:latin typeface="Segoe UI" panose="020B0502040204020203" pitchFamily="34" charset="0"/>
                <a:ea typeface="Segoe UI" panose="020B0502040204020203" pitchFamily="34" charset="0"/>
              </a:rPr>
              <a:t>needs time.</a:t>
            </a:r>
            <a:endParaRPr lang="de-DE" sz="2000">
              <a:solidFill>
                <a:srgbClr val="004877"/>
              </a:solidFill>
              <a:effectLst/>
              <a:latin typeface="Segoe UI" panose="020B0502040204020203" pitchFamily="34" charset="0"/>
              <a:ea typeface="Times New Roman" panose="02020603050405020304" pitchFamily="18" charset="0"/>
            </a:endParaRPr>
          </a:p>
          <a:p>
            <a:pPr marL="514350" indent="-285750">
              <a:lnSpc>
                <a:spcPct val="127000"/>
              </a:lnSpc>
              <a:buFont typeface="Arial" panose="020B0604020202020204" pitchFamily="34" charset="0"/>
              <a:buChar char="•"/>
            </a:pPr>
            <a:r>
              <a:rPr lang="en-GB" sz="2000">
                <a:solidFill>
                  <a:srgbClr val="004877"/>
                </a:solidFill>
                <a:effectLst/>
                <a:latin typeface="Segoe UI" panose="020B0502040204020203" pitchFamily="34" charset="0"/>
                <a:ea typeface="Segoe UI" panose="020B0502040204020203" pitchFamily="34" charset="0"/>
              </a:rPr>
              <a:t>combines several already known things.</a:t>
            </a:r>
            <a:endParaRPr lang="de-DE" sz="2000">
              <a:solidFill>
                <a:srgbClr val="004877"/>
              </a:solidFill>
              <a:effectLst/>
              <a:latin typeface="Segoe UI" panose="020B0502040204020203" pitchFamily="34" charset="0"/>
              <a:ea typeface="Times New Roman" panose="02020603050405020304" pitchFamily="18" charset="0"/>
            </a:endParaRPr>
          </a:p>
          <a:p>
            <a:pPr marL="514350" indent="-285750">
              <a:lnSpc>
                <a:spcPct val="127000"/>
              </a:lnSpc>
              <a:buFont typeface="Arial" panose="020B0604020202020204" pitchFamily="34" charset="0"/>
              <a:buChar char="•"/>
            </a:pPr>
            <a:r>
              <a:rPr lang="en-GB" sz="2000">
                <a:solidFill>
                  <a:srgbClr val="004877"/>
                </a:solidFill>
                <a:effectLst/>
                <a:latin typeface="Segoe UI" panose="020B0502040204020203" pitchFamily="34" charset="0"/>
                <a:ea typeface="Segoe UI" panose="020B0502040204020203" pitchFamily="34" charset="0"/>
              </a:rPr>
              <a:t>is not a coincidence. </a:t>
            </a:r>
            <a:endParaRPr lang="de-DE" sz="2000">
              <a:solidFill>
                <a:srgbClr val="004877"/>
              </a:solidFill>
              <a:effectLst/>
              <a:latin typeface="Segoe UI" panose="020B0502040204020203" pitchFamily="34" charset="0"/>
              <a:ea typeface="Times New Roman" panose="02020603050405020304" pitchFamily="18" charset="0"/>
            </a:endParaRPr>
          </a:p>
          <a:p>
            <a:pPr marL="514350" indent="-285750">
              <a:lnSpc>
                <a:spcPct val="127000"/>
              </a:lnSpc>
              <a:buFont typeface="Arial" panose="020B0604020202020204" pitchFamily="34" charset="0"/>
              <a:buChar char="•"/>
            </a:pPr>
            <a:r>
              <a:rPr lang="en-GB" sz="2000">
                <a:solidFill>
                  <a:srgbClr val="004877"/>
                </a:solidFill>
                <a:effectLst/>
                <a:latin typeface="Segoe UI" panose="020B0502040204020203" pitchFamily="34" charset="0"/>
                <a:ea typeface="Segoe UI" panose="020B0502040204020203" pitchFamily="34" charset="0"/>
              </a:rPr>
              <a:t>needs feedback.</a:t>
            </a:r>
            <a:endParaRPr lang="de-DE" sz="2000">
              <a:solidFill>
                <a:srgbClr val="004877"/>
              </a:solidFill>
              <a:effectLst/>
              <a:latin typeface="Segoe UI" panose="020B0502040204020203" pitchFamily="34" charset="0"/>
              <a:ea typeface="Times New Roman" panose="02020603050405020304" pitchFamily="18" charset="0"/>
            </a:endParaRPr>
          </a:p>
          <a:p>
            <a:pPr marL="514350" indent="-285750">
              <a:lnSpc>
                <a:spcPct val="127000"/>
              </a:lnSpc>
              <a:buFont typeface="Arial" panose="020B0604020202020204" pitchFamily="34" charset="0"/>
              <a:buChar char="•"/>
            </a:pPr>
            <a:r>
              <a:rPr lang="en-GB" sz="2000">
                <a:solidFill>
                  <a:srgbClr val="004877"/>
                </a:solidFill>
                <a:effectLst/>
                <a:latin typeface="Segoe UI" panose="020B0502040204020203" pitchFamily="34" charset="0"/>
                <a:ea typeface="Segoe UI" panose="020B0502040204020203" pitchFamily="34" charset="0"/>
              </a:rPr>
              <a:t>does not come by sitting still and thinking!</a:t>
            </a:r>
            <a:endParaRPr lang="de-DE" sz="2000">
              <a:solidFill>
                <a:srgbClr val="004877"/>
              </a:solidFill>
              <a:effectLst/>
              <a:latin typeface="Segoe UI" panose="020B0502040204020203" pitchFamily="34" charset="0"/>
              <a:ea typeface="Times New Roman" panose="02020603050405020304" pitchFamily="18" charset="0"/>
            </a:endParaRPr>
          </a:p>
          <a:p>
            <a:endParaRPr lang="de-DE"/>
          </a:p>
        </p:txBody>
      </p:sp>
      <p:sp>
        <p:nvSpPr>
          <p:cNvPr id="4" name="Fußzeilenplatzhalter 3">
            <a:extLst>
              <a:ext uri="{FF2B5EF4-FFF2-40B4-BE49-F238E27FC236}">
                <a16:creationId xmlns:a16="http://schemas.microsoft.com/office/drawing/2014/main" id="{D6A160F6-992F-F224-4AAE-3EC5BADA9420}"/>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C1E3CD02-0A07-CCD7-5184-C31075D691BE}"/>
              </a:ext>
            </a:extLst>
          </p:cNvPr>
          <p:cNvSpPr>
            <a:spLocks noGrp="1"/>
          </p:cNvSpPr>
          <p:nvPr>
            <p:ph type="sldNum" sz="quarter" idx="13"/>
          </p:nvPr>
        </p:nvSpPr>
        <p:spPr/>
        <p:txBody>
          <a:bodyPr/>
          <a:lstStyle/>
          <a:p>
            <a:pPr>
              <a:defRPr/>
            </a:pPr>
            <a:fld id="{3403F9C6-84D0-4162-91EE-42F978B0FA19}" type="slidenum">
              <a:rPr lang="de-DE" altLang="de-DE" smtClean="0"/>
              <a:pPr>
                <a:defRPr/>
              </a:pPr>
              <a:t>72</a:t>
            </a:fld>
            <a:endParaRPr lang="de-DE" altLang="de-DE"/>
          </a:p>
        </p:txBody>
      </p:sp>
      <p:pic>
        <p:nvPicPr>
          <p:cNvPr id="8" name="Grafik 7" descr="Ein Bild, das Zeichnung, Entwurf, Kinderkunst, Kunst enthält.&#10;&#10;KI-generierte Inhalte können fehlerhaft sein.">
            <a:extLst>
              <a:ext uri="{FF2B5EF4-FFF2-40B4-BE49-F238E27FC236}">
                <a16:creationId xmlns:a16="http://schemas.microsoft.com/office/drawing/2014/main" id="{0AFD81FE-73E5-9634-B046-F13F18E8D9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21227" y="1158974"/>
            <a:ext cx="4286250" cy="4286250"/>
          </a:xfrm>
          <a:prstGeom prst="rect">
            <a:avLst/>
          </a:prstGeom>
        </p:spPr>
      </p:pic>
      <p:sp>
        <p:nvSpPr>
          <p:cNvPr id="9" name="Textfeld 8">
            <a:extLst>
              <a:ext uri="{FF2B5EF4-FFF2-40B4-BE49-F238E27FC236}">
                <a16:creationId xmlns:a16="http://schemas.microsoft.com/office/drawing/2014/main" id="{3086BC6A-7551-6F61-78CF-28F3EF193F65}"/>
              </a:ext>
            </a:extLst>
          </p:cNvPr>
          <p:cNvSpPr txBox="1"/>
          <p:nvPr/>
        </p:nvSpPr>
        <p:spPr>
          <a:xfrm>
            <a:off x="7066334" y="5561484"/>
            <a:ext cx="4286250" cy="230832"/>
          </a:xfrm>
          <a:prstGeom prst="rect">
            <a:avLst/>
          </a:prstGeom>
          <a:noFill/>
        </p:spPr>
        <p:txBody>
          <a:bodyPr wrap="square" rtlCol="0">
            <a:spAutoFit/>
          </a:bodyPr>
          <a:lstStyle/>
          <a:p>
            <a:r>
              <a:rPr lang="en-US" sz="900" dirty="0"/>
              <a:t>"</a:t>
            </a:r>
            <a:r>
              <a:rPr lang="en-US" sz="900" dirty="0">
                <a:hlinkClick r:id="rId4" tooltip="https://www.eoi.es/blogs/alfredo-fernandez-lorenzo/2018/10/30/como-fomentar-la-creatividad-en-el-trabajo/"/>
              </a:rPr>
              <a:t>Dieses Foto</a:t>
            </a:r>
            <a:r>
              <a:rPr lang="en-US" sz="900" dirty="0"/>
              <a:t> was licensed by unknown author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3859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5B6AE4E-844B-58D1-76EF-66E3E59DC8E2}"/>
              </a:ext>
            </a:extLst>
          </p:cNvPr>
          <p:cNvSpPr>
            <a:spLocks noGrp="1"/>
          </p:cNvSpPr>
          <p:nvPr>
            <p:ph type="body" sz="quarter" idx="10"/>
          </p:nvPr>
        </p:nvSpPr>
        <p:spPr/>
        <p:txBody>
          <a:bodyPr/>
          <a:lstStyle/>
          <a:p>
            <a:r>
              <a:rPr lang="de-DE" err="1">
                <a:solidFill>
                  <a:schemeClr val="accent1"/>
                </a:solidFill>
              </a:rPr>
              <a:t>Exercise</a:t>
            </a:r>
            <a:r>
              <a:rPr lang="de-DE">
                <a:solidFill>
                  <a:schemeClr val="accent1"/>
                </a:solidFill>
              </a:rPr>
              <a:t> </a:t>
            </a:r>
            <a:r>
              <a:rPr lang="de-DE" b="1">
                <a:solidFill>
                  <a:srgbClr val="92D050"/>
                </a:solidFill>
              </a:rPr>
              <a:t>Ideation</a:t>
            </a:r>
            <a:r>
              <a:rPr lang="de-DE">
                <a:solidFill>
                  <a:schemeClr val="accent1"/>
                </a:solidFill>
              </a:rPr>
              <a:t>: 4 – 3 – 2 (Gathering Stage)</a:t>
            </a:r>
          </a:p>
        </p:txBody>
      </p:sp>
      <p:sp>
        <p:nvSpPr>
          <p:cNvPr id="3" name="Textplatzhalter 2">
            <a:extLst>
              <a:ext uri="{FF2B5EF4-FFF2-40B4-BE49-F238E27FC236}">
                <a16:creationId xmlns:a16="http://schemas.microsoft.com/office/drawing/2014/main" id="{044EC1B7-EDAF-1974-6D45-056C5CDB73FE}"/>
              </a:ext>
            </a:extLst>
          </p:cNvPr>
          <p:cNvSpPr>
            <a:spLocks noGrp="1"/>
          </p:cNvSpPr>
          <p:nvPr>
            <p:ph type="body" sz="quarter" idx="11"/>
          </p:nvPr>
        </p:nvSpPr>
        <p:spPr>
          <a:xfrm>
            <a:off x="596899" y="1181100"/>
            <a:ext cx="10394951" cy="4495800"/>
          </a:xfrm>
        </p:spPr>
        <p:txBody>
          <a:bodyPr/>
          <a:lstStyle/>
          <a:p>
            <a:pPr>
              <a:buFont typeface="Arial" panose="020B0604020202020204" pitchFamily="34" charset="0"/>
              <a:buChar char="•"/>
            </a:pPr>
            <a:r>
              <a:rPr lang="de-DE"/>
              <a:t>4 </a:t>
            </a:r>
            <a:r>
              <a:rPr lang="de-DE" err="1"/>
              <a:t>person</a:t>
            </a:r>
            <a:endParaRPr lang="de-DE"/>
          </a:p>
          <a:p>
            <a:pPr>
              <a:buFont typeface="Arial" panose="020B0604020202020204" pitchFamily="34" charset="0"/>
              <a:buChar char="•"/>
            </a:pPr>
            <a:r>
              <a:rPr lang="de-DE"/>
              <a:t>3 </a:t>
            </a:r>
            <a:r>
              <a:rPr lang="de-DE" err="1"/>
              <a:t>ideas</a:t>
            </a:r>
            <a:endParaRPr lang="de-DE"/>
          </a:p>
          <a:p>
            <a:pPr>
              <a:buFont typeface="Arial" panose="020B0604020202020204" pitchFamily="34" charset="0"/>
              <a:buChar char="•"/>
            </a:pPr>
            <a:r>
              <a:rPr lang="de-DE"/>
              <a:t>2 </a:t>
            </a:r>
            <a:r>
              <a:rPr lang="de-DE" err="1"/>
              <a:t>rounds</a:t>
            </a:r>
            <a:endParaRPr lang="de-DE"/>
          </a:p>
          <a:p>
            <a:pPr>
              <a:buFont typeface="Arial" panose="020B0604020202020204" pitchFamily="34" charset="0"/>
              <a:buChar char="•"/>
            </a:pPr>
            <a:endParaRPr lang="de-DE"/>
          </a:p>
        </p:txBody>
      </p:sp>
      <p:sp>
        <p:nvSpPr>
          <p:cNvPr id="4" name="Fußzeilenplatzhalter 3">
            <a:extLst>
              <a:ext uri="{FF2B5EF4-FFF2-40B4-BE49-F238E27FC236}">
                <a16:creationId xmlns:a16="http://schemas.microsoft.com/office/drawing/2014/main" id="{E4052B77-41B5-6D36-7447-8AF100F40E1E}"/>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637A1F06-5683-1920-2FA4-D700DB130F79}"/>
              </a:ext>
            </a:extLst>
          </p:cNvPr>
          <p:cNvSpPr>
            <a:spLocks noGrp="1"/>
          </p:cNvSpPr>
          <p:nvPr>
            <p:ph type="sldNum" sz="quarter" idx="13"/>
          </p:nvPr>
        </p:nvSpPr>
        <p:spPr/>
        <p:txBody>
          <a:bodyPr/>
          <a:lstStyle/>
          <a:p>
            <a:pPr>
              <a:defRPr/>
            </a:pPr>
            <a:fld id="{3403F9C6-84D0-4162-91EE-42F978B0FA19}" type="slidenum">
              <a:rPr lang="de-DE" altLang="de-DE" smtClean="0"/>
              <a:pPr>
                <a:defRPr/>
              </a:pPr>
              <a:t>73</a:t>
            </a:fld>
            <a:endParaRPr lang="de-DE" altLang="de-DE"/>
          </a:p>
        </p:txBody>
      </p:sp>
      <p:sp>
        <p:nvSpPr>
          <p:cNvPr id="8" name="Ellipse 7">
            <a:extLst>
              <a:ext uri="{FF2B5EF4-FFF2-40B4-BE49-F238E27FC236}">
                <a16:creationId xmlns:a16="http://schemas.microsoft.com/office/drawing/2014/main" id="{C331C8A1-41E2-50E6-818A-EB5EB9E61D5A}"/>
              </a:ext>
            </a:extLst>
          </p:cNvPr>
          <p:cNvSpPr/>
          <p:nvPr/>
        </p:nvSpPr>
        <p:spPr>
          <a:xfrm>
            <a:off x="8832304" y="2492895"/>
            <a:ext cx="648072" cy="582643"/>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AEBBDFCC-155B-D5C7-2835-682102194BD0}"/>
              </a:ext>
            </a:extLst>
          </p:cNvPr>
          <p:cNvSpPr/>
          <p:nvPr/>
        </p:nvSpPr>
        <p:spPr>
          <a:xfrm>
            <a:off x="8396967" y="1687102"/>
            <a:ext cx="648072" cy="582643"/>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E7191A8F-CA8F-1580-A6EF-28F072A72A25}"/>
              </a:ext>
            </a:extLst>
          </p:cNvPr>
          <p:cNvSpPr/>
          <p:nvPr/>
        </p:nvSpPr>
        <p:spPr>
          <a:xfrm>
            <a:off x="9312795" y="1135665"/>
            <a:ext cx="648072" cy="582643"/>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BB2BCD04-3215-4BC9-B836-C6289ED8CEC6}"/>
              </a:ext>
            </a:extLst>
          </p:cNvPr>
          <p:cNvSpPr/>
          <p:nvPr/>
        </p:nvSpPr>
        <p:spPr>
          <a:xfrm>
            <a:off x="9912077" y="2010272"/>
            <a:ext cx="648072" cy="582643"/>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abgerundete Ecken 13">
            <a:extLst>
              <a:ext uri="{FF2B5EF4-FFF2-40B4-BE49-F238E27FC236}">
                <a16:creationId xmlns:a16="http://schemas.microsoft.com/office/drawing/2014/main" id="{410AEA1B-8DEE-5CD0-EBCB-6E7E21C42A7E}"/>
              </a:ext>
            </a:extLst>
          </p:cNvPr>
          <p:cNvSpPr/>
          <p:nvPr/>
        </p:nvSpPr>
        <p:spPr>
          <a:xfrm>
            <a:off x="10408219" y="188640"/>
            <a:ext cx="1664445" cy="9924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10 min</a:t>
            </a:r>
          </a:p>
        </p:txBody>
      </p:sp>
      <p:sp>
        <p:nvSpPr>
          <p:cNvPr id="11" name="Rechteck 10">
            <a:extLst>
              <a:ext uri="{FF2B5EF4-FFF2-40B4-BE49-F238E27FC236}">
                <a16:creationId xmlns:a16="http://schemas.microsoft.com/office/drawing/2014/main" id="{53B90394-ABAD-46A9-8BEB-4060B6E5406F}"/>
              </a:ext>
            </a:extLst>
          </p:cNvPr>
          <p:cNvSpPr/>
          <p:nvPr/>
        </p:nvSpPr>
        <p:spPr>
          <a:xfrm>
            <a:off x="0" y="3881331"/>
            <a:ext cx="12192000" cy="1512718"/>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457200" indent="-457200" algn="ctr">
              <a:lnSpc>
                <a:spcPct val="150000"/>
              </a:lnSpc>
              <a:buFont typeface="+mj-lt"/>
              <a:buAutoNum type="arabicPeriod"/>
            </a:pPr>
            <a:r>
              <a:rPr lang="de-DE"/>
              <a:t>Write down </a:t>
            </a:r>
            <a:r>
              <a:rPr lang="de-DE" err="1"/>
              <a:t>three</a:t>
            </a:r>
            <a:r>
              <a:rPr lang="de-DE"/>
              <a:t> </a:t>
            </a:r>
            <a:r>
              <a:rPr lang="de-DE" err="1"/>
              <a:t>ideas</a:t>
            </a:r>
            <a:r>
              <a:rPr lang="de-DE"/>
              <a:t> on </a:t>
            </a:r>
            <a:r>
              <a:rPr lang="de-DE" err="1"/>
              <a:t>the</a:t>
            </a:r>
            <a:r>
              <a:rPr lang="de-DE"/>
              <a:t> </a:t>
            </a:r>
            <a:r>
              <a:rPr lang="de-DE" err="1"/>
              <a:t>sheet</a:t>
            </a:r>
            <a:endParaRPr lang="de-DE"/>
          </a:p>
          <a:p>
            <a:pPr marL="457200" indent="-457200" algn="ctr">
              <a:lnSpc>
                <a:spcPct val="150000"/>
              </a:lnSpc>
              <a:buFont typeface="+mj-lt"/>
              <a:buAutoNum type="arabicPeriod"/>
            </a:pPr>
            <a:r>
              <a:rPr lang="de-DE"/>
              <a:t>Hand </a:t>
            </a:r>
            <a:r>
              <a:rPr lang="de-DE" err="1"/>
              <a:t>your</a:t>
            </a:r>
            <a:r>
              <a:rPr lang="de-DE"/>
              <a:t> </a:t>
            </a:r>
            <a:r>
              <a:rPr lang="de-DE" err="1"/>
              <a:t>sheet</a:t>
            </a:r>
            <a:r>
              <a:rPr lang="de-DE"/>
              <a:t> </a:t>
            </a:r>
            <a:r>
              <a:rPr lang="de-DE" err="1"/>
              <a:t>of</a:t>
            </a:r>
            <a:r>
              <a:rPr lang="de-DE"/>
              <a:t> </a:t>
            </a:r>
            <a:r>
              <a:rPr lang="de-DE" err="1"/>
              <a:t>paper</a:t>
            </a:r>
            <a:r>
              <a:rPr lang="de-DE"/>
              <a:t> </a:t>
            </a:r>
            <a:r>
              <a:rPr lang="de-DE" err="1"/>
              <a:t>over</a:t>
            </a:r>
            <a:r>
              <a:rPr lang="de-DE"/>
              <a:t> </a:t>
            </a:r>
            <a:r>
              <a:rPr lang="de-DE" err="1"/>
              <a:t>to</a:t>
            </a:r>
            <a:r>
              <a:rPr lang="de-DE"/>
              <a:t> </a:t>
            </a:r>
            <a:r>
              <a:rPr lang="de-DE" err="1"/>
              <a:t>your</a:t>
            </a:r>
            <a:r>
              <a:rPr lang="de-DE"/>
              <a:t> </a:t>
            </a:r>
            <a:r>
              <a:rPr lang="de-DE" err="1"/>
              <a:t>partner</a:t>
            </a:r>
            <a:r>
              <a:rPr lang="de-DE"/>
              <a:t> on </a:t>
            </a:r>
            <a:r>
              <a:rPr lang="de-DE" err="1"/>
              <a:t>the</a:t>
            </a:r>
            <a:r>
              <a:rPr lang="de-DE"/>
              <a:t> </a:t>
            </a:r>
            <a:r>
              <a:rPr lang="de-DE" err="1"/>
              <a:t>left</a:t>
            </a:r>
            <a:r>
              <a:rPr lang="de-DE"/>
              <a:t> </a:t>
            </a:r>
            <a:r>
              <a:rPr lang="de-DE" err="1"/>
              <a:t>hand</a:t>
            </a:r>
            <a:r>
              <a:rPr lang="de-DE"/>
              <a:t> </a:t>
            </a:r>
            <a:r>
              <a:rPr lang="de-DE" err="1"/>
              <a:t>side</a:t>
            </a:r>
            <a:endParaRPr lang="de-DE"/>
          </a:p>
          <a:p>
            <a:pPr marL="457200" indent="-457200" algn="ctr">
              <a:lnSpc>
                <a:spcPct val="150000"/>
              </a:lnSpc>
              <a:buFont typeface="+mj-lt"/>
              <a:buAutoNum type="arabicPeriod"/>
            </a:pPr>
            <a:r>
              <a:rPr lang="de-DE"/>
              <a:t>The </a:t>
            </a:r>
            <a:r>
              <a:rPr lang="de-DE" err="1"/>
              <a:t>sheets</a:t>
            </a:r>
            <a:r>
              <a:rPr lang="de-DE"/>
              <a:t> will </a:t>
            </a:r>
            <a:r>
              <a:rPr lang="de-DE" err="1"/>
              <a:t>circulate</a:t>
            </a:r>
            <a:r>
              <a:rPr lang="de-DE"/>
              <a:t> </a:t>
            </a:r>
            <a:r>
              <a:rPr lang="de-DE" err="1"/>
              <a:t>around</a:t>
            </a:r>
            <a:r>
              <a:rPr lang="de-DE"/>
              <a:t> for </a:t>
            </a:r>
            <a:r>
              <a:rPr lang="de-DE" err="1"/>
              <a:t>two</a:t>
            </a:r>
            <a:r>
              <a:rPr lang="de-DE"/>
              <a:t> </a:t>
            </a:r>
            <a:r>
              <a:rPr lang="de-DE" err="1"/>
              <a:t>rounds</a:t>
            </a:r>
            <a:endParaRPr lang="de-DE"/>
          </a:p>
          <a:p>
            <a:pPr algn="ctr"/>
            <a:endParaRPr lang="en-GB"/>
          </a:p>
        </p:txBody>
      </p:sp>
    </p:spTree>
    <p:extLst>
      <p:ext uri="{BB962C8B-B14F-4D97-AF65-F5344CB8AC3E}">
        <p14:creationId xmlns:p14="http://schemas.microsoft.com/office/powerpoint/2010/main" val="480938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77B8171-FAF5-8935-0DB4-5E537CEA030A}"/>
              </a:ext>
            </a:extLst>
          </p:cNvPr>
          <p:cNvSpPr>
            <a:spLocks noGrp="1"/>
          </p:cNvSpPr>
          <p:nvPr>
            <p:ph type="body" sz="quarter" idx="10"/>
          </p:nvPr>
        </p:nvSpPr>
        <p:spPr/>
        <p:txBody>
          <a:bodyPr/>
          <a:lstStyle/>
          <a:p>
            <a:r>
              <a:rPr lang="de-DE" err="1"/>
              <a:t>Exercise</a:t>
            </a:r>
            <a:r>
              <a:rPr lang="de-DE"/>
              <a:t>: VIP</a:t>
            </a:r>
            <a:endParaRPr lang="en-US"/>
          </a:p>
        </p:txBody>
      </p:sp>
      <p:sp>
        <p:nvSpPr>
          <p:cNvPr id="3" name="Textplatzhalter 2">
            <a:extLst>
              <a:ext uri="{FF2B5EF4-FFF2-40B4-BE49-F238E27FC236}">
                <a16:creationId xmlns:a16="http://schemas.microsoft.com/office/drawing/2014/main" id="{BB31B6B1-2CEC-A0BD-2D3D-2EBD27F7D05F}"/>
              </a:ext>
            </a:extLst>
          </p:cNvPr>
          <p:cNvSpPr>
            <a:spLocks noGrp="1"/>
          </p:cNvSpPr>
          <p:nvPr>
            <p:ph type="body" sz="quarter" idx="11"/>
          </p:nvPr>
        </p:nvSpPr>
        <p:spPr>
          <a:xfrm>
            <a:off x="551384" y="1916906"/>
            <a:ext cx="10561970" cy="4495800"/>
          </a:xfrm>
        </p:spPr>
        <p:txBody>
          <a:bodyPr/>
          <a:lstStyle/>
          <a:p>
            <a:pPr marL="114300" indent="-457200">
              <a:buAutoNum type="arabicPeriod"/>
            </a:pPr>
            <a:r>
              <a:rPr lang="de-DE" err="1"/>
              <a:t>Get</a:t>
            </a:r>
            <a:r>
              <a:rPr lang="de-DE"/>
              <a:t> </a:t>
            </a:r>
            <a:r>
              <a:rPr lang="de-DE" err="1"/>
              <a:t>together</a:t>
            </a:r>
            <a:r>
              <a:rPr lang="de-DE"/>
              <a:t> in </a:t>
            </a:r>
            <a:r>
              <a:rPr lang="de-DE" err="1"/>
              <a:t>groups</a:t>
            </a:r>
            <a:r>
              <a:rPr lang="de-DE"/>
              <a:t> of 3-4 </a:t>
            </a:r>
            <a:r>
              <a:rPr lang="de-DE" err="1"/>
              <a:t>members</a:t>
            </a:r>
            <a:endParaRPr lang="de-DE"/>
          </a:p>
          <a:p>
            <a:pPr marL="114300" indent="-457200">
              <a:buAutoNum type="arabicPeriod"/>
            </a:pPr>
            <a:r>
              <a:rPr lang="de-DE"/>
              <a:t>Think </a:t>
            </a:r>
            <a:r>
              <a:rPr lang="de-DE" err="1"/>
              <a:t>about</a:t>
            </a:r>
            <a:r>
              <a:rPr lang="de-DE"/>
              <a:t> 1 VIP/</a:t>
            </a:r>
            <a:r>
              <a:rPr lang="de-DE" err="1"/>
              <a:t>celebrity</a:t>
            </a:r>
            <a:r>
              <a:rPr lang="de-DE"/>
              <a:t> </a:t>
            </a:r>
            <a:r>
              <a:rPr lang="de-DE" err="1"/>
              <a:t>that</a:t>
            </a:r>
            <a:r>
              <a:rPr lang="de-DE"/>
              <a:t> all of </a:t>
            </a:r>
            <a:r>
              <a:rPr lang="de-DE" err="1"/>
              <a:t>the</a:t>
            </a:r>
            <a:r>
              <a:rPr lang="de-DE"/>
              <a:t> </a:t>
            </a:r>
            <a:r>
              <a:rPr lang="de-DE" err="1"/>
              <a:t>group</a:t>
            </a:r>
            <a:r>
              <a:rPr lang="de-DE"/>
              <a:t> </a:t>
            </a:r>
            <a:r>
              <a:rPr lang="de-DE" err="1"/>
              <a:t>members</a:t>
            </a:r>
            <a:r>
              <a:rPr lang="de-DE"/>
              <a:t> </a:t>
            </a:r>
            <a:r>
              <a:rPr lang="de-DE" err="1"/>
              <a:t>are</a:t>
            </a:r>
            <a:r>
              <a:rPr lang="de-DE"/>
              <a:t> </a:t>
            </a:r>
            <a:r>
              <a:rPr lang="de-DE" err="1"/>
              <a:t>familiar</a:t>
            </a:r>
            <a:r>
              <a:rPr lang="de-DE"/>
              <a:t> </a:t>
            </a:r>
            <a:r>
              <a:rPr lang="de-DE" err="1"/>
              <a:t>with</a:t>
            </a:r>
            <a:endParaRPr lang="de-DE"/>
          </a:p>
          <a:p>
            <a:pPr marL="114300" indent="-457200">
              <a:buAutoNum type="arabicPeriod"/>
            </a:pPr>
            <a:r>
              <a:rPr lang="de-DE" err="1"/>
              <a:t>Collect</a:t>
            </a:r>
            <a:r>
              <a:rPr lang="de-DE"/>
              <a:t> </a:t>
            </a:r>
            <a:r>
              <a:rPr lang="de-DE" err="1"/>
              <a:t>ideas</a:t>
            </a:r>
            <a:r>
              <a:rPr lang="de-DE"/>
              <a:t> </a:t>
            </a:r>
            <a:r>
              <a:rPr lang="de-DE" err="1"/>
              <a:t>how</a:t>
            </a:r>
            <a:r>
              <a:rPr lang="de-DE"/>
              <a:t> </a:t>
            </a:r>
            <a:r>
              <a:rPr lang="de-DE" err="1"/>
              <a:t>this</a:t>
            </a:r>
            <a:r>
              <a:rPr lang="de-DE"/>
              <a:t> VIP </a:t>
            </a:r>
            <a:r>
              <a:rPr lang="de-DE" err="1"/>
              <a:t>would</a:t>
            </a:r>
            <a:r>
              <a:rPr lang="de-DE"/>
              <a:t> </a:t>
            </a:r>
            <a:r>
              <a:rPr lang="de-DE" err="1"/>
              <a:t>solve</a:t>
            </a:r>
            <a:r>
              <a:rPr lang="de-DE"/>
              <a:t> </a:t>
            </a:r>
            <a:r>
              <a:rPr lang="de-DE" err="1"/>
              <a:t>your</a:t>
            </a:r>
            <a:r>
              <a:rPr lang="de-DE"/>
              <a:t> </a:t>
            </a:r>
            <a:r>
              <a:rPr lang="de-DE" err="1"/>
              <a:t>problem</a:t>
            </a:r>
            <a:endParaRPr lang="de-DE"/>
          </a:p>
          <a:p>
            <a:pPr marL="114300" indent="-457200">
              <a:buAutoNum type="arabicPeriod"/>
            </a:pPr>
            <a:r>
              <a:rPr lang="de-DE" err="1"/>
              <a:t>Present</a:t>
            </a:r>
            <a:r>
              <a:rPr lang="de-DE"/>
              <a:t> </a:t>
            </a:r>
            <a:r>
              <a:rPr lang="de-DE" err="1"/>
              <a:t>your</a:t>
            </a:r>
            <a:r>
              <a:rPr lang="de-DE"/>
              <a:t> </a:t>
            </a:r>
            <a:r>
              <a:rPr lang="de-DE" err="1"/>
              <a:t>ideas</a:t>
            </a:r>
            <a:r>
              <a:rPr lang="de-DE"/>
              <a:t> to </a:t>
            </a:r>
            <a:r>
              <a:rPr lang="de-DE" err="1"/>
              <a:t>the</a:t>
            </a:r>
            <a:r>
              <a:rPr lang="de-DE"/>
              <a:t> </a:t>
            </a:r>
            <a:r>
              <a:rPr lang="de-DE" err="1"/>
              <a:t>other</a:t>
            </a:r>
            <a:r>
              <a:rPr lang="de-DE"/>
              <a:t> </a:t>
            </a:r>
            <a:r>
              <a:rPr lang="de-DE" err="1"/>
              <a:t>groups</a:t>
            </a:r>
            <a:endParaRPr lang="en-US"/>
          </a:p>
        </p:txBody>
      </p:sp>
      <p:sp>
        <p:nvSpPr>
          <p:cNvPr id="4" name="Fußzeilenplatzhalter 3">
            <a:extLst>
              <a:ext uri="{FF2B5EF4-FFF2-40B4-BE49-F238E27FC236}">
                <a16:creationId xmlns:a16="http://schemas.microsoft.com/office/drawing/2014/main" id="{11287456-4D95-BC10-08CF-30B1BC1B5196}"/>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F3C217FC-40FE-52B1-6844-B42373173161}"/>
              </a:ext>
            </a:extLst>
          </p:cNvPr>
          <p:cNvSpPr>
            <a:spLocks noGrp="1"/>
          </p:cNvSpPr>
          <p:nvPr>
            <p:ph type="sldNum" sz="quarter" idx="13"/>
          </p:nvPr>
        </p:nvSpPr>
        <p:spPr/>
        <p:txBody>
          <a:bodyPr/>
          <a:lstStyle/>
          <a:p>
            <a:pPr>
              <a:defRPr/>
            </a:pPr>
            <a:fld id="{3403F9C6-84D0-4162-91EE-42F978B0FA19}" type="slidenum">
              <a:rPr lang="de-DE" altLang="de-DE" smtClean="0"/>
              <a:pPr>
                <a:defRPr/>
              </a:pPr>
              <a:t>74</a:t>
            </a:fld>
            <a:endParaRPr lang="de-DE" altLang="de-DE"/>
          </a:p>
        </p:txBody>
      </p:sp>
      <p:pic>
        <p:nvPicPr>
          <p:cNvPr id="8" name="Grafik 7" descr="Ein Bild, das Kunst, Design enthält.&#10;&#10;Automatisch generierte Beschreibung">
            <a:extLst>
              <a:ext uri="{FF2B5EF4-FFF2-40B4-BE49-F238E27FC236}">
                <a16:creationId xmlns:a16="http://schemas.microsoft.com/office/drawing/2014/main" id="{66AC54C4-E838-94D3-F490-FB742069DF0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24757" y="3933056"/>
            <a:ext cx="2327920" cy="2327920"/>
          </a:xfrm>
          <a:prstGeom prst="rect">
            <a:avLst/>
          </a:prstGeom>
        </p:spPr>
      </p:pic>
      <p:sp>
        <p:nvSpPr>
          <p:cNvPr id="7" name="Rechteck: abgerundete Ecken 6">
            <a:extLst>
              <a:ext uri="{FF2B5EF4-FFF2-40B4-BE49-F238E27FC236}">
                <a16:creationId xmlns:a16="http://schemas.microsoft.com/office/drawing/2014/main" id="{5D79EA4A-BF41-3611-9A98-D853555E8BDD}"/>
              </a:ext>
            </a:extLst>
          </p:cNvPr>
          <p:cNvSpPr/>
          <p:nvPr/>
        </p:nvSpPr>
        <p:spPr>
          <a:xfrm>
            <a:off x="10211670" y="188640"/>
            <a:ext cx="1784955"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10 min</a:t>
            </a:r>
          </a:p>
        </p:txBody>
      </p:sp>
    </p:spTree>
    <p:extLst>
      <p:ext uri="{BB962C8B-B14F-4D97-AF65-F5344CB8AC3E}">
        <p14:creationId xmlns:p14="http://schemas.microsoft.com/office/powerpoint/2010/main" val="2625376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40DA0EF-0125-D2DC-4219-7B32BC6FED67}"/>
              </a:ext>
            </a:extLst>
          </p:cNvPr>
          <p:cNvSpPr>
            <a:spLocks noGrp="1"/>
          </p:cNvSpPr>
          <p:nvPr>
            <p:ph type="body" sz="quarter" idx="10"/>
          </p:nvPr>
        </p:nvSpPr>
        <p:spPr>
          <a:xfrm>
            <a:off x="397933" y="349044"/>
            <a:ext cx="9802523" cy="685800"/>
          </a:xfrm>
        </p:spPr>
        <p:txBody>
          <a:bodyPr/>
          <a:lstStyle/>
          <a:p>
            <a:r>
              <a:rPr lang="de-DE" err="1">
                <a:solidFill>
                  <a:schemeClr val="accent1"/>
                </a:solidFill>
              </a:rPr>
              <a:t>Exercise</a:t>
            </a:r>
            <a:r>
              <a:rPr lang="de-DE">
                <a:solidFill>
                  <a:schemeClr val="accent1"/>
                </a:solidFill>
              </a:rPr>
              <a:t> (</a:t>
            </a:r>
            <a:r>
              <a:rPr lang="de-DE" err="1">
                <a:solidFill>
                  <a:schemeClr val="accent1"/>
                </a:solidFill>
              </a:rPr>
              <a:t>within</a:t>
            </a:r>
            <a:r>
              <a:rPr lang="de-DE">
                <a:solidFill>
                  <a:schemeClr val="accent1"/>
                </a:solidFill>
              </a:rPr>
              <a:t> </a:t>
            </a:r>
            <a:r>
              <a:rPr lang="de-DE" err="1">
                <a:solidFill>
                  <a:schemeClr val="accent1"/>
                </a:solidFill>
              </a:rPr>
              <a:t>groups</a:t>
            </a:r>
            <a:r>
              <a:rPr lang="de-DE">
                <a:solidFill>
                  <a:schemeClr val="accent1"/>
                </a:solidFill>
              </a:rPr>
              <a:t>):</a:t>
            </a:r>
            <a:r>
              <a:rPr lang="de-DE" b="1">
                <a:solidFill>
                  <a:srgbClr val="92D050"/>
                </a:solidFill>
              </a:rPr>
              <a:t> </a:t>
            </a:r>
            <a:r>
              <a:rPr lang="de-DE" b="1" err="1">
                <a:solidFill>
                  <a:srgbClr val="92D050"/>
                </a:solidFill>
              </a:rPr>
              <a:t>Selection</a:t>
            </a:r>
            <a:r>
              <a:rPr lang="de-DE" b="1">
                <a:solidFill>
                  <a:srgbClr val="92D050"/>
                </a:solidFill>
              </a:rPr>
              <a:t> </a:t>
            </a:r>
            <a:r>
              <a:rPr lang="de-DE">
                <a:solidFill>
                  <a:schemeClr val="accent1"/>
                </a:solidFill>
              </a:rPr>
              <a:t>– Post-It </a:t>
            </a:r>
            <a:r>
              <a:rPr lang="de-DE" err="1">
                <a:solidFill>
                  <a:schemeClr val="accent1"/>
                </a:solidFill>
              </a:rPr>
              <a:t>Comparison</a:t>
            </a:r>
            <a:endParaRPr lang="de-DE">
              <a:solidFill>
                <a:schemeClr val="accent1"/>
              </a:solidFill>
            </a:endParaRPr>
          </a:p>
        </p:txBody>
      </p:sp>
      <p:sp>
        <p:nvSpPr>
          <p:cNvPr id="3" name="Textplatzhalter 2">
            <a:extLst>
              <a:ext uri="{FF2B5EF4-FFF2-40B4-BE49-F238E27FC236}">
                <a16:creationId xmlns:a16="http://schemas.microsoft.com/office/drawing/2014/main" id="{CBC42D87-27EE-051E-E015-58E5C58C978E}"/>
              </a:ext>
            </a:extLst>
          </p:cNvPr>
          <p:cNvSpPr>
            <a:spLocks noGrp="1"/>
          </p:cNvSpPr>
          <p:nvPr>
            <p:ph type="body" sz="quarter" idx="11"/>
          </p:nvPr>
        </p:nvSpPr>
        <p:spPr>
          <a:xfrm>
            <a:off x="623392" y="1484784"/>
            <a:ext cx="8856984" cy="4176464"/>
          </a:xfrm>
        </p:spPr>
        <p:txBody>
          <a:bodyPr/>
          <a:lstStyle/>
          <a:p>
            <a:pPr marL="685800" indent="-457200">
              <a:lnSpc>
                <a:spcPct val="127000"/>
              </a:lnSpc>
              <a:spcBef>
                <a:spcPts val="400"/>
              </a:spcBef>
              <a:buFont typeface="+mj-lt"/>
              <a:buAutoNum type="arabicPeriod"/>
            </a:pPr>
            <a:r>
              <a:rPr lang="en-GB">
                <a:solidFill>
                  <a:srgbClr val="004877"/>
                </a:solidFill>
                <a:effectLst/>
                <a:latin typeface="Segoe UI" panose="020B0502040204020203" pitchFamily="34" charset="0"/>
                <a:ea typeface="Segoe UI" panose="020B0502040204020203" pitchFamily="34" charset="0"/>
              </a:rPr>
              <a:t>Select the best idea of the list on the sheet of paper that lies in front of you (</a:t>
            </a:r>
            <a:r>
              <a:rPr lang="en-GB" b="1">
                <a:solidFill>
                  <a:srgbClr val="92D050"/>
                </a:solidFill>
                <a:effectLst/>
                <a:latin typeface="Segoe UI" panose="020B0502040204020203" pitchFamily="34" charset="0"/>
                <a:ea typeface="Segoe UI" panose="020B0502040204020203" pitchFamily="34" charset="0"/>
              </a:rPr>
              <a:t>Criterion: idea fits to your means</a:t>
            </a:r>
            <a:r>
              <a:rPr lang="en-GB">
                <a:solidFill>
                  <a:srgbClr val="004877"/>
                </a:solidFill>
                <a:effectLst/>
                <a:latin typeface="Segoe UI" panose="020B0502040204020203" pitchFamily="34" charset="0"/>
                <a:ea typeface="Segoe UI" panose="020B0502040204020203" pitchFamily="34" charset="0"/>
              </a:rPr>
              <a:t>)</a:t>
            </a:r>
          </a:p>
          <a:p>
            <a:pPr marL="685800" indent="-457200">
              <a:lnSpc>
                <a:spcPct val="127000"/>
              </a:lnSpc>
              <a:spcBef>
                <a:spcPts val="400"/>
              </a:spcBef>
              <a:buFont typeface="+mj-lt"/>
              <a:buAutoNum type="arabicPeriod"/>
            </a:pPr>
            <a:r>
              <a:rPr lang="en-GB">
                <a:solidFill>
                  <a:srgbClr val="004877"/>
                </a:solidFill>
                <a:ea typeface="Segoe UI" panose="020B0502040204020203" pitchFamily="34" charset="0"/>
              </a:rPr>
              <a:t>Write this idea on a post-it</a:t>
            </a:r>
          </a:p>
          <a:p>
            <a:pPr marL="685800" indent="-457200">
              <a:lnSpc>
                <a:spcPct val="127000"/>
              </a:lnSpc>
              <a:spcBef>
                <a:spcPts val="400"/>
              </a:spcBef>
              <a:buFont typeface="+mj-lt"/>
              <a:buAutoNum type="arabicPeriod"/>
            </a:pPr>
            <a:r>
              <a:rPr lang="en-GB">
                <a:solidFill>
                  <a:srgbClr val="004877"/>
                </a:solidFill>
                <a:ea typeface="Segoe UI" panose="020B0502040204020203" pitchFamily="34" charset="0"/>
              </a:rPr>
              <a:t>Align the post-its of all group members on the table</a:t>
            </a:r>
          </a:p>
          <a:p>
            <a:pPr marL="685800" indent="-457200">
              <a:lnSpc>
                <a:spcPct val="127000"/>
              </a:lnSpc>
              <a:spcBef>
                <a:spcPts val="400"/>
              </a:spcBef>
              <a:buFont typeface="+mj-lt"/>
              <a:buAutoNum type="arabicPeriod"/>
            </a:pPr>
            <a:r>
              <a:rPr lang="en-GB">
                <a:solidFill>
                  <a:srgbClr val="004877"/>
                </a:solidFill>
                <a:ea typeface="Segoe UI" panose="020B0502040204020203" pitchFamily="34" charset="0"/>
              </a:rPr>
              <a:t>Compare the first idea with the second one and agree which idea is better according to your team´s means</a:t>
            </a:r>
          </a:p>
          <a:p>
            <a:pPr marL="685800" indent="-457200">
              <a:lnSpc>
                <a:spcPct val="127000"/>
              </a:lnSpc>
              <a:spcBef>
                <a:spcPts val="400"/>
              </a:spcBef>
              <a:buFont typeface="+mj-lt"/>
              <a:buAutoNum type="arabicPeriod"/>
            </a:pPr>
            <a:r>
              <a:rPr lang="en-GB">
                <a:solidFill>
                  <a:srgbClr val="004877"/>
                </a:solidFill>
                <a:ea typeface="Segoe UI" panose="020B0502040204020203" pitchFamily="34" charset="0"/>
              </a:rPr>
              <a:t>Swap the ideas if necessary</a:t>
            </a:r>
          </a:p>
          <a:p>
            <a:pPr marL="685800" indent="-457200">
              <a:lnSpc>
                <a:spcPct val="127000"/>
              </a:lnSpc>
              <a:spcBef>
                <a:spcPts val="400"/>
              </a:spcBef>
              <a:buFont typeface="+mj-lt"/>
              <a:buAutoNum type="arabicPeriod"/>
            </a:pPr>
            <a:r>
              <a:rPr lang="en-GB">
                <a:solidFill>
                  <a:srgbClr val="004877"/>
                </a:solidFill>
                <a:ea typeface="Segoe UI" panose="020B0502040204020203" pitchFamily="34" charset="0"/>
              </a:rPr>
              <a:t>Continue to rank order all ideas, by comparing one by one </a:t>
            </a:r>
          </a:p>
          <a:p>
            <a:pPr marL="685800" indent="-457200">
              <a:lnSpc>
                <a:spcPct val="127000"/>
              </a:lnSpc>
              <a:spcBef>
                <a:spcPts val="400"/>
              </a:spcBef>
              <a:buFont typeface="+mj-lt"/>
              <a:buAutoNum type="arabicPeriod"/>
            </a:pPr>
            <a:endParaRPr lang="en-GB">
              <a:solidFill>
                <a:srgbClr val="004877"/>
              </a:solidFill>
              <a:ea typeface="Segoe UI" panose="020B0502040204020203" pitchFamily="34" charset="0"/>
            </a:endParaRPr>
          </a:p>
          <a:p>
            <a:pPr marL="685800" indent="-457200">
              <a:lnSpc>
                <a:spcPct val="127000"/>
              </a:lnSpc>
              <a:spcBef>
                <a:spcPts val="400"/>
              </a:spcBef>
              <a:buFont typeface="+mj-lt"/>
              <a:buAutoNum type="arabicPeriod"/>
            </a:pPr>
            <a:endParaRPr lang="en-GB" sz="1800" i="1">
              <a:solidFill>
                <a:srgbClr val="004877"/>
              </a:solidFill>
              <a:ea typeface="Segoe UI" panose="020B0502040204020203" pitchFamily="34" charset="0"/>
            </a:endParaRPr>
          </a:p>
        </p:txBody>
      </p:sp>
      <p:sp>
        <p:nvSpPr>
          <p:cNvPr id="4" name="Fußzeilenplatzhalter 3">
            <a:extLst>
              <a:ext uri="{FF2B5EF4-FFF2-40B4-BE49-F238E27FC236}">
                <a16:creationId xmlns:a16="http://schemas.microsoft.com/office/drawing/2014/main" id="{8BED3C25-8786-BE0D-8D8F-E41D6135D686}"/>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6B0CB0C9-B8DE-8798-0A9F-F410BFBF4E3D}"/>
              </a:ext>
            </a:extLst>
          </p:cNvPr>
          <p:cNvSpPr>
            <a:spLocks noGrp="1"/>
          </p:cNvSpPr>
          <p:nvPr>
            <p:ph type="sldNum" sz="quarter" idx="13"/>
          </p:nvPr>
        </p:nvSpPr>
        <p:spPr/>
        <p:txBody>
          <a:bodyPr/>
          <a:lstStyle/>
          <a:p>
            <a:pPr>
              <a:defRPr/>
            </a:pPr>
            <a:fld id="{3403F9C6-84D0-4162-91EE-42F978B0FA19}" type="slidenum">
              <a:rPr lang="de-DE" altLang="de-DE" smtClean="0"/>
              <a:pPr>
                <a:defRPr/>
              </a:pPr>
              <a:t>75</a:t>
            </a:fld>
            <a:endParaRPr lang="de-DE" altLang="de-DE"/>
          </a:p>
        </p:txBody>
      </p:sp>
      <p:sp>
        <p:nvSpPr>
          <p:cNvPr id="7" name="Rechteck: abgerundete Ecken 6">
            <a:extLst>
              <a:ext uri="{FF2B5EF4-FFF2-40B4-BE49-F238E27FC236}">
                <a16:creationId xmlns:a16="http://schemas.microsoft.com/office/drawing/2014/main" id="{CB720A44-E6FE-B44E-0A6C-A833C7734450}"/>
              </a:ext>
            </a:extLst>
          </p:cNvPr>
          <p:cNvSpPr/>
          <p:nvPr/>
        </p:nvSpPr>
        <p:spPr>
          <a:xfrm>
            <a:off x="10211670" y="188640"/>
            <a:ext cx="1784955"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10 min</a:t>
            </a:r>
          </a:p>
        </p:txBody>
      </p:sp>
      <p:sp>
        <p:nvSpPr>
          <p:cNvPr id="8" name="Textfeld 7">
            <a:extLst>
              <a:ext uri="{FF2B5EF4-FFF2-40B4-BE49-F238E27FC236}">
                <a16:creationId xmlns:a16="http://schemas.microsoft.com/office/drawing/2014/main" id="{06BDAB9C-E151-8AFE-A8D2-7BBAEF66C3B5}"/>
              </a:ext>
            </a:extLst>
          </p:cNvPr>
          <p:cNvSpPr txBox="1"/>
          <p:nvPr/>
        </p:nvSpPr>
        <p:spPr>
          <a:xfrm>
            <a:off x="10211670" y="1718482"/>
            <a:ext cx="708866" cy="630398"/>
          </a:xfrm>
          <a:prstGeom prst="rect">
            <a:avLst/>
          </a:prstGeom>
          <a:solidFill>
            <a:srgbClr val="009999"/>
          </a:solidFill>
        </p:spPr>
        <p:txBody>
          <a:bodyPr wrap="square" rtlCol="0">
            <a:spAutoFit/>
          </a:bodyPr>
          <a:lstStyle/>
          <a:p>
            <a:endParaRPr lang="de-DE"/>
          </a:p>
        </p:txBody>
      </p:sp>
      <p:sp>
        <p:nvSpPr>
          <p:cNvPr id="10" name="Textfeld 9">
            <a:extLst>
              <a:ext uri="{FF2B5EF4-FFF2-40B4-BE49-F238E27FC236}">
                <a16:creationId xmlns:a16="http://schemas.microsoft.com/office/drawing/2014/main" id="{8F0B7812-A977-359F-9BE4-05B3C928D303}"/>
              </a:ext>
            </a:extLst>
          </p:cNvPr>
          <p:cNvSpPr txBox="1"/>
          <p:nvPr/>
        </p:nvSpPr>
        <p:spPr>
          <a:xfrm>
            <a:off x="10211670" y="2458033"/>
            <a:ext cx="708866" cy="630398"/>
          </a:xfrm>
          <a:prstGeom prst="rect">
            <a:avLst/>
          </a:prstGeom>
          <a:solidFill>
            <a:srgbClr val="009999"/>
          </a:solidFill>
        </p:spPr>
        <p:txBody>
          <a:bodyPr wrap="square" rtlCol="0">
            <a:spAutoFit/>
          </a:bodyPr>
          <a:lstStyle/>
          <a:p>
            <a:endParaRPr lang="de-DE"/>
          </a:p>
        </p:txBody>
      </p:sp>
      <p:sp>
        <p:nvSpPr>
          <p:cNvPr id="12" name="Textfeld 11">
            <a:extLst>
              <a:ext uri="{FF2B5EF4-FFF2-40B4-BE49-F238E27FC236}">
                <a16:creationId xmlns:a16="http://schemas.microsoft.com/office/drawing/2014/main" id="{5A534586-AE72-BC9E-FBF1-A855B9F0BFF0}"/>
              </a:ext>
            </a:extLst>
          </p:cNvPr>
          <p:cNvSpPr txBox="1"/>
          <p:nvPr/>
        </p:nvSpPr>
        <p:spPr>
          <a:xfrm>
            <a:off x="10200456" y="3195246"/>
            <a:ext cx="708866" cy="630398"/>
          </a:xfrm>
          <a:prstGeom prst="rect">
            <a:avLst/>
          </a:prstGeom>
          <a:solidFill>
            <a:srgbClr val="009999"/>
          </a:solidFill>
        </p:spPr>
        <p:txBody>
          <a:bodyPr wrap="square" rtlCol="0">
            <a:spAutoFit/>
          </a:bodyPr>
          <a:lstStyle/>
          <a:p>
            <a:endParaRPr lang="de-DE"/>
          </a:p>
        </p:txBody>
      </p:sp>
      <p:sp>
        <p:nvSpPr>
          <p:cNvPr id="14" name="Textfeld 13">
            <a:extLst>
              <a:ext uri="{FF2B5EF4-FFF2-40B4-BE49-F238E27FC236}">
                <a16:creationId xmlns:a16="http://schemas.microsoft.com/office/drawing/2014/main" id="{BDAEDBA3-A6C4-8226-0E39-64D1A7904E54}"/>
              </a:ext>
            </a:extLst>
          </p:cNvPr>
          <p:cNvSpPr txBox="1"/>
          <p:nvPr/>
        </p:nvSpPr>
        <p:spPr>
          <a:xfrm>
            <a:off x="10200456" y="3934797"/>
            <a:ext cx="708866" cy="630398"/>
          </a:xfrm>
          <a:prstGeom prst="rect">
            <a:avLst/>
          </a:prstGeom>
          <a:solidFill>
            <a:srgbClr val="009999"/>
          </a:solidFill>
        </p:spPr>
        <p:txBody>
          <a:bodyPr wrap="square" rtlCol="0">
            <a:spAutoFit/>
          </a:bodyPr>
          <a:lstStyle/>
          <a:p>
            <a:endParaRPr lang="de-DE"/>
          </a:p>
        </p:txBody>
      </p:sp>
      <p:sp>
        <p:nvSpPr>
          <p:cNvPr id="15" name="Pfeil: nach links gekrümmt 14">
            <a:extLst>
              <a:ext uri="{FF2B5EF4-FFF2-40B4-BE49-F238E27FC236}">
                <a16:creationId xmlns:a16="http://schemas.microsoft.com/office/drawing/2014/main" id="{201EB3D3-F5BA-8326-E56B-C377C8CFB8E6}"/>
              </a:ext>
            </a:extLst>
          </p:cNvPr>
          <p:cNvSpPr/>
          <p:nvPr/>
        </p:nvSpPr>
        <p:spPr>
          <a:xfrm>
            <a:off x="11151805" y="1994612"/>
            <a:ext cx="500025" cy="79208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16" name="Pfeil: nach links gekrümmt 15">
            <a:extLst>
              <a:ext uri="{FF2B5EF4-FFF2-40B4-BE49-F238E27FC236}">
                <a16:creationId xmlns:a16="http://schemas.microsoft.com/office/drawing/2014/main" id="{69BDB6AF-4310-69FD-A0DD-9340F57F5B9E}"/>
              </a:ext>
            </a:extLst>
          </p:cNvPr>
          <p:cNvSpPr/>
          <p:nvPr/>
        </p:nvSpPr>
        <p:spPr>
          <a:xfrm>
            <a:off x="11167689" y="2939100"/>
            <a:ext cx="500025" cy="79208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17" name="Pfeil: nach links gekrümmt 16">
            <a:extLst>
              <a:ext uri="{FF2B5EF4-FFF2-40B4-BE49-F238E27FC236}">
                <a16:creationId xmlns:a16="http://schemas.microsoft.com/office/drawing/2014/main" id="{0E1B59DA-2D1D-4CF0-1A04-6E97CC64EED3}"/>
              </a:ext>
            </a:extLst>
          </p:cNvPr>
          <p:cNvSpPr/>
          <p:nvPr/>
        </p:nvSpPr>
        <p:spPr>
          <a:xfrm>
            <a:off x="11174744" y="3825644"/>
            <a:ext cx="500025" cy="79208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21" name="Pfeil: nach links gekrümmt 20">
            <a:extLst>
              <a:ext uri="{FF2B5EF4-FFF2-40B4-BE49-F238E27FC236}">
                <a16:creationId xmlns:a16="http://schemas.microsoft.com/office/drawing/2014/main" id="{032D7F92-0D21-4AE2-A7A1-4378827084B5}"/>
              </a:ext>
            </a:extLst>
          </p:cNvPr>
          <p:cNvSpPr/>
          <p:nvPr/>
        </p:nvSpPr>
        <p:spPr>
          <a:xfrm>
            <a:off x="11651830" y="1878020"/>
            <a:ext cx="344795" cy="2739712"/>
          </a:xfrm>
          <a:prstGeom prst="curvedLeftArrow">
            <a:avLst>
              <a:gd name="adj1" fmla="val 48"/>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707360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1498FB7E-B6F0-1E4D-53FD-55659539F37A}"/>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D50A169A-8F86-A035-A044-6A1F6E9F91BB}"/>
              </a:ext>
            </a:extLst>
          </p:cNvPr>
          <p:cNvSpPr>
            <a:spLocks noGrp="1"/>
          </p:cNvSpPr>
          <p:nvPr>
            <p:ph type="sldNum" sz="quarter" idx="13"/>
          </p:nvPr>
        </p:nvSpPr>
        <p:spPr/>
        <p:txBody>
          <a:bodyPr/>
          <a:lstStyle/>
          <a:p>
            <a:pPr>
              <a:defRPr/>
            </a:pPr>
            <a:fld id="{3403F9C6-84D0-4162-91EE-42F978B0FA19}" type="slidenum">
              <a:rPr lang="de-DE" altLang="de-DE" smtClean="0"/>
              <a:pPr>
                <a:defRPr/>
              </a:pPr>
              <a:t>76</a:t>
            </a:fld>
            <a:endParaRPr lang="de-DE" altLang="de-DE"/>
          </a:p>
        </p:txBody>
      </p:sp>
      <p:sp>
        <p:nvSpPr>
          <p:cNvPr id="7" name="Rechteck 6">
            <a:extLst>
              <a:ext uri="{FF2B5EF4-FFF2-40B4-BE49-F238E27FC236}">
                <a16:creationId xmlns:a16="http://schemas.microsoft.com/office/drawing/2014/main" id="{C793DC45-8F3C-8CD9-DB26-B386559709FB}"/>
              </a:ext>
            </a:extLst>
          </p:cNvPr>
          <p:cNvSpPr/>
          <p:nvPr/>
        </p:nvSpPr>
        <p:spPr>
          <a:xfrm>
            <a:off x="-7074" y="2823878"/>
            <a:ext cx="12199073" cy="1193705"/>
          </a:xfrm>
          <a:prstGeom prst="rect">
            <a:avLst/>
          </a:prstGeom>
          <a:solidFill>
            <a:schemeClr val="tx2"/>
          </a:solidFill>
          <a:ln>
            <a:solidFill>
              <a:srgbClr val="19406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00" err="1"/>
              <a:t>Presentation</a:t>
            </a:r>
            <a:r>
              <a:rPr lang="de-DE" sz="2800"/>
              <a:t> </a:t>
            </a:r>
            <a:r>
              <a:rPr lang="de-DE" sz="2800" err="1"/>
              <a:t>of</a:t>
            </a:r>
            <a:r>
              <a:rPr lang="de-DE" sz="2800"/>
              <a:t> </a:t>
            </a:r>
            <a:r>
              <a:rPr lang="de-DE" sz="2800" err="1"/>
              <a:t>results</a:t>
            </a:r>
            <a:r>
              <a:rPr lang="de-DE" sz="2800"/>
              <a:t>: </a:t>
            </a:r>
            <a:r>
              <a:rPr lang="de-DE" sz="2800" err="1"/>
              <a:t>Explain</a:t>
            </a:r>
            <a:r>
              <a:rPr lang="de-DE" sz="2800"/>
              <a:t> </a:t>
            </a:r>
            <a:r>
              <a:rPr lang="de-DE" sz="2800" err="1"/>
              <a:t>why</a:t>
            </a:r>
            <a:r>
              <a:rPr lang="de-DE" sz="2800"/>
              <a:t> </a:t>
            </a:r>
            <a:r>
              <a:rPr lang="de-DE" sz="2800" err="1"/>
              <a:t>you</a:t>
            </a:r>
            <a:r>
              <a:rPr lang="de-DE" sz="2800"/>
              <a:t> </a:t>
            </a:r>
            <a:r>
              <a:rPr lang="de-DE" sz="2800" err="1"/>
              <a:t>selected</a:t>
            </a:r>
            <a:r>
              <a:rPr lang="de-DE" sz="2800"/>
              <a:t> </a:t>
            </a:r>
            <a:r>
              <a:rPr lang="de-DE" sz="2800" err="1"/>
              <a:t>your</a:t>
            </a:r>
            <a:r>
              <a:rPr lang="de-DE" sz="2800"/>
              <a:t> </a:t>
            </a:r>
            <a:r>
              <a:rPr lang="de-DE" sz="2800" err="1"/>
              <a:t>idea</a:t>
            </a:r>
            <a:r>
              <a:rPr lang="de-DE" sz="2800"/>
              <a:t>!</a:t>
            </a:r>
          </a:p>
        </p:txBody>
      </p:sp>
    </p:spTree>
    <p:extLst>
      <p:ext uri="{BB962C8B-B14F-4D97-AF65-F5344CB8AC3E}">
        <p14:creationId xmlns:p14="http://schemas.microsoft.com/office/powerpoint/2010/main" val="39292617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51F6980-6B12-D976-F521-7B78AD2F43FA}"/>
              </a:ext>
            </a:extLst>
          </p:cNvPr>
          <p:cNvSpPr>
            <a:spLocks noGrp="1"/>
          </p:cNvSpPr>
          <p:nvPr>
            <p:ph type="body" sz="quarter" idx="13"/>
          </p:nvPr>
        </p:nvSpPr>
        <p:spPr/>
        <p:txBody>
          <a:bodyPr/>
          <a:lstStyle/>
          <a:p>
            <a:r>
              <a:rPr lang="de-DE"/>
              <a:t>LUNCH BREAK</a:t>
            </a:r>
          </a:p>
        </p:txBody>
      </p:sp>
      <p:sp>
        <p:nvSpPr>
          <p:cNvPr id="3" name="Fußzeilenplatzhalter 2">
            <a:extLst>
              <a:ext uri="{FF2B5EF4-FFF2-40B4-BE49-F238E27FC236}">
                <a16:creationId xmlns:a16="http://schemas.microsoft.com/office/drawing/2014/main" id="{F9884EDF-D17F-80C6-9534-BA53D43ED2B1}"/>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C9CEDD5B-09E5-90AA-DBFD-1E9A742018B4}"/>
              </a:ext>
            </a:extLst>
          </p:cNvPr>
          <p:cNvSpPr>
            <a:spLocks noGrp="1"/>
          </p:cNvSpPr>
          <p:nvPr>
            <p:ph type="sldNum" sz="quarter" idx="15"/>
          </p:nvPr>
        </p:nvSpPr>
        <p:spPr/>
        <p:txBody>
          <a:bodyPr/>
          <a:lstStyle/>
          <a:p>
            <a:pPr>
              <a:defRPr/>
            </a:pPr>
            <a:fld id="{DE08903F-90EC-4A68-9771-93E1A14EF685}" type="slidenum">
              <a:rPr lang="de-DE" altLang="de-DE" smtClean="0"/>
              <a:pPr>
                <a:defRPr/>
              </a:pPr>
              <a:t>77</a:t>
            </a:fld>
            <a:endParaRPr lang="de-DE" altLang="de-DE"/>
          </a:p>
        </p:txBody>
      </p:sp>
    </p:spTree>
    <p:extLst>
      <p:ext uri="{BB962C8B-B14F-4D97-AF65-F5344CB8AC3E}">
        <p14:creationId xmlns:p14="http://schemas.microsoft.com/office/powerpoint/2010/main" val="1759297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1EE80AA-7ABD-8EE6-2869-4D7BD4C47E58}"/>
              </a:ext>
            </a:extLst>
          </p:cNvPr>
          <p:cNvSpPr>
            <a:spLocks noGrp="1"/>
          </p:cNvSpPr>
          <p:nvPr>
            <p:ph type="body" sz="quarter" idx="13"/>
          </p:nvPr>
        </p:nvSpPr>
        <p:spPr/>
        <p:txBody>
          <a:bodyPr/>
          <a:lstStyle/>
          <a:p>
            <a:r>
              <a:rPr lang="de-DE" err="1"/>
              <a:t>Application</a:t>
            </a:r>
            <a:r>
              <a:rPr lang="de-DE"/>
              <a:t> - </a:t>
            </a:r>
            <a:r>
              <a:rPr lang="de-DE" err="1"/>
              <a:t>Prototyping</a:t>
            </a:r>
            <a:endParaRPr lang="en-US"/>
          </a:p>
        </p:txBody>
      </p:sp>
      <p:sp>
        <p:nvSpPr>
          <p:cNvPr id="3" name="Fußzeilenplatzhalter 2">
            <a:extLst>
              <a:ext uri="{FF2B5EF4-FFF2-40B4-BE49-F238E27FC236}">
                <a16:creationId xmlns:a16="http://schemas.microsoft.com/office/drawing/2014/main" id="{2D940017-0124-FA3D-3BAF-3C26F483BFCB}"/>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365413E3-8CD9-8C9B-4019-CAC98116D2CC}"/>
              </a:ext>
            </a:extLst>
          </p:cNvPr>
          <p:cNvSpPr>
            <a:spLocks noGrp="1"/>
          </p:cNvSpPr>
          <p:nvPr>
            <p:ph type="sldNum" sz="quarter" idx="15"/>
          </p:nvPr>
        </p:nvSpPr>
        <p:spPr/>
        <p:txBody>
          <a:bodyPr/>
          <a:lstStyle/>
          <a:p>
            <a:pPr>
              <a:defRPr/>
            </a:pPr>
            <a:fld id="{DE08903F-90EC-4A68-9771-93E1A14EF685}" type="slidenum">
              <a:rPr lang="de-DE" altLang="de-DE" smtClean="0"/>
              <a:pPr>
                <a:defRPr/>
              </a:pPr>
              <a:t>78</a:t>
            </a:fld>
            <a:endParaRPr lang="de-DE" altLang="de-DE"/>
          </a:p>
        </p:txBody>
      </p:sp>
    </p:spTree>
    <p:extLst>
      <p:ext uri="{BB962C8B-B14F-4D97-AF65-F5344CB8AC3E}">
        <p14:creationId xmlns:p14="http://schemas.microsoft.com/office/powerpoint/2010/main" val="8489156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3132CE-54C7-2589-D095-1414C6FC2A17}"/>
              </a:ext>
            </a:extLst>
          </p:cNvPr>
          <p:cNvSpPr>
            <a:spLocks noGrp="1"/>
          </p:cNvSpPr>
          <p:nvPr>
            <p:ph type="body" sz="quarter" idx="10"/>
          </p:nvPr>
        </p:nvSpPr>
        <p:spPr/>
        <p:txBody>
          <a:bodyPr/>
          <a:lstStyle/>
          <a:p>
            <a:r>
              <a:rPr lang="de-DE"/>
              <a:t>Design </a:t>
            </a:r>
            <a:r>
              <a:rPr lang="de-DE" err="1"/>
              <a:t>Thinking</a:t>
            </a:r>
            <a:endParaRPr lang="en-US"/>
          </a:p>
        </p:txBody>
      </p:sp>
      <p:sp>
        <p:nvSpPr>
          <p:cNvPr id="4" name="Fußzeilenplatzhalter 3">
            <a:extLst>
              <a:ext uri="{FF2B5EF4-FFF2-40B4-BE49-F238E27FC236}">
                <a16:creationId xmlns:a16="http://schemas.microsoft.com/office/drawing/2014/main" id="{F3D44C18-DDEE-D85B-44BB-B7DDF05F9CD9}"/>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0E2920A2-92D7-B4B2-3122-E132050BF24F}"/>
              </a:ext>
            </a:extLst>
          </p:cNvPr>
          <p:cNvSpPr>
            <a:spLocks noGrp="1"/>
          </p:cNvSpPr>
          <p:nvPr>
            <p:ph type="sldNum" sz="quarter" idx="13"/>
          </p:nvPr>
        </p:nvSpPr>
        <p:spPr/>
        <p:txBody>
          <a:bodyPr/>
          <a:lstStyle/>
          <a:p>
            <a:pPr>
              <a:defRPr/>
            </a:pPr>
            <a:fld id="{3403F9C6-84D0-4162-91EE-42F978B0FA19}" type="slidenum">
              <a:rPr lang="de-DE" altLang="de-DE" smtClean="0"/>
              <a:pPr>
                <a:defRPr/>
              </a:pPr>
              <a:t>79</a:t>
            </a:fld>
            <a:endParaRPr lang="de-DE" altLang="de-DE"/>
          </a:p>
        </p:txBody>
      </p:sp>
      <p:sp>
        <p:nvSpPr>
          <p:cNvPr id="32" name="Textfeld 31">
            <a:extLst>
              <a:ext uri="{FF2B5EF4-FFF2-40B4-BE49-F238E27FC236}">
                <a16:creationId xmlns:a16="http://schemas.microsoft.com/office/drawing/2014/main" id="{79E751A8-838A-931B-E002-E051833AAD1A}"/>
              </a:ext>
            </a:extLst>
          </p:cNvPr>
          <p:cNvSpPr txBox="1"/>
          <p:nvPr/>
        </p:nvSpPr>
        <p:spPr>
          <a:xfrm>
            <a:off x="-28469" y="6027003"/>
            <a:ext cx="12220469" cy="830997"/>
          </a:xfrm>
          <a:prstGeom prst="rect">
            <a:avLst/>
          </a:prstGeom>
          <a:solidFill>
            <a:srgbClr val="19406B"/>
          </a:solidFill>
          <a:ln>
            <a:solidFill>
              <a:schemeClr val="tx2"/>
            </a:solidFill>
          </a:ln>
        </p:spPr>
        <p:txBody>
          <a:bodyPr wrap="square" rtlCol="0">
            <a:spAutoFit/>
          </a:bodyPr>
          <a:lstStyle/>
          <a:p>
            <a:pPr algn="ctr"/>
            <a:r>
              <a:rPr lang="en-US" sz="2400">
                <a:solidFill>
                  <a:schemeClr val="bg1"/>
                </a:solidFill>
                <a:latin typeface="Segoe UI" panose="020B0502040204020203" pitchFamily="34" charset="0"/>
                <a:cs typeface="Segoe UI" panose="020B0502040204020203" pitchFamily="34" charset="0"/>
              </a:rPr>
              <a:t>Design thinking is an agile approach that can be used to solve problems in a variety of contexts.</a:t>
            </a:r>
          </a:p>
        </p:txBody>
      </p:sp>
      <p:pic>
        <p:nvPicPr>
          <p:cNvPr id="22" name="Inhaltsplatzhalter 3">
            <a:extLst>
              <a:ext uri="{FF2B5EF4-FFF2-40B4-BE49-F238E27FC236}">
                <a16:creationId xmlns:a16="http://schemas.microsoft.com/office/drawing/2014/main" id="{D5F29BDA-C57E-4E92-8591-B397D824D5DC}"/>
              </a:ext>
            </a:extLst>
          </p:cNvPr>
          <p:cNvPicPr>
            <a:picLocks noChangeAspect="1"/>
          </p:cNvPicPr>
          <p:nvPr/>
        </p:nvPicPr>
        <p:blipFill>
          <a:blip r:embed="rId3"/>
          <a:stretch>
            <a:fillRect/>
          </a:stretch>
        </p:blipFill>
        <p:spPr>
          <a:xfrm>
            <a:off x="1147592" y="1268760"/>
            <a:ext cx="9896815" cy="3720246"/>
          </a:xfrm>
          <a:prstGeom prst="rect">
            <a:avLst/>
          </a:prstGeom>
        </p:spPr>
      </p:pic>
      <p:sp>
        <p:nvSpPr>
          <p:cNvPr id="8" name="Rechteck 7">
            <a:extLst>
              <a:ext uri="{FF2B5EF4-FFF2-40B4-BE49-F238E27FC236}">
                <a16:creationId xmlns:a16="http://schemas.microsoft.com/office/drawing/2014/main" id="{A900F7FB-1181-80F4-D991-AE028D4E0C3A}"/>
              </a:ext>
            </a:extLst>
          </p:cNvPr>
          <p:cNvSpPr/>
          <p:nvPr/>
        </p:nvSpPr>
        <p:spPr>
          <a:xfrm>
            <a:off x="6960096" y="2662592"/>
            <a:ext cx="1656184" cy="2138643"/>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92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DF644AD-DFDA-C4FE-F598-03BBFFB84BFF}"/>
              </a:ext>
            </a:extLst>
          </p:cNvPr>
          <p:cNvSpPr>
            <a:spLocks noGrp="1"/>
          </p:cNvSpPr>
          <p:nvPr>
            <p:ph type="body" sz="quarter" idx="10"/>
          </p:nvPr>
        </p:nvSpPr>
        <p:spPr/>
        <p:txBody>
          <a:bodyPr/>
          <a:lstStyle/>
          <a:p>
            <a:r>
              <a:rPr lang="de-DE" err="1"/>
              <a:t>What</a:t>
            </a:r>
            <a:r>
              <a:rPr lang="de-DE"/>
              <a:t> </a:t>
            </a:r>
            <a:r>
              <a:rPr lang="de-DE" err="1"/>
              <a:t>is</a:t>
            </a:r>
            <a:r>
              <a:rPr lang="de-DE"/>
              <a:t> Knowledge Entrepreneurship?</a:t>
            </a:r>
            <a:endParaRPr lang="en-US"/>
          </a:p>
        </p:txBody>
      </p:sp>
      <p:sp>
        <p:nvSpPr>
          <p:cNvPr id="3" name="Textplatzhalter 2">
            <a:extLst>
              <a:ext uri="{FF2B5EF4-FFF2-40B4-BE49-F238E27FC236}">
                <a16:creationId xmlns:a16="http://schemas.microsoft.com/office/drawing/2014/main" id="{7C21C849-84EE-05D9-CA8D-2B2C0AE33398}"/>
              </a:ext>
            </a:extLst>
          </p:cNvPr>
          <p:cNvSpPr>
            <a:spLocks noGrp="1"/>
          </p:cNvSpPr>
          <p:nvPr>
            <p:ph type="body" sz="quarter" idx="11"/>
          </p:nvPr>
        </p:nvSpPr>
        <p:spPr>
          <a:xfrm>
            <a:off x="551384" y="1350048"/>
            <a:ext cx="7272808" cy="4495800"/>
          </a:xfrm>
        </p:spPr>
        <p:txBody>
          <a:bodyPr/>
          <a:lstStyle/>
          <a:p>
            <a:pPr>
              <a:buFont typeface="Wingdings" panose="05000000000000000000" pitchFamily="2" charset="2"/>
              <a:buChar char="§"/>
            </a:pPr>
            <a:r>
              <a:rPr lang="en-US" dirty="0"/>
              <a:t>Please go to </a:t>
            </a:r>
            <a:r>
              <a:rPr lang="en-US" b="1" dirty="0"/>
              <a:t>menti.com </a:t>
            </a:r>
            <a:r>
              <a:rPr lang="en-US" dirty="0"/>
              <a:t>and enter this code:</a:t>
            </a:r>
          </a:p>
          <a:p>
            <a:pPr indent="0"/>
            <a:r>
              <a:rPr lang="en-US" dirty="0"/>
              <a:t>					</a:t>
            </a:r>
            <a:r>
              <a:rPr lang="de-DE" b="1" dirty="0"/>
              <a:t>XXXX</a:t>
            </a:r>
            <a:r>
              <a:rPr lang="en-US" dirty="0"/>
              <a:t>	</a:t>
            </a:r>
          </a:p>
          <a:p>
            <a:pPr marL="457200" indent="-457200">
              <a:buAutoNum type="arabicPeriod"/>
            </a:pPr>
            <a:r>
              <a:rPr lang="en-US" dirty="0"/>
              <a:t>Enter the terms/ideas that come to your mind about entrepreneurship</a:t>
            </a:r>
          </a:p>
          <a:p>
            <a:pPr marL="457200" indent="-457200">
              <a:buAutoNum type="arabicPeriod"/>
            </a:pPr>
            <a:r>
              <a:rPr lang="en-US" dirty="0"/>
              <a:t>What is the difference between knowledge entrepreneurship and the traditional view on entrepreneurship?</a:t>
            </a:r>
          </a:p>
          <a:p>
            <a:pPr indent="0"/>
            <a:endParaRPr lang="en-US" dirty="0"/>
          </a:p>
          <a:p>
            <a:pPr>
              <a:buFont typeface="Wingdings" panose="05000000000000000000" pitchFamily="2" charset="2"/>
              <a:buChar char="§"/>
            </a:pPr>
            <a:endParaRPr lang="en-US" dirty="0"/>
          </a:p>
          <a:p>
            <a:pPr indent="0"/>
            <a:endParaRPr lang="en-US" dirty="0"/>
          </a:p>
        </p:txBody>
      </p:sp>
      <p:sp>
        <p:nvSpPr>
          <p:cNvPr id="4" name="Fußzeilenplatzhalter 3">
            <a:extLst>
              <a:ext uri="{FF2B5EF4-FFF2-40B4-BE49-F238E27FC236}">
                <a16:creationId xmlns:a16="http://schemas.microsoft.com/office/drawing/2014/main" id="{8A2E2DCC-A88B-BE6E-F2CD-6075F67E7602}"/>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81F52C27-A23D-593A-9BD2-3CF2E6B509C9}"/>
              </a:ext>
            </a:extLst>
          </p:cNvPr>
          <p:cNvSpPr>
            <a:spLocks noGrp="1"/>
          </p:cNvSpPr>
          <p:nvPr>
            <p:ph type="sldNum" sz="quarter" idx="13"/>
          </p:nvPr>
        </p:nvSpPr>
        <p:spPr/>
        <p:txBody>
          <a:bodyPr/>
          <a:lstStyle/>
          <a:p>
            <a:pPr>
              <a:defRPr/>
            </a:pPr>
            <a:fld id="{3403F9C6-84D0-4162-91EE-42F978B0FA19}" type="slidenum">
              <a:rPr lang="de-DE" altLang="de-DE" smtClean="0"/>
              <a:pPr>
                <a:defRPr/>
              </a:pPr>
              <a:t>8</a:t>
            </a:fld>
            <a:endParaRPr lang="de-DE" altLang="de-DE"/>
          </a:p>
        </p:txBody>
      </p:sp>
      <p:sp>
        <p:nvSpPr>
          <p:cNvPr id="6" name="Textfeld 5">
            <a:extLst>
              <a:ext uri="{FF2B5EF4-FFF2-40B4-BE49-F238E27FC236}">
                <a16:creationId xmlns:a16="http://schemas.microsoft.com/office/drawing/2014/main" id="{4A82F989-D2B3-E5A7-63DF-56B93D1E0375}"/>
              </a:ext>
            </a:extLst>
          </p:cNvPr>
          <p:cNvSpPr txBox="1"/>
          <p:nvPr/>
        </p:nvSpPr>
        <p:spPr>
          <a:xfrm>
            <a:off x="8133347" y="1816768"/>
            <a:ext cx="3507269" cy="369332"/>
          </a:xfrm>
          <a:prstGeom prst="rect">
            <a:avLst/>
          </a:prstGeom>
          <a:noFill/>
        </p:spPr>
        <p:txBody>
          <a:bodyPr wrap="square" rtlCol="0">
            <a:spAutoFit/>
          </a:bodyPr>
          <a:lstStyle/>
          <a:p>
            <a:r>
              <a:rPr lang="de-DE" dirty="0"/>
              <a:t>ADD QR Code</a:t>
            </a:r>
            <a:endParaRPr lang="en-US" dirty="0"/>
          </a:p>
        </p:txBody>
      </p:sp>
    </p:spTree>
    <p:extLst>
      <p:ext uri="{BB962C8B-B14F-4D97-AF65-F5344CB8AC3E}">
        <p14:creationId xmlns:p14="http://schemas.microsoft.com/office/powerpoint/2010/main" val="30215839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AE19975-A408-30B5-9D4A-0E90E1067645}"/>
              </a:ext>
            </a:extLst>
          </p:cNvPr>
          <p:cNvSpPr>
            <a:spLocks noGrp="1"/>
          </p:cNvSpPr>
          <p:nvPr>
            <p:ph type="body" sz="quarter" idx="10"/>
          </p:nvPr>
        </p:nvSpPr>
        <p:spPr/>
        <p:txBody>
          <a:bodyPr/>
          <a:lstStyle/>
          <a:p>
            <a:r>
              <a:rPr lang="de-DE" err="1"/>
              <a:t>Prototyping</a:t>
            </a:r>
            <a:endParaRPr lang="de-DE"/>
          </a:p>
        </p:txBody>
      </p:sp>
      <p:sp>
        <p:nvSpPr>
          <p:cNvPr id="3" name="Textplatzhalter 2">
            <a:extLst>
              <a:ext uri="{FF2B5EF4-FFF2-40B4-BE49-F238E27FC236}">
                <a16:creationId xmlns:a16="http://schemas.microsoft.com/office/drawing/2014/main" id="{3ABE072B-D415-F5DC-BA6E-A7D81C14F423}"/>
              </a:ext>
            </a:extLst>
          </p:cNvPr>
          <p:cNvSpPr>
            <a:spLocks noGrp="1"/>
          </p:cNvSpPr>
          <p:nvPr>
            <p:ph type="body" sz="quarter" idx="11"/>
          </p:nvPr>
        </p:nvSpPr>
        <p:spPr>
          <a:xfrm>
            <a:off x="398463" y="1628800"/>
            <a:ext cx="10394951" cy="4217048"/>
          </a:xfrm>
        </p:spPr>
        <p:txBody>
          <a:bodyPr/>
          <a:lstStyle/>
          <a:p>
            <a:pPr algn="ctr"/>
            <a:r>
              <a:rPr lang="en-US" dirty="0"/>
              <a:t>Prototypes = First example of an idea (product, service etc.), from which all later forms are developed</a:t>
            </a:r>
          </a:p>
          <a:p>
            <a:pPr algn="ctr"/>
            <a:endParaRPr lang="de-DE" dirty="0"/>
          </a:p>
        </p:txBody>
      </p:sp>
      <p:sp>
        <p:nvSpPr>
          <p:cNvPr id="4" name="Fußzeilenplatzhalter 3">
            <a:extLst>
              <a:ext uri="{FF2B5EF4-FFF2-40B4-BE49-F238E27FC236}">
                <a16:creationId xmlns:a16="http://schemas.microsoft.com/office/drawing/2014/main" id="{A20C7744-E96A-6C12-AB28-C374C1E735F0}"/>
              </a:ext>
            </a:extLst>
          </p:cNvPr>
          <p:cNvSpPr>
            <a:spLocks noGrp="1"/>
          </p:cNvSpPr>
          <p:nvPr>
            <p:ph type="ftr" sz="quarter" idx="12"/>
          </p:nvPr>
        </p:nvSpPr>
        <p:spPr/>
        <p:txBody>
          <a:bodyPr/>
          <a:lstStyle/>
          <a:p>
            <a:pPr>
              <a:defRPr/>
            </a:pPr>
            <a:r>
              <a:rPr lang="en-US" dirty="0"/>
              <a:t>How to become a Knowledge Entrepreneur | Workshop</a:t>
            </a:r>
            <a:endParaRPr lang="de-DE" dirty="0"/>
          </a:p>
        </p:txBody>
      </p:sp>
      <p:sp>
        <p:nvSpPr>
          <p:cNvPr id="5" name="Foliennummernplatzhalter 4">
            <a:extLst>
              <a:ext uri="{FF2B5EF4-FFF2-40B4-BE49-F238E27FC236}">
                <a16:creationId xmlns:a16="http://schemas.microsoft.com/office/drawing/2014/main" id="{EEB64180-01BC-950D-D590-53204B94AAE9}"/>
              </a:ext>
            </a:extLst>
          </p:cNvPr>
          <p:cNvSpPr>
            <a:spLocks noGrp="1"/>
          </p:cNvSpPr>
          <p:nvPr>
            <p:ph type="sldNum" sz="quarter" idx="13"/>
          </p:nvPr>
        </p:nvSpPr>
        <p:spPr/>
        <p:txBody>
          <a:bodyPr/>
          <a:lstStyle/>
          <a:p>
            <a:pPr>
              <a:defRPr/>
            </a:pPr>
            <a:fld id="{3403F9C6-84D0-4162-91EE-42F978B0FA19}" type="slidenum">
              <a:rPr lang="de-DE" altLang="de-DE" smtClean="0"/>
              <a:pPr>
                <a:defRPr/>
              </a:pPr>
              <a:t>80</a:t>
            </a:fld>
            <a:endParaRPr lang="de-DE" altLang="de-DE"/>
          </a:p>
        </p:txBody>
      </p:sp>
      <p:pic>
        <p:nvPicPr>
          <p:cNvPr id="8" name="Grafik 7" descr="Ein Bild, das Text, Büroausstattung, Allgemeine Versorgung, Schreibwaren enthält.&#10;&#10;KI-generierte Inhalte können fehlerhaft sein.">
            <a:extLst>
              <a:ext uri="{FF2B5EF4-FFF2-40B4-BE49-F238E27FC236}">
                <a16:creationId xmlns:a16="http://schemas.microsoft.com/office/drawing/2014/main" id="{395F9B5D-4F5D-F3A4-553E-68EFB70B5A9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00646" y="3144049"/>
            <a:ext cx="4390583" cy="2297102"/>
          </a:xfrm>
          <a:prstGeom prst="rect">
            <a:avLst/>
          </a:prstGeom>
        </p:spPr>
      </p:pic>
      <p:sp>
        <p:nvSpPr>
          <p:cNvPr id="10" name="Textfeld 9">
            <a:extLst>
              <a:ext uri="{FF2B5EF4-FFF2-40B4-BE49-F238E27FC236}">
                <a16:creationId xmlns:a16="http://schemas.microsoft.com/office/drawing/2014/main" id="{1E7E3C16-A7E6-188C-4DAE-AD12F05A56AD}"/>
              </a:ext>
            </a:extLst>
          </p:cNvPr>
          <p:cNvSpPr txBox="1"/>
          <p:nvPr/>
        </p:nvSpPr>
        <p:spPr>
          <a:xfrm>
            <a:off x="3315953" y="5441151"/>
            <a:ext cx="4559968" cy="230832"/>
          </a:xfrm>
          <a:prstGeom prst="rect">
            <a:avLst/>
          </a:prstGeom>
          <a:noFill/>
        </p:spPr>
        <p:txBody>
          <a:bodyPr wrap="square" rtlCol="0">
            <a:spAutoFit/>
          </a:bodyPr>
          <a:lstStyle/>
          <a:p>
            <a:r>
              <a:rPr lang="en-US" sz="900" dirty="0"/>
              <a:t>"</a:t>
            </a:r>
            <a:r>
              <a:rPr lang="en-US" sz="900" dirty="0">
                <a:hlinkClick r:id="rId3" tooltip="http://ux.stackexchange.com/questions/82997/the-difference-between-mock-up-prototype-and-wireframe"/>
              </a:rPr>
              <a:t>Dieses Foto</a:t>
            </a:r>
            <a:r>
              <a:rPr lang="en-US" sz="900" dirty="0"/>
              <a:t>" was licensed by unknow author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35490938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880C42A-34EE-5863-3DC6-CA945334FE1C}"/>
              </a:ext>
            </a:extLst>
          </p:cNvPr>
          <p:cNvSpPr>
            <a:spLocks noGrp="1"/>
          </p:cNvSpPr>
          <p:nvPr>
            <p:ph type="body" sz="quarter" idx="10"/>
          </p:nvPr>
        </p:nvSpPr>
        <p:spPr/>
        <p:txBody>
          <a:bodyPr/>
          <a:lstStyle/>
          <a:p>
            <a:r>
              <a:rPr lang="de-DE" err="1"/>
              <a:t>Examples</a:t>
            </a:r>
            <a:endParaRPr lang="de-DE"/>
          </a:p>
        </p:txBody>
      </p:sp>
      <p:sp>
        <p:nvSpPr>
          <p:cNvPr id="3" name="Textplatzhalter 2">
            <a:extLst>
              <a:ext uri="{FF2B5EF4-FFF2-40B4-BE49-F238E27FC236}">
                <a16:creationId xmlns:a16="http://schemas.microsoft.com/office/drawing/2014/main" id="{F4F025D5-4425-4D57-A66B-D6DE108B044F}"/>
              </a:ext>
            </a:extLst>
          </p:cNvPr>
          <p:cNvSpPr>
            <a:spLocks noGrp="1"/>
          </p:cNvSpPr>
          <p:nvPr>
            <p:ph type="body" sz="quarter" idx="11"/>
          </p:nvPr>
        </p:nvSpPr>
        <p:spPr>
          <a:xfrm>
            <a:off x="489953" y="1114411"/>
            <a:ext cx="1985675" cy="733161"/>
          </a:xfrm>
        </p:spPr>
        <p:txBody>
          <a:bodyPr/>
          <a:lstStyle/>
          <a:p>
            <a:r>
              <a:rPr lang="de-DE"/>
              <a:t>Click Dummy</a:t>
            </a:r>
          </a:p>
        </p:txBody>
      </p:sp>
      <p:sp>
        <p:nvSpPr>
          <p:cNvPr id="4" name="Fußzeilenplatzhalter 3">
            <a:extLst>
              <a:ext uri="{FF2B5EF4-FFF2-40B4-BE49-F238E27FC236}">
                <a16:creationId xmlns:a16="http://schemas.microsoft.com/office/drawing/2014/main" id="{59560F9E-AAFE-28F6-D73F-AC66361EF23A}"/>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02FE270B-2CAB-BF80-1B52-1053F26F7510}"/>
              </a:ext>
            </a:extLst>
          </p:cNvPr>
          <p:cNvSpPr>
            <a:spLocks noGrp="1"/>
          </p:cNvSpPr>
          <p:nvPr>
            <p:ph type="sldNum" sz="quarter" idx="13"/>
          </p:nvPr>
        </p:nvSpPr>
        <p:spPr/>
        <p:txBody>
          <a:bodyPr/>
          <a:lstStyle/>
          <a:p>
            <a:pPr>
              <a:defRPr/>
            </a:pPr>
            <a:fld id="{3403F9C6-84D0-4162-91EE-42F978B0FA19}" type="slidenum">
              <a:rPr lang="de-DE" altLang="de-DE" smtClean="0"/>
              <a:pPr>
                <a:defRPr/>
              </a:pPr>
              <a:t>81</a:t>
            </a:fld>
            <a:endParaRPr lang="de-DE" altLang="de-DE"/>
          </a:p>
        </p:txBody>
      </p:sp>
      <p:sp>
        <p:nvSpPr>
          <p:cNvPr id="10" name="Textplatzhalter 2">
            <a:extLst>
              <a:ext uri="{FF2B5EF4-FFF2-40B4-BE49-F238E27FC236}">
                <a16:creationId xmlns:a16="http://schemas.microsoft.com/office/drawing/2014/main" id="{23F29E11-DFCB-5AA0-BF75-ADE2DFDB0BE2}"/>
              </a:ext>
            </a:extLst>
          </p:cNvPr>
          <p:cNvSpPr txBox="1">
            <a:spLocks/>
          </p:cNvSpPr>
          <p:nvPr/>
        </p:nvSpPr>
        <p:spPr>
          <a:xfrm>
            <a:off x="8513415" y="668263"/>
            <a:ext cx="1985675" cy="733161"/>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a:t>Video</a:t>
            </a:r>
          </a:p>
        </p:txBody>
      </p:sp>
      <p:sp>
        <p:nvSpPr>
          <p:cNvPr id="11" name="Textplatzhalter 2">
            <a:extLst>
              <a:ext uri="{FF2B5EF4-FFF2-40B4-BE49-F238E27FC236}">
                <a16:creationId xmlns:a16="http://schemas.microsoft.com/office/drawing/2014/main" id="{E0FB2801-39C1-87B9-C7F8-C450270C5819}"/>
              </a:ext>
            </a:extLst>
          </p:cNvPr>
          <p:cNvSpPr txBox="1">
            <a:spLocks/>
          </p:cNvSpPr>
          <p:nvPr/>
        </p:nvSpPr>
        <p:spPr>
          <a:xfrm>
            <a:off x="4392425" y="3080352"/>
            <a:ext cx="1985675" cy="733161"/>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dirty="0"/>
              <a:t>Comic</a:t>
            </a:r>
          </a:p>
        </p:txBody>
      </p:sp>
      <p:sp>
        <p:nvSpPr>
          <p:cNvPr id="13" name="Textplatzhalter 2">
            <a:extLst>
              <a:ext uri="{FF2B5EF4-FFF2-40B4-BE49-F238E27FC236}">
                <a16:creationId xmlns:a16="http://schemas.microsoft.com/office/drawing/2014/main" id="{7D75C22C-EA45-5BDA-28F0-29ACDC55D073}"/>
              </a:ext>
            </a:extLst>
          </p:cNvPr>
          <p:cNvSpPr txBox="1">
            <a:spLocks/>
          </p:cNvSpPr>
          <p:nvPr/>
        </p:nvSpPr>
        <p:spPr>
          <a:xfrm>
            <a:off x="9618012" y="3308461"/>
            <a:ext cx="1985675" cy="733161"/>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err="1"/>
              <a:t>Tinkering</a:t>
            </a:r>
            <a:endParaRPr lang="de-DE"/>
          </a:p>
        </p:txBody>
      </p:sp>
      <p:sp>
        <p:nvSpPr>
          <p:cNvPr id="15" name="Textplatzhalter 2">
            <a:extLst>
              <a:ext uri="{FF2B5EF4-FFF2-40B4-BE49-F238E27FC236}">
                <a16:creationId xmlns:a16="http://schemas.microsoft.com/office/drawing/2014/main" id="{70C0C23D-A9D6-7B3E-7196-4CF014DDDBE3}"/>
              </a:ext>
            </a:extLst>
          </p:cNvPr>
          <p:cNvSpPr txBox="1">
            <a:spLocks/>
          </p:cNvSpPr>
          <p:nvPr/>
        </p:nvSpPr>
        <p:spPr>
          <a:xfrm>
            <a:off x="5879976" y="335533"/>
            <a:ext cx="1985675" cy="733161"/>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a:t>Paper</a:t>
            </a:r>
          </a:p>
        </p:txBody>
      </p:sp>
      <p:pic>
        <p:nvPicPr>
          <p:cNvPr id="16" name="Grafik 15" descr="Ein Bild, das Text, Handy, mobiles Gerät, tragbares Kommunikationsgerät enthält.&#10;&#10;KI-generierte Inhalte können fehlerhaft sein.">
            <a:extLst>
              <a:ext uri="{FF2B5EF4-FFF2-40B4-BE49-F238E27FC236}">
                <a16:creationId xmlns:a16="http://schemas.microsoft.com/office/drawing/2014/main" id="{55DB80A8-EF45-28BA-C7B1-F93475F36F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02442" y="1616858"/>
            <a:ext cx="4020583" cy="2633839"/>
          </a:xfrm>
          <a:prstGeom prst="rect">
            <a:avLst/>
          </a:prstGeom>
        </p:spPr>
      </p:pic>
      <p:pic>
        <p:nvPicPr>
          <p:cNvPr id="17" name="Grafik 16" descr="Ein Bild, das Text, Büroausstattung, Allgemeine Versorgung, Schreibwaren enthält.&#10;&#10;KI-generierte Inhalte können fehlerhaft sein.">
            <a:extLst>
              <a:ext uri="{FF2B5EF4-FFF2-40B4-BE49-F238E27FC236}">
                <a16:creationId xmlns:a16="http://schemas.microsoft.com/office/drawing/2014/main" id="{6F3DD14C-D3F8-43D8-1CE4-6F371FD8D8B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367809" y="826843"/>
            <a:ext cx="3811534" cy="1994150"/>
          </a:xfrm>
          <a:prstGeom prst="rect">
            <a:avLst/>
          </a:prstGeom>
        </p:spPr>
      </p:pic>
      <p:sp>
        <p:nvSpPr>
          <p:cNvPr id="18" name="Textfeld 17">
            <a:extLst>
              <a:ext uri="{FF2B5EF4-FFF2-40B4-BE49-F238E27FC236}">
                <a16:creationId xmlns:a16="http://schemas.microsoft.com/office/drawing/2014/main" id="{6052CE27-224A-D0D1-0951-7485181398CF}"/>
              </a:ext>
            </a:extLst>
          </p:cNvPr>
          <p:cNvSpPr txBox="1"/>
          <p:nvPr/>
        </p:nvSpPr>
        <p:spPr>
          <a:xfrm>
            <a:off x="4283115" y="2887493"/>
            <a:ext cx="3958580" cy="230832"/>
          </a:xfrm>
          <a:prstGeom prst="rect">
            <a:avLst/>
          </a:prstGeom>
          <a:noFill/>
        </p:spPr>
        <p:txBody>
          <a:bodyPr wrap="square" rtlCol="0">
            <a:spAutoFit/>
          </a:bodyPr>
          <a:lstStyle/>
          <a:p>
            <a:r>
              <a:rPr lang="en-US" sz="900" dirty="0"/>
              <a:t>"</a:t>
            </a:r>
            <a:r>
              <a:rPr lang="en-US" sz="900" dirty="0">
                <a:hlinkClick r:id="rId5" tooltip="http://ux.stackexchange.com/questions/82997/the-difference-between-mock-up-prototype-and-wireframe"/>
              </a:rPr>
              <a:t>Dieses Foto</a:t>
            </a:r>
            <a:r>
              <a:rPr lang="en-US" sz="900" dirty="0"/>
              <a:t>" was licensed by unknown author under </a:t>
            </a:r>
            <a:r>
              <a:rPr lang="en-US" sz="900" dirty="0">
                <a:hlinkClick r:id="rId6" tooltip="https://creativecommons.org/licenses/by-sa/3.0/"/>
              </a:rPr>
              <a:t>CC BY-SA</a:t>
            </a:r>
            <a:endParaRPr lang="en-US" sz="900" dirty="0"/>
          </a:p>
        </p:txBody>
      </p:sp>
      <p:pic>
        <p:nvPicPr>
          <p:cNvPr id="20" name="Grafik 19" descr="Ein Bild, das Entwurf, Clipart, Zeichnung, Lineart enthält.&#10;&#10;KI-generierte Inhalte können fehlerhaft sein.">
            <a:extLst>
              <a:ext uri="{FF2B5EF4-FFF2-40B4-BE49-F238E27FC236}">
                <a16:creationId xmlns:a16="http://schemas.microsoft.com/office/drawing/2014/main" id="{820280D1-A95F-4B98-EFC6-13D84922EAB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419380" y="3308461"/>
            <a:ext cx="2136059" cy="2563271"/>
          </a:xfrm>
          <a:prstGeom prst="rect">
            <a:avLst/>
          </a:prstGeom>
        </p:spPr>
      </p:pic>
      <p:sp>
        <p:nvSpPr>
          <p:cNvPr id="21" name="Textfeld 20">
            <a:extLst>
              <a:ext uri="{FF2B5EF4-FFF2-40B4-BE49-F238E27FC236}">
                <a16:creationId xmlns:a16="http://schemas.microsoft.com/office/drawing/2014/main" id="{E32C51F8-F328-9B11-95A9-D2D51F34A22E}"/>
              </a:ext>
            </a:extLst>
          </p:cNvPr>
          <p:cNvSpPr txBox="1"/>
          <p:nvPr/>
        </p:nvSpPr>
        <p:spPr>
          <a:xfrm>
            <a:off x="5382637" y="5877202"/>
            <a:ext cx="2136059" cy="369332"/>
          </a:xfrm>
          <a:prstGeom prst="rect">
            <a:avLst/>
          </a:prstGeom>
          <a:noFill/>
        </p:spPr>
        <p:txBody>
          <a:bodyPr wrap="square" rtlCol="0">
            <a:spAutoFit/>
          </a:bodyPr>
          <a:lstStyle/>
          <a:p>
            <a:r>
              <a:rPr lang="en-US" sz="900" dirty="0"/>
              <a:t>"</a:t>
            </a:r>
            <a:r>
              <a:rPr lang="en-US" sz="900" dirty="0">
                <a:hlinkClick r:id="rId8" tooltip="https://julencoir.blogspot.com/2021/04/el-comic-en-primaria.html"/>
              </a:rPr>
              <a:t>Dieses Foto</a:t>
            </a:r>
            <a:r>
              <a:rPr lang="en-US" sz="900" dirty="0"/>
              <a:t>" was licensed by unknown author under </a:t>
            </a:r>
            <a:r>
              <a:rPr lang="en-US" sz="900" dirty="0">
                <a:hlinkClick r:id="rId9" tooltip="https://creativecommons.org/licenses/by-nc-nd/3.0/"/>
              </a:rPr>
              <a:t>CC BY-NC-ND</a:t>
            </a:r>
            <a:endParaRPr lang="en-US" sz="900" dirty="0"/>
          </a:p>
        </p:txBody>
      </p:sp>
      <p:pic>
        <p:nvPicPr>
          <p:cNvPr id="23" name="Grafik 22" descr="Ein Bild, das Logo, Kreis, Symbol, Schrift enthält.&#10;&#10;KI-generierte Inhalte können fehlerhaft sein.">
            <a:extLst>
              <a:ext uri="{FF2B5EF4-FFF2-40B4-BE49-F238E27FC236}">
                <a16:creationId xmlns:a16="http://schemas.microsoft.com/office/drawing/2014/main" id="{CB2469E2-C73F-FD86-50D5-EB83580A78D7}"/>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411095" y="1155382"/>
            <a:ext cx="3657600" cy="1919288"/>
          </a:xfrm>
          <a:prstGeom prst="rect">
            <a:avLst/>
          </a:prstGeom>
        </p:spPr>
      </p:pic>
      <p:sp>
        <p:nvSpPr>
          <p:cNvPr id="24" name="Textfeld 23">
            <a:extLst>
              <a:ext uri="{FF2B5EF4-FFF2-40B4-BE49-F238E27FC236}">
                <a16:creationId xmlns:a16="http://schemas.microsoft.com/office/drawing/2014/main" id="{8B51A590-74AC-168B-C119-D8A1DBDBA32E}"/>
              </a:ext>
            </a:extLst>
          </p:cNvPr>
          <p:cNvSpPr txBox="1"/>
          <p:nvPr/>
        </p:nvSpPr>
        <p:spPr>
          <a:xfrm>
            <a:off x="8513415" y="3028741"/>
            <a:ext cx="7315200" cy="230832"/>
          </a:xfrm>
          <a:prstGeom prst="rect">
            <a:avLst/>
          </a:prstGeom>
          <a:noFill/>
        </p:spPr>
        <p:txBody>
          <a:bodyPr wrap="square" rtlCol="0">
            <a:spAutoFit/>
          </a:bodyPr>
          <a:lstStyle/>
          <a:p>
            <a:r>
              <a:rPr lang="en-US" sz="900" dirty="0"/>
              <a:t>"</a:t>
            </a:r>
            <a:r>
              <a:rPr lang="en-US" sz="900" dirty="0">
                <a:hlinkClick r:id="rId11" tooltip="https://www.ruvival.de/es/video-riego-sostenible/"/>
              </a:rPr>
              <a:t>Dieses Foto</a:t>
            </a:r>
            <a:r>
              <a:rPr lang="en-US" sz="900" dirty="0"/>
              <a:t>" was licensed by unknown author under </a:t>
            </a:r>
            <a:r>
              <a:rPr lang="en-US" sz="900" dirty="0">
                <a:hlinkClick r:id="rId6" tooltip="https://creativecommons.org/licenses/by-sa/3.0/"/>
              </a:rPr>
              <a:t>CC BY-SA</a:t>
            </a:r>
            <a:endParaRPr lang="en-US" sz="900" dirty="0"/>
          </a:p>
        </p:txBody>
      </p:sp>
      <p:pic>
        <p:nvPicPr>
          <p:cNvPr id="28" name="Grafik 27" descr="Ein Bild, das Box, Hellbraun enthält.&#10;&#10;KI-generierte Inhalte können fehlerhaft sein.">
            <a:extLst>
              <a:ext uri="{FF2B5EF4-FFF2-40B4-BE49-F238E27FC236}">
                <a16:creationId xmlns:a16="http://schemas.microsoft.com/office/drawing/2014/main" id="{11513D80-9DB9-803D-147C-80A30C383CB2}"/>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9119867" y="3813513"/>
            <a:ext cx="2240056" cy="1969280"/>
          </a:xfrm>
          <a:prstGeom prst="rect">
            <a:avLst/>
          </a:prstGeom>
        </p:spPr>
      </p:pic>
      <p:sp>
        <p:nvSpPr>
          <p:cNvPr id="29" name="Textfeld 28">
            <a:extLst>
              <a:ext uri="{FF2B5EF4-FFF2-40B4-BE49-F238E27FC236}">
                <a16:creationId xmlns:a16="http://schemas.microsoft.com/office/drawing/2014/main" id="{8F1E2EDA-E76B-04F1-BD28-1537C16E0215}"/>
              </a:ext>
            </a:extLst>
          </p:cNvPr>
          <p:cNvSpPr txBox="1"/>
          <p:nvPr/>
        </p:nvSpPr>
        <p:spPr>
          <a:xfrm>
            <a:off x="9119867" y="5654293"/>
            <a:ext cx="5711480" cy="369332"/>
          </a:xfrm>
          <a:prstGeom prst="rect">
            <a:avLst/>
          </a:prstGeom>
          <a:noFill/>
        </p:spPr>
        <p:txBody>
          <a:bodyPr wrap="square" rtlCol="0">
            <a:spAutoFit/>
          </a:bodyPr>
          <a:lstStyle/>
          <a:p>
            <a:r>
              <a:rPr lang="en-US" sz="900" dirty="0"/>
              <a:t>"</a:t>
            </a:r>
            <a:r>
              <a:rPr lang="en-US" sz="900" dirty="0">
                <a:hlinkClick r:id="rId13" tooltip="https://pressbooks.nscc.ca/lumenpsychology/chapter/putting-it-together-sensation-and-perception/"/>
              </a:rPr>
              <a:t>Dieses Foto</a:t>
            </a:r>
            <a:r>
              <a:rPr lang="en-US" sz="900" dirty="0"/>
              <a:t>" was licensed by unknown author under</a:t>
            </a:r>
          </a:p>
          <a:p>
            <a:r>
              <a:rPr lang="en-US" sz="900" dirty="0">
                <a:hlinkClick r:id="rId14" tooltip="https://creativecommons.org/licenses/by-nc-sa/3.0/"/>
              </a:rPr>
              <a:t>CC BY-SA-NC</a:t>
            </a:r>
            <a:endParaRPr lang="en-US" sz="900" dirty="0"/>
          </a:p>
        </p:txBody>
      </p:sp>
    </p:spTree>
    <p:extLst>
      <p:ext uri="{BB962C8B-B14F-4D97-AF65-F5344CB8AC3E}">
        <p14:creationId xmlns:p14="http://schemas.microsoft.com/office/powerpoint/2010/main" val="18015371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A3195D-CC87-71AD-CBD0-F3AF98C1530E}"/>
              </a:ext>
            </a:extLst>
          </p:cNvPr>
          <p:cNvSpPr>
            <a:spLocks noGrp="1"/>
          </p:cNvSpPr>
          <p:nvPr>
            <p:ph type="body" sz="quarter" idx="10"/>
          </p:nvPr>
        </p:nvSpPr>
        <p:spPr/>
        <p:txBody>
          <a:bodyPr/>
          <a:lstStyle/>
          <a:p>
            <a:r>
              <a:rPr lang="de-DE" err="1">
                <a:solidFill>
                  <a:schemeClr val="accent1"/>
                </a:solidFill>
              </a:rPr>
              <a:t>Exercise</a:t>
            </a:r>
            <a:r>
              <a:rPr lang="de-DE">
                <a:solidFill>
                  <a:schemeClr val="accent1"/>
                </a:solidFill>
              </a:rPr>
              <a:t>: </a:t>
            </a:r>
            <a:r>
              <a:rPr lang="de-DE" b="1" err="1">
                <a:solidFill>
                  <a:srgbClr val="006666"/>
                </a:solidFill>
              </a:rPr>
              <a:t>Protoyping</a:t>
            </a:r>
            <a:endParaRPr lang="en-US" b="1">
              <a:solidFill>
                <a:srgbClr val="006666"/>
              </a:solidFill>
            </a:endParaRPr>
          </a:p>
        </p:txBody>
      </p:sp>
      <p:sp>
        <p:nvSpPr>
          <p:cNvPr id="3" name="Textplatzhalter 2">
            <a:extLst>
              <a:ext uri="{FF2B5EF4-FFF2-40B4-BE49-F238E27FC236}">
                <a16:creationId xmlns:a16="http://schemas.microsoft.com/office/drawing/2014/main" id="{6F413F1B-9FB9-F3F5-4D1C-B2215811CB01}"/>
              </a:ext>
            </a:extLst>
          </p:cNvPr>
          <p:cNvSpPr>
            <a:spLocks noGrp="1"/>
          </p:cNvSpPr>
          <p:nvPr>
            <p:ph type="body" sz="quarter" idx="11"/>
          </p:nvPr>
        </p:nvSpPr>
        <p:spPr>
          <a:xfrm>
            <a:off x="623392" y="1473891"/>
            <a:ext cx="10076525" cy="4495800"/>
          </a:xfrm>
        </p:spPr>
        <p:txBody>
          <a:bodyPr/>
          <a:lstStyle/>
          <a:p>
            <a:pPr marL="342900">
              <a:buFont typeface="Arial" panose="020B0604020202020204" pitchFamily="34" charset="0"/>
              <a:buChar char="•"/>
            </a:pPr>
            <a:r>
              <a:rPr lang="en-US"/>
              <a:t>Develop a first version/prototype to solve the chosen challenge. </a:t>
            </a:r>
          </a:p>
          <a:p>
            <a:pPr marL="342900">
              <a:buFont typeface="Arial" panose="020B0604020202020204" pitchFamily="34" charset="0"/>
              <a:buChar char="•"/>
            </a:pPr>
            <a:r>
              <a:rPr lang="en-US"/>
              <a:t>Feel free to use the different materials </a:t>
            </a:r>
          </a:p>
          <a:p>
            <a:pPr marL="742950" lvl="1" indent="-285750">
              <a:buFont typeface="Arial" panose="020B0604020202020204" pitchFamily="34" charset="0"/>
              <a:buChar char="•"/>
            </a:pPr>
            <a:r>
              <a:rPr lang="en-US"/>
              <a:t>Flipcharts </a:t>
            </a:r>
          </a:p>
          <a:p>
            <a:pPr marL="742950" lvl="1" indent="-285750">
              <a:buFont typeface="Arial" panose="020B0604020202020204" pitchFamily="34" charset="0"/>
              <a:buChar char="•"/>
            </a:pPr>
            <a:r>
              <a:rPr lang="en-US"/>
              <a:t>Moderation cards </a:t>
            </a:r>
          </a:p>
          <a:p>
            <a:pPr marL="742950" lvl="1" indent="-285750">
              <a:buFont typeface="Arial" panose="020B0604020202020204" pitchFamily="34" charset="0"/>
              <a:buChar char="•"/>
            </a:pPr>
            <a:r>
              <a:rPr lang="en-US"/>
              <a:t>Scissors, glue, pens </a:t>
            </a:r>
          </a:p>
          <a:p>
            <a:pPr marL="742950" lvl="1" indent="-285750">
              <a:buFont typeface="Arial" panose="020B0604020202020204" pitchFamily="34" charset="0"/>
              <a:buChar char="•"/>
            </a:pPr>
            <a:r>
              <a:rPr lang="en-US"/>
              <a:t>Lego </a:t>
            </a:r>
          </a:p>
          <a:p>
            <a:pPr marL="742950" lvl="1" indent="-285750">
              <a:buFont typeface="Arial" panose="020B0604020202020204" pitchFamily="34" charset="0"/>
              <a:buChar char="•"/>
            </a:pPr>
            <a:r>
              <a:rPr lang="en-US"/>
              <a:t>PowerPoint ...</a:t>
            </a:r>
          </a:p>
          <a:p>
            <a:pPr marL="342900">
              <a:buFont typeface="Arial" panose="020B0604020202020204" pitchFamily="34" charset="0"/>
              <a:buChar char="•"/>
            </a:pPr>
            <a:r>
              <a:rPr lang="en-US"/>
              <a:t>Afterwards: Presentation of the prototypes in the plenum &amp; feedback (decide who is going to present the prototype)</a:t>
            </a:r>
          </a:p>
        </p:txBody>
      </p:sp>
      <p:sp>
        <p:nvSpPr>
          <p:cNvPr id="4" name="Fußzeilenplatzhalter 3">
            <a:extLst>
              <a:ext uri="{FF2B5EF4-FFF2-40B4-BE49-F238E27FC236}">
                <a16:creationId xmlns:a16="http://schemas.microsoft.com/office/drawing/2014/main" id="{D0C9A054-1A61-62A2-E139-FD268B5F630F}"/>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F45E195F-2AD4-1AD4-4D65-375A9AE2CFD4}"/>
              </a:ext>
            </a:extLst>
          </p:cNvPr>
          <p:cNvSpPr>
            <a:spLocks noGrp="1"/>
          </p:cNvSpPr>
          <p:nvPr>
            <p:ph type="sldNum" sz="quarter" idx="13"/>
          </p:nvPr>
        </p:nvSpPr>
        <p:spPr/>
        <p:txBody>
          <a:bodyPr/>
          <a:lstStyle/>
          <a:p>
            <a:pPr>
              <a:defRPr/>
            </a:pPr>
            <a:fld id="{3403F9C6-84D0-4162-91EE-42F978B0FA19}" type="slidenum">
              <a:rPr lang="de-DE" altLang="de-DE" smtClean="0"/>
              <a:pPr>
                <a:defRPr/>
              </a:pPr>
              <a:t>82</a:t>
            </a:fld>
            <a:endParaRPr lang="de-DE" altLang="de-DE"/>
          </a:p>
        </p:txBody>
      </p:sp>
      <p:sp>
        <p:nvSpPr>
          <p:cNvPr id="7" name="Rechteck: abgerundete Ecken 6">
            <a:extLst>
              <a:ext uri="{FF2B5EF4-FFF2-40B4-BE49-F238E27FC236}">
                <a16:creationId xmlns:a16="http://schemas.microsoft.com/office/drawing/2014/main" id="{E1A2AEBD-595C-477E-33E3-3E050BA1C344}"/>
              </a:ext>
            </a:extLst>
          </p:cNvPr>
          <p:cNvSpPr/>
          <p:nvPr/>
        </p:nvSpPr>
        <p:spPr>
          <a:xfrm>
            <a:off x="10056440" y="76200"/>
            <a:ext cx="1944216" cy="1104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60 min</a:t>
            </a:r>
          </a:p>
        </p:txBody>
      </p:sp>
    </p:spTree>
    <p:extLst>
      <p:ext uri="{BB962C8B-B14F-4D97-AF65-F5344CB8AC3E}">
        <p14:creationId xmlns:p14="http://schemas.microsoft.com/office/powerpoint/2010/main" val="1558500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07F37E3-EA1B-3408-6988-188DC425C5D4}"/>
              </a:ext>
            </a:extLst>
          </p:cNvPr>
          <p:cNvSpPr>
            <a:spLocks noGrp="1"/>
          </p:cNvSpPr>
          <p:nvPr>
            <p:ph type="body" sz="quarter" idx="10"/>
          </p:nvPr>
        </p:nvSpPr>
        <p:spPr/>
        <p:txBody>
          <a:bodyPr/>
          <a:lstStyle/>
          <a:p>
            <a:r>
              <a:rPr lang="de-DE" err="1"/>
              <a:t>Steps</a:t>
            </a:r>
            <a:r>
              <a:rPr lang="de-DE"/>
              <a:t> </a:t>
            </a:r>
            <a:r>
              <a:rPr lang="de-DE" err="1"/>
              <a:t>for</a:t>
            </a:r>
            <a:r>
              <a:rPr lang="de-DE"/>
              <a:t> </a:t>
            </a:r>
            <a:r>
              <a:rPr lang="de-DE" err="1"/>
              <a:t>developing</a:t>
            </a:r>
            <a:r>
              <a:rPr lang="de-DE"/>
              <a:t> </a:t>
            </a:r>
            <a:r>
              <a:rPr lang="de-DE" err="1"/>
              <a:t>your</a:t>
            </a:r>
            <a:r>
              <a:rPr lang="de-DE"/>
              <a:t> </a:t>
            </a:r>
            <a:r>
              <a:rPr lang="de-DE" err="1"/>
              <a:t>product</a:t>
            </a:r>
            <a:r>
              <a:rPr lang="de-DE"/>
              <a:t> / </a:t>
            </a:r>
            <a:r>
              <a:rPr lang="de-DE" err="1"/>
              <a:t>service</a:t>
            </a:r>
            <a:endParaRPr lang="de-DE"/>
          </a:p>
        </p:txBody>
      </p:sp>
      <p:sp>
        <p:nvSpPr>
          <p:cNvPr id="4" name="Fußzeilenplatzhalter 3">
            <a:extLst>
              <a:ext uri="{FF2B5EF4-FFF2-40B4-BE49-F238E27FC236}">
                <a16:creationId xmlns:a16="http://schemas.microsoft.com/office/drawing/2014/main" id="{3FF096F3-4BD8-FAE3-E19B-DA558061B7F1}"/>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4F959A88-3276-EFFC-CB62-1A8CA9B04D43}"/>
              </a:ext>
            </a:extLst>
          </p:cNvPr>
          <p:cNvSpPr>
            <a:spLocks noGrp="1"/>
          </p:cNvSpPr>
          <p:nvPr>
            <p:ph type="sldNum" sz="quarter" idx="13"/>
          </p:nvPr>
        </p:nvSpPr>
        <p:spPr/>
        <p:txBody>
          <a:bodyPr/>
          <a:lstStyle/>
          <a:p>
            <a:pPr>
              <a:defRPr/>
            </a:pPr>
            <a:fld id="{3403F9C6-84D0-4162-91EE-42F978B0FA19}" type="slidenum">
              <a:rPr lang="de-DE" altLang="de-DE" smtClean="0"/>
              <a:pPr>
                <a:defRPr/>
              </a:pPr>
              <a:t>83</a:t>
            </a:fld>
            <a:endParaRPr lang="de-DE" altLang="de-DE"/>
          </a:p>
        </p:txBody>
      </p:sp>
      <p:sp>
        <p:nvSpPr>
          <p:cNvPr id="9" name="Textplatzhalter 2">
            <a:extLst>
              <a:ext uri="{FF2B5EF4-FFF2-40B4-BE49-F238E27FC236}">
                <a16:creationId xmlns:a16="http://schemas.microsoft.com/office/drawing/2014/main" id="{0F9A72F1-5BC5-764F-8640-E7C548E61173}"/>
              </a:ext>
            </a:extLst>
          </p:cNvPr>
          <p:cNvSpPr txBox="1">
            <a:spLocks/>
          </p:cNvSpPr>
          <p:nvPr/>
        </p:nvSpPr>
        <p:spPr>
          <a:xfrm>
            <a:off x="535134" y="1481828"/>
            <a:ext cx="10896646"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de-DE" err="1"/>
              <a:t>What</a:t>
            </a:r>
            <a:r>
              <a:rPr lang="de-DE"/>
              <a:t> </a:t>
            </a:r>
            <a:r>
              <a:rPr lang="de-DE" err="1"/>
              <a:t>is</a:t>
            </a:r>
            <a:r>
              <a:rPr lang="de-DE"/>
              <a:t> </a:t>
            </a:r>
            <a:r>
              <a:rPr lang="de-DE" err="1"/>
              <a:t>the</a:t>
            </a:r>
            <a:r>
              <a:rPr lang="de-DE"/>
              <a:t> </a:t>
            </a:r>
            <a:r>
              <a:rPr lang="de-DE" err="1"/>
              <a:t>benefit</a:t>
            </a:r>
            <a:r>
              <a:rPr lang="de-DE"/>
              <a:t> </a:t>
            </a:r>
            <a:r>
              <a:rPr lang="de-DE" err="1"/>
              <a:t>of</a:t>
            </a:r>
            <a:r>
              <a:rPr lang="de-DE"/>
              <a:t> </a:t>
            </a:r>
            <a:r>
              <a:rPr lang="de-DE" err="1"/>
              <a:t>your</a:t>
            </a:r>
            <a:r>
              <a:rPr lang="de-DE"/>
              <a:t> </a:t>
            </a:r>
            <a:r>
              <a:rPr lang="de-DE" err="1"/>
              <a:t>product</a:t>
            </a:r>
            <a:r>
              <a:rPr lang="de-DE"/>
              <a:t> </a:t>
            </a:r>
            <a:r>
              <a:rPr lang="de-DE" err="1"/>
              <a:t>for</a:t>
            </a:r>
            <a:r>
              <a:rPr lang="de-DE"/>
              <a:t> </a:t>
            </a:r>
            <a:r>
              <a:rPr lang="de-DE" err="1"/>
              <a:t>your</a:t>
            </a:r>
            <a:r>
              <a:rPr lang="de-DE"/>
              <a:t> </a:t>
            </a:r>
            <a:r>
              <a:rPr lang="de-DE" err="1"/>
              <a:t>target</a:t>
            </a:r>
            <a:r>
              <a:rPr lang="de-DE"/>
              <a:t> </a:t>
            </a:r>
            <a:r>
              <a:rPr lang="de-DE" err="1"/>
              <a:t>group</a:t>
            </a:r>
            <a:r>
              <a:rPr lang="de-DE"/>
              <a:t>?</a:t>
            </a:r>
          </a:p>
          <a:p>
            <a:pPr marL="457200" indent="-457200">
              <a:buFont typeface="+mj-lt"/>
              <a:buAutoNum type="arabicPeriod"/>
            </a:pPr>
            <a:r>
              <a:rPr lang="de-DE"/>
              <a:t>In </a:t>
            </a:r>
            <a:r>
              <a:rPr lang="de-DE" err="1"/>
              <a:t>what</a:t>
            </a:r>
            <a:r>
              <a:rPr lang="de-DE"/>
              <a:t> </a:t>
            </a:r>
            <a:r>
              <a:rPr lang="de-DE" err="1"/>
              <a:t>way</a:t>
            </a:r>
            <a:r>
              <a:rPr lang="de-DE"/>
              <a:t> </a:t>
            </a:r>
            <a:r>
              <a:rPr lang="de-DE" err="1"/>
              <a:t>does</a:t>
            </a:r>
            <a:r>
              <a:rPr lang="de-DE"/>
              <a:t> </a:t>
            </a:r>
            <a:r>
              <a:rPr lang="de-DE" err="1"/>
              <a:t>your</a:t>
            </a:r>
            <a:r>
              <a:rPr lang="de-DE"/>
              <a:t> </a:t>
            </a:r>
            <a:r>
              <a:rPr lang="de-DE" err="1"/>
              <a:t>product</a:t>
            </a:r>
            <a:r>
              <a:rPr lang="de-DE"/>
              <a:t> / </a:t>
            </a:r>
            <a:r>
              <a:rPr lang="de-DE" err="1"/>
              <a:t>service</a:t>
            </a:r>
            <a:r>
              <a:rPr lang="de-DE"/>
              <a:t> fit </a:t>
            </a:r>
            <a:r>
              <a:rPr lang="de-DE" err="1"/>
              <a:t>the</a:t>
            </a:r>
            <a:r>
              <a:rPr lang="de-DE"/>
              <a:t> </a:t>
            </a:r>
            <a:r>
              <a:rPr lang="de-DE" err="1"/>
              <a:t>needs</a:t>
            </a:r>
            <a:r>
              <a:rPr lang="de-DE"/>
              <a:t> </a:t>
            </a:r>
            <a:r>
              <a:rPr lang="de-DE" err="1"/>
              <a:t>of</a:t>
            </a:r>
            <a:r>
              <a:rPr lang="de-DE"/>
              <a:t> </a:t>
            </a:r>
            <a:r>
              <a:rPr lang="de-DE" err="1"/>
              <a:t>your</a:t>
            </a:r>
            <a:r>
              <a:rPr lang="de-DE"/>
              <a:t> </a:t>
            </a:r>
            <a:r>
              <a:rPr lang="de-DE" err="1"/>
              <a:t>target</a:t>
            </a:r>
            <a:r>
              <a:rPr lang="de-DE"/>
              <a:t> </a:t>
            </a:r>
            <a:r>
              <a:rPr lang="de-DE" err="1"/>
              <a:t>market</a:t>
            </a:r>
            <a:endParaRPr lang="de-DE"/>
          </a:p>
          <a:p>
            <a:pPr marL="457200" indent="-457200">
              <a:buFont typeface="+mj-lt"/>
              <a:buAutoNum type="arabicPeriod"/>
            </a:pPr>
            <a:r>
              <a:rPr lang="de-DE"/>
              <a:t>In </a:t>
            </a:r>
            <a:r>
              <a:rPr lang="de-DE" err="1"/>
              <a:t>what</a:t>
            </a:r>
            <a:r>
              <a:rPr lang="de-DE"/>
              <a:t> </a:t>
            </a:r>
            <a:r>
              <a:rPr lang="de-DE" err="1"/>
              <a:t>manner</a:t>
            </a:r>
            <a:r>
              <a:rPr lang="de-DE"/>
              <a:t> </a:t>
            </a:r>
            <a:r>
              <a:rPr lang="de-DE" err="1"/>
              <a:t>is</a:t>
            </a:r>
            <a:r>
              <a:rPr lang="de-DE"/>
              <a:t> </a:t>
            </a:r>
            <a:r>
              <a:rPr lang="de-DE" err="1"/>
              <a:t>your</a:t>
            </a:r>
            <a:r>
              <a:rPr lang="de-DE"/>
              <a:t> </a:t>
            </a:r>
            <a:r>
              <a:rPr lang="de-DE" err="1"/>
              <a:t>product</a:t>
            </a:r>
            <a:r>
              <a:rPr lang="de-DE"/>
              <a:t> / </a:t>
            </a:r>
            <a:r>
              <a:rPr lang="de-DE" err="1"/>
              <a:t>service</a:t>
            </a:r>
            <a:r>
              <a:rPr lang="de-DE"/>
              <a:t> </a:t>
            </a:r>
            <a:r>
              <a:rPr lang="de-DE" err="1"/>
              <a:t>new</a:t>
            </a:r>
            <a:r>
              <a:rPr lang="de-DE"/>
              <a:t>, innovative in </a:t>
            </a:r>
            <a:r>
              <a:rPr lang="de-DE" err="1"/>
              <a:t>comparison</a:t>
            </a:r>
            <a:r>
              <a:rPr lang="de-DE"/>
              <a:t> </a:t>
            </a:r>
            <a:r>
              <a:rPr lang="de-DE" err="1"/>
              <a:t>to</a:t>
            </a:r>
            <a:r>
              <a:rPr lang="de-DE"/>
              <a:t> </a:t>
            </a:r>
            <a:r>
              <a:rPr lang="de-DE" err="1"/>
              <a:t>other</a:t>
            </a:r>
            <a:r>
              <a:rPr lang="de-DE"/>
              <a:t> </a:t>
            </a:r>
            <a:r>
              <a:rPr lang="de-DE" err="1"/>
              <a:t>already</a:t>
            </a:r>
            <a:r>
              <a:rPr lang="de-DE"/>
              <a:t> </a:t>
            </a:r>
            <a:r>
              <a:rPr lang="de-DE" err="1"/>
              <a:t>existing</a:t>
            </a:r>
            <a:r>
              <a:rPr lang="de-DE"/>
              <a:t> </a:t>
            </a:r>
            <a:r>
              <a:rPr lang="de-DE" err="1"/>
              <a:t>products</a:t>
            </a:r>
            <a:r>
              <a:rPr lang="de-DE"/>
              <a:t>?</a:t>
            </a:r>
          </a:p>
          <a:p>
            <a:pPr marL="457200" indent="-457200">
              <a:buFont typeface="+mj-lt"/>
              <a:buAutoNum type="arabicPeriod"/>
            </a:pPr>
            <a:r>
              <a:rPr lang="de-DE" err="1"/>
              <a:t>Is</a:t>
            </a:r>
            <a:r>
              <a:rPr lang="de-DE"/>
              <a:t> </a:t>
            </a:r>
            <a:r>
              <a:rPr lang="de-DE" err="1"/>
              <a:t>your</a:t>
            </a:r>
            <a:r>
              <a:rPr lang="de-DE"/>
              <a:t> </a:t>
            </a:r>
            <a:r>
              <a:rPr lang="de-DE" err="1"/>
              <a:t>business</a:t>
            </a:r>
            <a:r>
              <a:rPr lang="de-DE"/>
              <a:t> </a:t>
            </a:r>
            <a:r>
              <a:rPr lang="de-DE" err="1"/>
              <a:t>idea</a:t>
            </a:r>
            <a:r>
              <a:rPr lang="de-DE"/>
              <a:t> </a:t>
            </a:r>
            <a:r>
              <a:rPr lang="de-DE" err="1"/>
              <a:t>realistic</a:t>
            </a:r>
            <a:r>
              <a:rPr lang="de-DE"/>
              <a:t> / </a:t>
            </a:r>
            <a:r>
              <a:rPr lang="de-DE" err="1"/>
              <a:t>feasible</a:t>
            </a:r>
            <a:r>
              <a:rPr lang="de-DE"/>
              <a:t>?</a:t>
            </a:r>
          </a:p>
          <a:p>
            <a:pPr marL="457200" indent="-457200">
              <a:buFont typeface="+mj-lt"/>
              <a:buAutoNum type="arabicPeriod"/>
            </a:pPr>
            <a:r>
              <a:rPr lang="de-DE" err="1"/>
              <a:t>Why</a:t>
            </a:r>
            <a:r>
              <a:rPr lang="de-DE"/>
              <a:t> </a:t>
            </a:r>
            <a:r>
              <a:rPr lang="de-DE" err="1"/>
              <a:t>does</a:t>
            </a:r>
            <a:r>
              <a:rPr lang="de-DE"/>
              <a:t> </a:t>
            </a:r>
            <a:r>
              <a:rPr lang="de-DE" err="1"/>
              <a:t>your</a:t>
            </a:r>
            <a:r>
              <a:rPr lang="de-DE"/>
              <a:t> </a:t>
            </a:r>
            <a:r>
              <a:rPr lang="de-DE" err="1"/>
              <a:t>product</a:t>
            </a:r>
            <a:r>
              <a:rPr lang="de-DE"/>
              <a:t> / </a:t>
            </a:r>
            <a:r>
              <a:rPr lang="de-DE" err="1"/>
              <a:t>service</a:t>
            </a:r>
            <a:r>
              <a:rPr lang="de-DE"/>
              <a:t> match </a:t>
            </a:r>
            <a:r>
              <a:rPr lang="de-DE" err="1"/>
              <a:t>your</a:t>
            </a:r>
            <a:r>
              <a:rPr lang="de-DE"/>
              <a:t> </a:t>
            </a:r>
            <a:r>
              <a:rPr lang="de-DE" err="1"/>
              <a:t>team´s</a:t>
            </a:r>
            <a:r>
              <a:rPr lang="de-DE"/>
              <a:t> </a:t>
            </a:r>
            <a:r>
              <a:rPr lang="de-DE" err="1"/>
              <a:t>means</a:t>
            </a:r>
            <a:r>
              <a:rPr lang="de-DE"/>
              <a:t> (</a:t>
            </a:r>
            <a:r>
              <a:rPr lang="de-DE" err="1"/>
              <a:t>skills</a:t>
            </a:r>
            <a:r>
              <a:rPr lang="de-DE"/>
              <a:t>, </a:t>
            </a:r>
            <a:r>
              <a:rPr lang="de-DE" err="1"/>
              <a:t>resources</a:t>
            </a:r>
            <a:r>
              <a:rPr lang="de-DE"/>
              <a:t>, network)?</a:t>
            </a:r>
          </a:p>
        </p:txBody>
      </p:sp>
    </p:spTree>
    <p:extLst>
      <p:ext uri="{BB962C8B-B14F-4D97-AF65-F5344CB8AC3E}">
        <p14:creationId xmlns:p14="http://schemas.microsoft.com/office/powerpoint/2010/main" val="41426342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DD7DD13-AF53-CF4C-8B60-B7DE060520D6}"/>
              </a:ext>
            </a:extLst>
          </p:cNvPr>
          <p:cNvSpPr>
            <a:spLocks noGrp="1"/>
          </p:cNvSpPr>
          <p:nvPr>
            <p:ph type="body" sz="quarter" idx="13"/>
          </p:nvPr>
        </p:nvSpPr>
        <p:spPr/>
        <p:txBody>
          <a:bodyPr/>
          <a:lstStyle/>
          <a:p>
            <a:r>
              <a:rPr lang="de-DE" err="1"/>
              <a:t>Presentation</a:t>
            </a:r>
            <a:r>
              <a:rPr lang="de-DE"/>
              <a:t> </a:t>
            </a:r>
            <a:r>
              <a:rPr lang="de-DE" err="1"/>
              <a:t>of</a:t>
            </a:r>
            <a:r>
              <a:rPr lang="de-DE"/>
              <a:t> </a:t>
            </a:r>
            <a:r>
              <a:rPr lang="de-DE" err="1"/>
              <a:t>prototypes</a:t>
            </a:r>
            <a:endParaRPr lang="en-US"/>
          </a:p>
        </p:txBody>
      </p:sp>
      <p:sp>
        <p:nvSpPr>
          <p:cNvPr id="3" name="Fußzeilenplatzhalter 2">
            <a:extLst>
              <a:ext uri="{FF2B5EF4-FFF2-40B4-BE49-F238E27FC236}">
                <a16:creationId xmlns:a16="http://schemas.microsoft.com/office/drawing/2014/main" id="{DC0D53F6-C4E8-0CF1-4477-B3E7C0F2B9D6}"/>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4CBE62CF-817B-FB55-50C1-5B96FEA4EB8F}"/>
              </a:ext>
            </a:extLst>
          </p:cNvPr>
          <p:cNvSpPr>
            <a:spLocks noGrp="1"/>
          </p:cNvSpPr>
          <p:nvPr>
            <p:ph type="sldNum" sz="quarter" idx="15"/>
          </p:nvPr>
        </p:nvSpPr>
        <p:spPr/>
        <p:txBody>
          <a:bodyPr/>
          <a:lstStyle/>
          <a:p>
            <a:pPr>
              <a:defRPr/>
            </a:pPr>
            <a:fld id="{DE08903F-90EC-4A68-9771-93E1A14EF685}" type="slidenum">
              <a:rPr lang="de-DE" altLang="de-DE" smtClean="0"/>
              <a:pPr>
                <a:defRPr/>
              </a:pPr>
              <a:t>84</a:t>
            </a:fld>
            <a:endParaRPr lang="de-DE" altLang="de-DE"/>
          </a:p>
        </p:txBody>
      </p:sp>
    </p:spTree>
    <p:extLst>
      <p:ext uri="{BB962C8B-B14F-4D97-AF65-F5344CB8AC3E}">
        <p14:creationId xmlns:p14="http://schemas.microsoft.com/office/powerpoint/2010/main" val="3795247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07F37E3-EA1B-3408-6988-188DC425C5D4}"/>
              </a:ext>
            </a:extLst>
          </p:cNvPr>
          <p:cNvSpPr>
            <a:spLocks noGrp="1"/>
          </p:cNvSpPr>
          <p:nvPr>
            <p:ph type="body" sz="quarter" idx="10"/>
          </p:nvPr>
        </p:nvSpPr>
        <p:spPr/>
        <p:txBody>
          <a:bodyPr/>
          <a:lstStyle/>
          <a:p>
            <a:r>
              <a:rPr lang="de-DE"/>
              <a:t>Evaluation </a:t>
            </a:r>
            <a:r>
              <a:rPr lang="de-DE" err="1"/>
              <a:t>criteria</a:t>
            </a:r>
            <a:endParaRPr lang="de-DE"/>
          </a:p>
        </p:txBody>
      </p:sp>
      <p:sp>
        <p:nvSpPr>
          <p:cNvPr id="4" name="Fußzeilenplatzhalter 3">
            <a:extLst>
              <a:ext uri="{FF2B5EF4-FFF2-40B4-BE49-F238E27FC236}">
                <a16:creationId xmlns:a16="http://schemas.microsoft.com/office/drawing/2014/main" id="{3FF096F3-4BD8-FAE3-E19B-DA558061B7F1}"/>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4F959A88-3276-EFFC-CB62-1A8CA9B04D43}"/>
              </a:ext>
            </a:extLst>
          </p:cNvPr>
          <p:cNvSpPr>
            <a:spLocks noGrp="1"/>
          </p:cNvSpPr>
          <p:nvPr>
            <p:ph type="sldNum" sz="quarter" idx="13"/>
          </p:nvPr>
        </p:nvSpPr>
        <p:spPr/>
        <p:txBody>
          <a:bodyPr/>
          <a:lstStyle/>
          <a:p>
            <a:pPr>
              <a:defRPr/>
            </a:pPr>
            <a:fld id="{3403F9C6-84D0-4162-91EE-42F978B0FA19}" type="slidenum">
              <a:rPr lang="de-DE" altLang="de-DE" smtClean="0"/>
              <a:pPr>
                <a:defRPr/>
              </a:pPr>
              <a:t>85</a:t>
            </a:fld>
            <a:endParaRPr lang="de-DE" altLang="de-DE"/>
          </a:p>
        </p:txBody>
      </p:sp>
      <p:sp>
        <p:nvSpPr>
          <p:cNvPr id="9" name="Textplatzhalter 2">
            <a:extLst>
              <a:ext uri="{FF2B5EF4-FFF2-40B4-BE49-F238E27FC236}">
                <a16:creationId xmlns:a16="http://schemas.microsoft.com/office/drawing/2014/main" id="{0F9A72F1-5BC5-764F-8640-E7C548E61173}"/>
              </a:ext>
            </a:extLst>
          </p:cNvPr>
          <p:cNvSpPr txBox="1">
            <a:spLocks/>
          </p:cNvSpPr>
          <p:nvPr/>
        </p:nvSpPr>
        <p:spPr>
          <a:xfrm>
            <a:off x="1782430" y="15024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kern="1200">
                <a:solidFill>
                  <a:schemeClr val="tx2"/>
                </a:solidFill>
                <a:latin typeface="Segoe UI" panose="020B0502040204020203" pitchFamily="34" charset="0"/>
                <a:ea typeface="+mn-ea"/>
                <a:cs typeface="Segoe UI" panose="020B0502040204020203" pitchFamily="34" charset="0"/>
              </a:defRPr>
            </a:lvl1pPr>
            <a:lvl2pPr marL="4572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2pPr>
            <a:lvl3pPr marL="9144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3pPr>
            <a:lvl4pPr marL="13716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4pPr>
            <a:lvl5pPr marL="1828800" indent="0" algn="l" defTabSz="457200" rtl="0" eaLnBrk="0" fontAlgn="base" hangingPunct="0">
              <a:spcBef>
                <a:spcPct val="20000"/>
              </a:spcBef>
              <a:spcAft>
                <a:spcPct val="0"/>
              </a:spcAft>
              <a:buFontTx/>
              <a:buNone/>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457200">
              <a:buFont typeface="+mj-lt"/>
              <a:buAutoNum type="arabicPeriod"/>
            </a:pPr>
            <a:r>
              <a:rPr lang="de-DE"/>
              <a:t>Value </a:t>
            </a:r>
            <a:r>
              <a:rPr lang="de-DE" err="1"/>
              <a:t>proposition</a:t>
            </a:r>
            <a:endParaRPr lang="de-DE"/>
          </a:p>
          <a:p>
            <a:pPr marL="114300" indent="-457200">
              <a:buFont typeface="+mj-lt"/>
              <a:buAutoNum type="arabicPeriod"/>
            </a:pPr>
            <a:r>
              <a:rPr lang="de-DE"/>
              <a:t>Target </a:t>
            </a:r>
            <a:r>
              <a:rPr lang="de-DE" err="1"/>
              <a:t>market</a:t>
            </a:r>
            <a:r>
              <a:rPr lang="de-DE"/>
              <a:t> fit</a:t>
            </a:r>
          </a:p>
          <a:p>
            <a:pPr marL="114300" indent="-457200">
              <a:buFont typeface="+mj-lt"/>
              <a:buAutoNum type="arabicPeriod"/>
            </a:pPr>
            <a:r>
              <a:rPr lang="de-DE" err="1"/>
              <a:t>Innovativeness</a:t>
            </a:r>
            <a:endParaRPr lang="de-DE"/>
          </a:p>
          <a:p>
            <a:pPr marL="114300" indent="-457200">
              <a:buFont typeface="+mj-lt"/>
              <a:buAutoNum type="arabicPeriod"/>
            </a:pPr>
            <a:r>
              <a:rPr lang="de-DE" err="1"/>
              <a:t>Feasibility</a:t>
            </a:r>
            <a:endParaRPr lang="de-DE"/>
          </a:p>
          <a:p>
            <a:pPr marL="114300" indent="-457200">
              <a:buFont typeface="+mj-lt"/>
              <a:buAutoNum type="arabicPeriod"/>
            </a:pPr>
            <a:r>
              <a:rPr lang="de-DE"/>
              <a:t>Match </a:t>
            </a:r>
            <a:r>
              <a:rPr lang="de-DE" err="1"/>
              <a:t>to</a:t>
            </a:r>
            <a:r>
              <a:rPr lang="de-DE"/>
              <a:t> </a:t>
            </a:r>
            <a:r>
              <a:rPr lang="de-DE" err="1"/>
              <a:t>team´s</a:t>
            </a:r>
            <a:r>
              <a:rPr lang="de-DE"/>
              <a:t> </a:t>
            </a:r>
            <a:r>
              <a:rPr lang="de-DE" err="1"/>
              <a:t>means</a:t>
            </a:r>
            <a:endParaRPr lang="de-DE"/>
          </a:p>
        </p:txBody>
      </p:sp>
      <p:sp>
        <p:nvSpPr>
          <p:cNvPr id="3" name="Textfeld 2">
            <a:extLst>
              <a:ext uri="{FF2B5EF4-FFF2-40B4-BE49-F238E27FC236}">
                <a16:creationId xmlns:a16="http://schemas.microsoft.com/office/drawing/2014/main" id="{885D478E-F369-43FE-B1BC-A1C1F6BA2A7D}"/>
              </a:ext>
            </a:extLst>
          </p:cNvPr>
          <p:cNvSpPr txBox="1"/>
          <p:nvPr/>
        </p:nvSpPr>
        <p:spPr>
          <a:xfrm>
            <a:off x="7896200" y="1502448"/>
            <a:ext cx="1224136" cy="1138773"/>
          </a:xfrm>
          <a:prstGeom prst="rect">
            <a:avLst/>
          </a:prstGeom>
          <a:noFill/>
          <a:ln>
            <a:solidFill>
              <a:schemeClr val="tx2"/>
            </a:solidFill>
          </a:ln>
        </p:spPr>
        <p:txBody>
          <a:bodyPr wrap="square" rtlCol="0">
            <a:spAutoFit/>
          </a:bodyPr>
          <a:lstStyle/>
          <a:p>
            <a:pPr algn="ctr"/>
            <a:endParaRPr lang="en-GB">
              <a:solidFill>
                <a:schemeClr val="tx2"/>
              </a:solidFill>
            </a:endParaRPr>
          </a:p>
          <a:p>
            <a:pPr algn="ctr"/>
            <a:r>
              <a:rPr lang="en-GB" sz="3200">
                <a:solidFill>
                  <a:schemeClr val="tx2"/>
                </a:solidFill>
              </a:rPr>
              <a:t>++</a:t>
            </a:r>
          </a:p>
          <a:p>
            <a:pPr algn="ctr"/>
            <a:endParaRPr lang="en-GB">
              <a:solidFill>
                <a:schemeClr val="tx2"/>
              </a:solidFill>
            </a:endParaRPr>
          </a:p>
        </p:txBody>
      </p:sp>
      <p:sp>
        <p:nvSpPr>
          <p:cNvPr id="10" name="Textfeld 9">
            <a:extLst>
              <a:ext uri="{FF2B5EF4-FFF2-40B4-BE49-F238E27FC236}">
                <a16:creationId xmlns:a16="http://schemas.microsoft.com/office/drawing/2014/main" id="{6502BF34-D945-43E7-92FA-B94D2DE3847E}"/>
              </a:ext>
            </a:extLst>
          </p:cNvPr>
          <p:cNvSpPr txBox="1"/>
          <p:nvPr/>
        </p:nvSpPr>
        <p:spPr>
          <a:xfrm>
            <a:off x="7896200" y="2759176"/>
            <a:ext cx="1224136" cy="1138773"/>
          </a:xfrm>
          <a:prstGeom prst="rect">
            <a:avLst/>
          </a:prstGeom>
          <a:noFill/>
          <a:ln>
            <a:solidFill>
              <a:schemeClr val="tx2"/>
            </a:solidFill>
          </a:ln>
        </p:spPr>
        <p:txBody>
          <a:bodyPr wrap="square" rtlCol="0">
            <a:spAutoFit/>
          </a:bodyPr>
          <a:lstStyle/>
          <a:p>
            <a:pPr algn="ctr"/>
            <a:endParaRPr lang="en-GB">
              <a:solidFill>
                <a:schemeClr val="tx2"/>
              </a:solidFill>
            </a:endParaRPr>
          </a:p>
          <a:p>
            <a:pPr algn="ctr"/>
            <a:r>
              <a:rPr lang="en-GB" sz="3200">
                <a:solidFill>
                  <a:schemeClr val="tx2"/>
                </a:solidFill>
              </a:rPr>
              <a:t>+</a:t>
            </a:r>
          </a:p>
          <a:p>
            <a:pPr algn="ctr"/>
            <a:endParaRPr lang="en-GB">
              <a:solidFill>
                <a:schemeClr val="tx2"/>
              </a:solidFill>
            </a:endParaRPr>
          </a:p>
        </p:txBody>
      </p:sp>
      <p:sp>
        <p:nvSpPr>
          <p:cNvPr id="11" name="Textfeld 10">
            <a:extLst>
              <a:ext uri="{FF2B5EF4-FFF2-40B4-BE49-F238E27FC236}">
                <a16:creationId xmlns:a16="http://schemas.microsoft.com/office/drawing/2014/main" id="{AF803562-601F-4480-81DA-3C8B99526467}"/>
              </a:ext>
            </a:extLst>
          </p:cNvPr>
          <p:cNvSpPr txBox="1"/>
          <p:nvPr/>
        </p:nvSpPr>
        <p:spPr>
          <a:xfrm>
            <a:off x="7896200" y="4015904"/>
            <a:ext cx="1224136" cy="1077218"/>
          </a:xfrm>
          <a:prstGeom prst="rect">
            <a:avLst/>
          </a:prstGeom>
          <a:noFill/>
          <a:ln>
            <a:solidFill>
              <a:schemeClr val="tx2"/>
            </a:solidFill>
          </a:ln>
        </p:spPr>
        <p:txBody>
          <a:bodyPr wrap="square" rtlCol="0">
            <a:spAutoFit/>
          </a:bodyPr>
          <a:lstStyle/>
          <a:p>
            <a:pPr algn="ctr"/>
            <a:endParaRPr lang="en-GB">
              <a:solidFill>
                <a:schemeClr val="tx2"/>
              </a:solidFill>
            </a:endParaRPr>
          </a:p>
          <a:p>
            <a:pPr algn="ctr"/>
            <a:r>
              <a:rPr lang="en-GB" sz="2800">
                <a:solidFill>
                  <a:schemeClr val="tx2"/>
                </a:solidFill>
              </a:rPr>
              <a:t>~</a:t>
            </a:r>
          </a:p>
          <a:p>
            <a:pPr algn="ctr"/>
            <a:endParaRPr lang="en-GB">
              <a:solidFill>
                <a:schemeClr val="tx2"/>
              </a:solidFill>
            </a:endParaRPr>
          </a:p>
        </p:txBody>
      </p:sp>
      <p:sp>
        <p:nvSpPr>
          <p:cNvPr id="7" name="Textfeld 6">
            <a:extLst>
              <a:ext uri="{FF2B5EF4-FFF2-40B4-BE49-F238E27FC236}">
                <a16:creationId xmlns:a16="http://schemas.microsoft.com/office/drawing/2014/main" id="{B5B1D512-AA55-4F5B-AD57-5D888D0F3433}"/>
              </a:ext>
            </a:extLst>
          </p:cNvPr>
          <p:cNvSpPr txBox="1"/>
          <p:nvPr/>
        </p:nvSpPr>
        <p:spPr>
          <a:xfrm>
            <a:off x="9408368" y="1916832"/>
            <a:ext cx="2088232" cy="369332"/>
          </a:xfrm>
          <a:prstGeom prst="rect">
            <a:avLst/>
          </a:prstGeom>
          <a:noFill/>
        </p:spPr>
        <p:txBody>
          <a:bodyPr wrap="square" rtlCol="0">
            <a:spAutoFit/>
          </a:bodyPr>
          <a:lstStyle/>
          <a:p>
            <a:r>
              <a:rPr lang="en-GB">
                <a:solidFill>
                  <a:schemeClr val="tx2"/>
                </a:solidFill>
              </a:rPr>
              <a:t>… perfect! </a:t>
            </a:r>
          </a:p>
        </p:txBody>
      </p:sp>
      <p:sp>
        <p:nvSpPr>
          <p:cNvPr id="13" name="Textfeld 12">
            <a:extLst>
              <a:ext uri="{FF2B5EF4-FFF2-40B4-BE49-F238E27FC236}">
                <a16:creationId xmlns:a16="http://schemas.microsoft.com/office/drawing/2014/main" id="{D73A8302-CF45-4C5A-A64D-B5E1A6FFC9A9}"/>
              </a:ext>
            </a:extLst>
          </p:cNvPr>
          <p:cNvSpPr txBox="1"/>
          <p:nvPr/>
        </p:nvSpPr>
        <p:spPr>
          <a:xfrm>
            <a:off x="9408368" y="3244334"/>
            <a:ext cx="2088232" cy="369332"/>
          </a:xfrm>
          <a:prstGeom prst="rect">
            <a:avLst/>
          </a:prstGeom>
          <a:noFill/>
        </p:spPr>
        <p:txBody>
          <a:bodyPr wrap="square" rtlCol="0">
            <a:spAutoFit/>
          </a:bodyPr>
          <a:lstStyle/>
          <a:p>
            <a:r>
              <a:rPr lang="en-GB">
                <a:solidFill>
                  <a:schemeClr val="tx2"/>
                </a:solidFill>
              </a:rPr>
              <a:t>… okay! </a:t>
            </a:r>
          </a:p>
        </p:txBody>
      </p:sp>
      <p:sp>
        <p:nvSpPr>
          <p:cNvPr id="14" name="Textfeld 13">
            <a:extLst>
              <a:ext uri="{FF2B5EF4-FFF2-40B4-BE49-F238E27FC236}">
                <a16:creationId xmlns:a16="http://schemas.microsoft.com/office/drawing/2014/main" id="{C52D1F61-F433-4660-AFC3-BF4EE9F67DD7}"/>
              </a:ext>
            </a:extLst>
          </p:cNvPr>
          <p:cNvSpPr txBox="1"/>
          <p:nvPr/>
        </p:nvSpPr>
        <p:spPr>
          <a:xfrm>
            <a:off x="9408368" y="4436625"/>
            <a:ext cx="2088232" cy="646331"/>
          </a:xfrm>
          <a:prstGeom prst="rect">
            <a:avLst/>
          </a:prstGeom>
          <a:noFill/>
        </p:spPr>
        <p:txBody>
          <a:bodyPr wrap="square" rtlCol="0">
            <a:spAutoFit/>
          </a:bodyPr>
          <a:lstStyle/>
          <a:p>
            <a:r>
              <a:rPr lang="en-GB">
                <a:solidFill>
                  <a:schemeClr val="tx2"/>
                </a:solidFill>
              </a:rPr>
              <a:t>… needs time for more reflection </a:t>
            </a:r>
          </a:p>
        </p:txBody>
      </p:sp>
    </p:spTree>
    <p:extLst>
      <p:ext uri="{BB962C8B-B14F-4D97-AF65-F5344CB8AC3E}">
        <p14:creationId xmlns:p14="http://schemas.microsoft.com/office/powerpoint/2010/main" val="41517996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5AB4D0A-6AA2-C4B1-40FD-A85A49E49CB7}"/>
              </a:ext>
            </a:extLst>
          </p:cNvPr>
          <p:cNvSpPr>
            <a:spLocks noGrp="1"/>
          </p:cNvSpPr>
          <p:nvPr>
            <p:ph type="body" sz="quarter" idx="13"/>
          </p:nvPr>
        </p:nvSpPr>
        <p:spPr/>
        <p:txBody>
          <a:bodyPr/>
          <a:lstStyle/>
          <a:p>
            <a:r>
              <a:rPr lang="de-DE" err="1"/>
              <a:t>Conclusion</a:t>
            </a:r>
            <a:r>
              <a:rPr lang="de-DE"/>
              <a:t> and Feedback</a:t>
            </a:r>
            <a:endParaRPr lang="en-US"/>
          </a:p>
        </p:txBody>
      </p:sp>
      <p:sp>
        <p:nvSpPr>
          <p:cNvPr id="3" name="Fußzeilenplatzhalter 2">
            <a:extLst>
              <a:ext uri="{FF2B5EF4-FFF2-40B4-BE49-F238E27FC236}">
                <a16:creationId xmlns:a16="http://schemas.microsoft.com/office/drawing/2014/main" id="{80C1F42A-C829-936D-44F1-087A1D073278}"/>
              </a:ext>
            </a:extLst>
          </p:cNvPr>
          <p:cNvSpPr>
            <a:spLocks noGrp="1"/>
          </p:cNvSpPr>
          <p:nvPr>
            <p:ph type="ftr" sz="quarter" idx="14"/>
          </p:nvPr>
        </p:nvSpPr>
        <p:spPr/>
        <p:txBody>
          <a:bodyPr/>
          <a:lstStyle/>
          <a:p>
            <a:pPr>
              <a:defRPr/>
            </a:pPr>
            <a:r>
              <a:rPr lang="en-US"/>
              <a:t>How to become a Knowledge Entrepreneur | Workshop</a:t>
            </a:r>
            <a:endParaRPr lang="de-DE"/>
          </a:p>
        </p:txBody>
      </p:sp>
      <p:sp>
        <p:nvSpPr>
          <p:cNvPr id="4" name="Foliennummernplatzhalter 3">
            <a:extLst>
              <a:ext uri="{FF2B5EF4-FFF2-40B4-BE49-F238E27FC236}">
                <a16:creationId xmlns:a16="http://schemas.microsoft.com/office/drawing/2014/main" id="{D78D578A-E564-0555-275F-56BEB0A0DDB2}"/>
              </a:ext>
            </a:extLst>
          </p:cNvPr>
          <p:cNvSpPr>
            <a:spLocks noGrp="1"/>
          </p:cNvSpPr>
          <p:nvPr>
            <p:ph type="sldNum" sz="quarter" idx="15"/>
          </p:nvPr>
        </p:nvSpPr>
        <p:spPr/>
        <p:txBody>
          <a:bodyPr/>
          <a:lstStyle/>
          <a:p>
            <a:pPr>
              <a:defRPr/>
            </a:pPr>
            <a:fld id="{DE08903F-90EC-4A68-9771-93E1A14EF685}" type="slidenum">
              <a:rPr lang="de-DE" altLang="de-DE" smtClean="0"/>
              <a:pPr>
                <a:defRPr/>
              </a:pPr>
              <a:t>86</a:t>
            </a:fld>
            <a:endParaRPr lang="de-DE" altLang="de-DE"/>
          </a:p>
        </p:txBody>
      </p:sp>
    </p:spTree>
    <p:extLst>
      <p:ext uri="{BB962C8B-B14F-4D97-AF65-F5344CB8AC3E}">
        <p14:creationId xmlns:p14="http://schemas.microsoft.com/office/powerpoint/2010/main" val="42142685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2B9BAC1-9298-AD33-69D9-F58279141431}"/>
              </a:ext>
            </a:extLst>
          </p:cNvPr>
          <p:cNvSpPr>
            <a:spLocks noGrp="1"/>
          </p:cNvSpPr>
          <p:nvPr>
            <p:ph type="body" sz="quarter" idx="10"/>
          </p:nvPr>
        </p:nvSpPr>
        <p:spPr/>
        <p:txBody>
          <a:bodyPr/>
          <a:lstStyle/>
          <a:p>
            <a:r>
              <a:rPr lang="de-DE" err="1"/>
              <a:t>Conclusion</a:t>
            </a:r>
            <a:endParaRPr lang="de-DE"/>
          </a:p>
        </p:txBody>
      </p:sp>
      <p:sp>
        <p:nvSpPr>
          <p:cNvPr id="3" name="Textplatzhalter 2">
            <a:extLst>
              <a:ext uri="{FF2B5EF4-FFF2-40B4-BE49-F238E27FC236}">
                <a16:creationId xmlns:a16="http://schemas.microsoft.com/office/drawing/2014/main" id="{9CE7F9AC-BA5C-120F-7587-C90C551F2077}"/>
              </a:ext>
            </a:extLst>
          </p:cNvPr>
          <p:cNvSpPr>
            <a:spLocks noGrp="1"/>
          </p:cNvSpPr>
          <p:nvPr>
            <p:ph type="body" sz="quarter" idx="11"/>
          </p:nvPr>
        </p:nvSpPr>
        <p:spPr>
          <a:xfrm>
            <a:off x="1599291" y="1034844"/>
            <a:ext cx="9163384" cy="4495800"/>
          </a:xfrm>
        </p:spPr>
        <p:txBody>
          <a:bodyPr/>
          <a:lstStyle/>
          <a:p>
            <a:pPr marL="342900">
              <a:buFont typeface="Arial" panose="020B0604020202020204" pitchFamily="34" charset="0"/>
              <a:buChar char="•"/>
            </a:pPr>
            <a:r>
              <a:rPr lang="de-DE"/>
              <a:t>Knowledge Entrepreneurship</a:t>
            </a:r>
          </a:p>
          <a:p>
            <a:pPr marL="342900">
              <a:buFont typeface="Arial" panose="020B0604020202020204" pitchFamily="34" charset="0"/>
              <a:buChar char="•"/>
            </a:pPr>
            <a:r>
              <a:rPr lang="de-DE"/>
              <a:t>Start </a:t>
            </a:r>
            <a:r>
              <a:rPr lang="de-DE" err="1"/>
              <a:t>with</a:t>
            </a:r>
            <a:r>
              <a:rPr lang="de-DE"/>
              <a:t> </a:t>
            </a:r>
            <a:r>
              <a:rPr lang="de-DE" err="1"/>
              <a:t>your</a:t>
            </a:r>
            <a:r>
              <a:rPr lang="de-DE"/>
              <a:t> </a:t>
            </a:r>
            <a:r>
              <a:rPr lang="de-DE" err="1"/>
              <a:t>means</a:t>
            </a:r>
            <a:r>
              <a:rPr lang="de-DE"/>
              <a:t>: KSAOs</a:t>
            </a:r>
          </a:p>
          <a:p>
            <a:pPr marL="342900">
              <a:buFont typeface="Arial" panose="020B0604020202020204" pitchFamily="34" charset="0"/>
              <a:buChar char="•"/>
            </a:pPr>
            <a:r>
              <a:rPr lang="de-DE"/>
              <a:t>Networking</a:t>
            </a:r>
          </a:p>
          <a:p>
            <a:pPr marL="342900">
              <a:buFont typeface="Arial" panose="020B0604020202020204" pitchFamily="34" charset="0"/>
              <a:buChar char="•"/>
            </a:pPr>
            <a:r>
              <a:rPr lang="de-DE" err="1"/>
              <a:t>Societal</a:t>
            </a:r>
            <a:r>
              <a:rPr lang="de-DE"/>
              <a:t>, </a:t>
            </a:r>
            <a:r>
              <a:rPr lang="de-DE" err="1"/>
              <a:t>ecological</a:t>
            </a:r>
            <a:r>
              <a:rPr lang="de-DE"/>
              <a:t> and digital </a:t>
            </a:r>
            <a:r>
              <a:rPr lang="de-DE" err="1"/>
              <a:t>transformations</a:t>
            </a:r>
            <a:endParaRPr lang="de-DE"/>
          </a:p>
          <a:p>
            <a:pPr marL="342900">
              <a:buFont typeface="Arial" panose="020B0604020202020204" pitchFamily="34" charset="0"/>
              <a:buChar char="•"/>
            </a:pPr>
            <a:r>
              <a:rPr lang="de-DE"/>
              <a:t>Design </a:t>
            </a:r>
            <a:r>
              <a:rPr lang="de-DE" err="1"/>
              <a:t>Thinking</a:t>
            </a:r>
            <a:r>
              <a:rPr lang="de-DE"/>
              <a:t>: </a:t>
            </a:r>
            <a:r>
              <a:rPr lang="de-DE" err="1"/>
              <a:t>Empathizing</a:t>
            </a:r>
            <a:endParaRPr lang="de-DE"/>
          </a:p>
          <a:p>
            <a:pPr marL="342900">
              <a:buFont typeface="Arial" panose="020B0604020202020204" pitchFamily="34" charset="0"/>
              <a:buChar char="•"/>
            </a:pPr>
            <a:r>
              <a:rPr lang="de-DE"/>
              <a:t>Design </a:t>
            </a:r>
            <a:r>
              <a:rPr lang="de-DE" err="1"/>
              <a:t>Thinking</a:t>
            </a:r>
            <a:r>
              <a:rPr lang="de-DE"/>
              <a:t>: Definition</a:t>
            </a:r>
          </a:p>
          <a:p>
            <a:pPr marL="342900">
              <a:buFont typeface="Arial" panose="020B0604020202020204" pitchFamily="34" charset="0"/>
              <a:buChar char="•"/>
            </a:pPr>
            <a:r>
              <a:rPr lang="de-DE"/>
              <a:t>Design </a:t>
            </a:r>
            <a:r>
              <a:rPr lang="de-DE" err="1"/>
              <a:t>Thinking</a:t>
            </a:r>
            <a:r>
              <a:rPr lang="de-DE"/>
              <a:t>: </a:t>
            </a:r>
            <a:r>
              <a:rPr lang="de-DE" err="1"/>
              <a:t>Ideatation</a:t>
            </a:r>
            <a:endParaRPr lang="de-DE"/>
          </a:p>
          <a:p>
            <a:pPr marL="342900">
              <a:buFont typeface="Arial" panose="020B0604020202020204" pitchFamily="34" charset="0"/>
              <a:buChar char="•"/>
            </a:pPr>
            <a:r>
              <a:rPr lang="de-DE"/>
              <a:t>Design </a:t>
            </a:r>
            <a:r>
              <a:rPr lang="de-DE" err="1"/>
              <a:t>Thinking</a:t>
            </a:r>
            <a:r>
              <a:rPr lang="de-DE"/>
              <a:t>: </a:t>
            </a:r>
            <a:r>
              <a:rPr lang="de-DE" err="1"/>
              <a:t>Prototyping</a:t>
            </a:r>
            <a:endParaRPr lang="de-DE"/>
          </a:p>
          <a:p>
            <a:endParaRPr lang="de-DE"/>
          </a:p>
        </p:txBody>
      </p:sp>
      <p:sp>
        <p:nvSpPr>
          <p:cNvPr id="4" name="Fußzeilenplatzhalter 3">
            <a:extLst>
              <a:ext uri="{FF2B5EF4-FFF2-40B4-BE49-F238E27FC236}">
                <a16:creationId xmlns:a16="http://schemas.microsoft.com/office/drawing/2014/main" id="{64A2E3D2-454A-3818-F78F-F7B15774EA33}"/>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4D5F624D-9220-6F0E-F6BA-0AFA0B2EB021}"/>
              </a:ext>
            </a:extLst>
          </p:cNvPr>
          <p:cNvSpPr>
            <a:spLocks noGrp="1"/>
          </p:cNvSpPr>
          <p:nvPr>
            <p:ph type="sldNum" sz="quarter" idx="13"/>
          </p:nvPr>
        </p:nvSpPr>
        <p:spPr/>
        <p:txBody>
          <a:bodyPr/>
          <a:lstStyle/>
          <a:p>
            <a:pPr>
              <a:defRPr/>
            </a:pPr>
            <a:fld id="{3403F9C6-84D0-4162-91EE-42F978B0FA19}" type="slidenum">
              <a:rPr lang="de-DE" altLang="de-DE" smtClean="0"/>
              <a:pPr>
                <a:defRPr/>
              </a:pPr>
              <a:t>87</a:t>
            </a:fld>
            <a:endParaRPr lang="de-DE" altLang="de-DE"/>
          </a:p>
        </p:txBody>
      </p:sp>
    </p:spTree>
    <p:extLst>
      <p:ext uri="{BB962C8B-B14F-4D97-AF65-F5344CB8AC3E}">
        <p14:creationId xmlns:p14="http://schemas.microsoft.com/office/powerpoint/2010/main" val="1569215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474399-AD55-352D-7952-8F16980EB51B}"/>
              </a:ext>
            </a:extLst>
          </p:cNvPr>
          <p:cNvSpPr>
            <a:spLocks noGrp="1"/>
          </p:cNvSpPr>
          <p:nvPr>
            <p:ph type="body" sz="quarter" idx="10"/>
          </p:nvPr>
        </p:nvSpPr>
        <p:spPr/>
        <p:txBody>
          <a:bodyPr/>
          <a:lstStyle/>
          <a:p>
            <a:r>
              <a:rPr lang="de-DE"/>
              <a:t>Feedback</a:t>
            </a:r>
            <a:endParaRPr lang="en-US"/>
          </a:p>
        </p:txBody>
      </p:sp>
      <p:sp>
        <p:nvSpPr>
          <p:cNvPr id="3" name="Textplatzhalter 2">
            <a:extLst>
              <a:ext uri="{FF2B5EF4-FFF2-40B4-BE49-F238E27FC236}">
                <a16:creationId xmlns:a16="http://schemas.microsoft.com/office/drawing/2014/main" id="{D823900A-16BD-F765-3734-40E8B6FA36F2}"/>
              </a:ext>
            </a:extLst>
          </p:cNvPr>
          <p:cNvSpPr>
            <a:spLocks noGrp="1"/>
          </p:cNvSpPr>
          <p:nvPr>
            <p:ph type="body" sz="quarter" idx="11"/>
          </p:nvPr>
        </p:nvSpPr>
        <p:spPr>
          <a:xfrm>
            <a:off x="1775520" y="1350048"/>
            <a:ext cx="8280920" cy="3519112"/>
          </a:xfrm>
          <a:solidFill>
            <a:schemeClr val="tx2"/>
          </a:solidFill>
        </p:spPr>
        <p:txBody>
          <a:bodyPr/>
          <a:lstStyle/>
          <a:p>
            <a:pPr indent="0" algn="ctr"/>
            <a:endParaRPr lang="de-DE">
              <a:solidFill>
                <a:schemeClr val="bg1"/>
              </a:solidFill>
            </a:endParaRPr>
          </a:p>
          <a:p>
            <a:pPr marL="342900" algn="ctr">
              <a:buFont typeface="Arial" panose="020B0604020202020204" pitchFamily="34" charset="0"/>
              <a:buChar char="•"/>
            </a:pPr>
            <a:r>
              <a:rPr lang="en-US">
                <a:solidFill>
                  <a:schemeClr val="bg1"/>
                </a:solidFill>
              </a:rPr>
              <a:t>What did you like best?</a:t>
            </a:r>
          </a:p>
          <a:p>
            <a:pPr marL="342900" algn="ctr">
              <a:buFont typeface="Arial" panose="020B0604020202020204" pitchFamily="34" charset="0"/>
              <a:buChar char="•"/>
            </a:pPr>
            <a:r>
              <a:rPr lang="en-US">
                <a:solidFill>
                  <a:schemeClr val="bg1"/>
                </a:solidFill>
              </a:rPr>
              <a:t>What will you take home?</a:t>
            </a:r>
          </a:p>
          <a:p>
            <a:pPr marL="342900" algn="ctr">
              <a:buFont typeface="Arial" panose="020B0604020202020204" pitchFamily="34" charset="0"/>
              <a:buChar char="•"/>
            </a:pPr>
            <a:r>
              <a:rPr lang="en-US">
                <a:solidFill>
                  <a:schemeClr val="bg1"/>
                </a:solidFill>
              </a:rPr>
              <a:t>What can we improve?</a:t>
            </a:r>
          </a:p>
          <a:p>
            <a:pPr marL="342900" algn="ctr">
              <a:buFont typeface="Arial" panose="020B0604020202020204" pitchFamily="34" charset="0"/>
              <a:buChar char="•"/>
            </a:pPr>
            <a:r>
              <a:rPr lang="en-US">
                <a:solidFill>
                  <a:schemeClr val="bg1"/>
                </a:solidFill>
              </a:rPr>
              <a:t>What can be omitted next time?</a:t>
            </a:r>
          </a:p>
        </p:txBody>
      </p:sp>
      <p:sp>
        <p:nvSpPr>
          <p:cNvPr id="4" name="Fußzeilenplatzhalter 3">
            <a:extLst>
              <a:ext uri="{FF2B5EF4-FFF2-40B4-BE49-F238E27FC236}">
                <a16:creationId xmlns:a16="http://schemas.microsoft.com/office/drawing/2014/main" id="{1AC6E307-F16F-FEB5-8D80-5FFC63AB5402}"/>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E463EDBD-7191-51AF-B483-2F8F13ECBB20}"/>
              </a:ext>
            </a:extLst>
          </p:cNvPr>
          <p:cNvSpPr>
            <a:spLocks noGrp="1"/>
          </p:cNvSpPr>
          <p:nvPr>
            <p:ph type="sldNum" sz="quarter" idx="13"/>
          </p:nvPr>
        </p:nvSpPr>
        <p:spPr/>
        <p:txBody>
          <a:bodyPr/>
          <a:lstStyle/>
          <a:p>
            <a:pPr>
              <a:defRPr/>
            </a:pPr>
            <a:fld id="{3403F9C6-84D0-4162-91EE-42F978B0FA19}" type="slidenum">
              <a:rPr lang="de-DE" altLang="de-DE" smtClean="0"/>
              <a:pPr>
                <a:defRPr/>
              </a:pPr>
              <a:t>88</a:t>
            </a:fld>
            <a:endParaRPr lang="de-DE" altLang="de-DE"/>
          </a:p>
        </p:txBody>
      </p:sp>
    </p:spTree>
    <p:extLst>
      <p:ext uri="{BB962C8B-B14F-4D97-AF65-F5344CB8AC3E}">
        <p14:creationId xmlns:p14="http://schemas.microsoft.com/office/powerpoint/2010/main" val="22497840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a:t>Questions?</a:t>
            </a:r>
          </a:p>
        </p:txBody>
      </p:sp>
      <p:sp>
        <p:nvSpPr>
          <p:cNvPr id="29698" name="Fußzeilenplatzhalter 3"/>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de-DE">
                <a:solidFill>
                  <a:schemeClr val="bg1"/>
                </a:solidFill>
              </a:rPr>
              <a:t>How to become a Knowledge Entrepreneur | Workshop</a:t>
            </a:r>
            <a:endParaRPr lang="de-DE" altLang="de-DE">
              <a:solidFill>
                <a:schemeClr val="bg1"/>
              </a:solidFill>
              <a:latin typeface="Segoe UI" panose="020B0502040204020203" pitchFamily="34" charset="0"/>
            </a:endParaRPr>
          </a:p>
        </p:txBody>
      </p:sp>
      <p:sp>
        <p:nvSpPr>
          <p:cNvPr id="29699" name="Foliennummernplatzhalter 4"/>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573B2BA6-DC72-4E84-9641-10F44EE435F2}" type="slidenum">
              <a:rPr lang="de-DE" altLang="de-DE" smtClean="0">
                <a:solidFill>
                  <a:schemeClr val="bg1"/>
                </a:solidFill>
                <a:latin typeface="Segoe UI" panose="020B0502040204020203" pitchFamily="34" charset="0"/>
              </a:rPr>
              <a:pPr/>
              <a:t>89</a:t>
            </a:fld>
            <a:endParaRPr lang="de-DE" altLang="de-DE">
              <a:solidFill>
                <a:schemeClr val="bg1"/>
              </a:solidFill>
              <a:latin typeface="Segoe UI" panose="020B0502040204020203"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A58BA26-016D-448A-903F-5CD0DA49DF63}"/>
              </a:ext>
            </a:extLst>
          </p:cNvPr>
          <p:cNvSpPr>
            <a:spLocks noGrp="1"/>
          </p:cNvSpPr>
          <p:nvPr>
            <p:ph type="body" sz="quarter" idx="10"/>
          </p:nvPr>
        </p:nvSpPr>
        <p:spPr/>
        <p:txBody>
          <a:bodyPr/>
          <a:lstStyle/>
          <a:p>
            <a:r>
              <a:rPr lang="en-GB"/>
              <a:t>What is “Knowledge Entrepreneurship”?</a:t>
            </a:r>
          </a:p>
        </p:txBody>
      </p:sp>
      <p:sp>
        <p:nvSpPr>
          <p:cNvPr id="3" name="Textplatzhalter 2">
            <a:extLst>
              <a:ext uri="{FF2B5EF4-FFF2-40B4-BE49-F238E27FC236}">
                <a16:creationId xmlns:a16="http://schemas.microsoft.com/office/drawing/2014/main" id="{F49EBA78-394C-4188-A6C6-4750B85C83E0}"/>
              </a:ext>
            </a:extLst>
          </p:cNvPr>
          <p:cNvSpPr>
            <a:spLocks noGrp="1"/>
          </p:cNvSpPr>
          <p:nvPr>
            <p:ph type="body" sz="quarter" idx="11"/>
          </p:nvPr>
        </p:nvSpPr>
        <p:spPr>
          <a:xfrm>
            <a:off x="749820" y="1181100"/>
            <a:ext cx="10242030" cy="4495800"/>
          </a:xfrm>
        </p:spPr>
        <p:txBody>
          <a:bodyPr/>
          <a:lstStyle/>
          <a:p>
            <a:pPr indent="0" algn="ctr"/>
            <a:r>
              <a:rPr lang="en-US" dirty="0"/>
              <a:t>Increasing challenges (social, environmental, digital) require flexible 	mindsets and active interventions</a:t>
            </a:r>
          </a:p>
        </p:txBody>
      </p:sp>
      <p:sp>
        <p:nvSpPr>
          <p:cNvPr id="4" name="Fußzeilenplatzhalter 3">
            <a:extLst>
              <a:ext uri="{FF2B5EF4-FFF2-40B4-BE49-F238E27FC236}">
                <a16:creationId xmlns:a16="http://schemas.microsoft.com/office/drawing/2014/main" id="{EC198FFF-B8FE-41F3-A420-EDD8AE444E1D}"/>
              </a:ext>
            </a:extLst>
          </p:cNvPr>
          <p:cNvSpPr>
            <a:spLocks noGrp="1"/>
          </p:cNvSpPr>
          <p:nvPr>
            <p:ph type="ftr" sz="quarter" idx="12"/>
          </p:nvPr>
        </p:nvSpPr>
        <p:spPr/>
        <p:txBody>
          <a:bodyPr/>
          <a:lstStyle/>
          <a:p>
            <a:pPr>
              <a:defRPr/>
            </a:pPr>
            <a:r>
              <a:rPr lang="en-US"/>
              <a:t>How to become a Knowledge Entrepreneur | Workshop</a:t>
            </a:r>
            <a:endParaRPr lang="de-DE"/>
          </a:p>
        </p:txBody>
      </p:sp>
      <p:sp>
        <p:nvSpPr>
          <p:cNvPr id="5" name="Foliennummernplatzhalter 4">
            <a:extLst>
              <a:ext uri="{FF2B5EF4-FFF2-40B4-BE49-F238E27FC236}">
                <a16:creationId xmlns:a16="http://schemas.microsoft.com/office/drawing/2014/main" id="{11607155-B39F-434B-91A5-8E176F1F0C8D}"/>
              </a:ext>
            </a:extLst>
          </p:cNvPr>
          <p:cNvSpPr>
            <a:spLocks noGrp="1"/>
          </p:cNvSpPr>
          <p:nvPr>
            <p:ph type="sldNum" sz="quarter" idx="13"/>
          </p:nvPr>
        </p:nvSpPr>
        <p:spPr/>
        <p:txBody>
          <a:bodyPr/>
          <a:lstStyle/>
          <a:p>
            <a:pPr>
              <a:defRPr/>
            </a:pPr>
            <a:fld id="{3403F9C6-84D0-4162-91EE-42F978B0FA19}" type="slidenum">
              <a:rPr lang="de-DE" altLang="de-DE" smtClean="0"/>
              <a:pPr>
                <a:defRPr/>
              </a:pPr>
              <a:t>9</a:t>
            </a:fld>
            <a:endParaRPr lang="de-DE" altLang="de-DE"/>
          </a:p>
        </p:txBody>
      </p:sp>
      <p:pic>
        <p:nvPicPr>
          <p:cNvPr id="7" name="Grafik 6" descr="Ein Bild, das Im Haus, Boden, Fenster, Decke enthält.&#10;&#10;KI-generierte Inhalte können fehlerhaft sein.">
            <a:extLst>
              <a:ext uri="{FF2B5EF4-FFF2-40B4-BE49-F238E27FC236}">
                <a16:creationId xmlns:a16="http://schemas.microsoft.com/office/drawing/2014/main" id="{EDA77C67-C414-7D53-87B7-1B3FBE8E6FE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3299" y="2358845"/>
            <a:ext cx="3048000" cy="2286000"/>
          </a:xfrm>
          <a:prstGeom prst="rect">
            <a:avLst/>
          </a:prstGeom>
        </p:spPr>
      </p:pic>
      <p:sp>
        <p:nvSpPr>
          <p:cNvPr id="9" name="Textfeld 8">
            <a:extLst>
              <a:ext uri="{FF2B5EF4-FFF2-40B4-BE49-F238E27FC236}">
                <a16:creationId xmlns:a16="http://schemas.microsoft.com/office/drawing/2014/main" id="{C22F8C26-604A-863D-ECF4-1DF5EA819F00}"/>
              </a:ext>
            </a:extLst>
          </p:cNvPr>
          <p:cNvSpPr txBox="1"/>
          <p:nvPr/>
        </p:nvSpPr>
        <p:spPr>
          <a:xfrm>
            <a:off x="803298" y="4644845"/>
            <a:ext cx="3552801" cy="230832"/>
          </a:xfrm>
          <a:prstGeom prst="rect">
            <a:avLst/>
          </a:prstGeom>
          <a:noFill/>
        </p:spPr>
        <p:txBody>
          <a:bodyPr wrap="square" rtlCol="0">
            <a:spAutoFit/>
          </a:bodyPr>
          <a:lstStyle/>
          <a:p>
            <a:r>
              <a:rPr lang="en-US" sz="900" dirty="0"/>
              <a:t>"</a:t>
            </a:r>
            <a:r>
              <a:rPr lang="en-US" sz="900" dirty="0">
                <a:hlinkClick r:id="rId4" tooltip="https://www.flickr.com/photos/loozrboy/3557932377/"/>
              </a:rPr>
              <a:t>Dieses Foto</a:t>
            </a:r>
            <a:r>
              <a:rPr lang="en-US" sz="900" dirty="0"/>
              <a:t>" is licensed by unknown author under </a:t>
            </a:r>
            <a:r>
              <a:rPr lang="en-US" sz="900" dirty="0">
                <a:hlinkClick r:id="rId5" tooltip="https://creativecommons.org/licenses/by-sa/3.0/"/>
              </a:rPr>
              <a:t>CC BY-SA</a:t>
            </a:r>
            <a:endParaRPr lang="en-US" sz="900" dirty="0"/>
          </a:p>
        </p:txBody>
      </p:sp>
      <p:pic>
        <p:nvPicPr>
          <p:cNvPr id="13" name="Grafik 12" descr="Ein Bild, das draußen, Himmel, Außenspielgerät, öffentlicher Raum enthält.&#10;&#10;KI-generierte Inhalte können fehlerhaft sein.">
            <a:extLst>
              <a:ext uri="{FF2B5EF4-FFF2-40B4-BE49-F238E27FC236}">
                <a16:creationId xmlns:a16="http://schemas.microsoft.com/office/drawing/2014/main" id="{D344738D-7EC0-006F-C09C-432FABB7FBF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452481" y="4875677"/>
            <a:ext cx="1989388" cy="1293102"/>
          </a:xfrm>
          <a:prstGeom prst="rect">
            <a:avLst/>
          </a:prstGeom>
        </p:spPr>
      </p:pic>
      <p:pic>
        <p:nvPicPr>
          <p:cNvPr id="17" name="Grafik 16" descr="Ein Bild, das Person, Menschliches Gesicht, Kleidung, Senioren enthält.&#10;&#10;KI-generierte Inhalte können fehlerhaft sein.">
            <a:extLst>
              <a:ext uri="{FF2B5EF4-FFF2-40B4-BE49-F238E27FC236}">
                <a16:creationId xmlns:a16="http://schemas.microsoft.com/office/drawing/2014/main" id="{52689D9F-03CD-9E53-157B-47BD48D97918}"/>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774807" y="2395697"/>
            <a:ext cx="3048000" cy="2122170"/>
          </a:xfrm>
          <a:prstGeom prst="rect">
            <a:avLst/>
          </a:prstGeom>
        </p:spPr>
      </p:pic>
      <p:sp>
        <p:nvSpPr>
          <p:cNvPr id="18" name="Textfeld 17">
            <a:extLst>
              <a:ext uri="{FF2B5EF4-FFF2-40B4-BE49-F238E27FC236}">
                <a16:creationId xmlns:a16="http://schemas.microsoft.com/office/drawing/2014/main" id="{D5BE4723-C5B5-1F02-C794-AACDBF17FF37}"/>
              </a:ext>
            </a:extLst>
          </p:cNvPr>
          <p:cNvSpPr txBox="1"/>
          <p:nvPr/>
        </p:nvSpPr>
        <p:spPr>
          <a:xfrm>
            <a:off x="4691950" y="4506542"/>
            <a:ext cx="3493199" cy="230832"/>
          </a:xfrm>
          <a:prstGeom prst="rect">
            <a:avLst/>
          </a:prstGeom>
          <a:noFill/>
        </p:spPr>
        <p:txBody>
          <a:bodyPr wrap="square" rtlCol="0">
            <a:spAutoFit/>
          </a:bodyPr>
          <a:lstStyle/>
          <a:p>
            <a:r>
              <a:rPr lang="en-US" sz="900" dirty="0"/>
              <a:t>"</a:t>
            </a:r>
            <a:r>
              <a:rPr lang="en-US" sz="900" dirty="0">
                <a:hlinkClick r:id="rId9" tooltip="https://www.tasnimnews.com/en/news/2015/11/28/928836/even-the-elderly-can-recover-from-a-severe-traumatic-brain-injury"/>
              </a:rPr>
              <a:t>Dieses Foto</a:t>
            </a:r>
            <a:r>
              <a:rPr lang="en-US" sz="900" dirty="0"/>
              <a:t>" is licensed by unknown author under </a:t>
            </a:r>
            <a:r>
              <a:rPr lang="en-US" sz="900" dirty="0">
                <a:hlinkClick r:id="rId10" tooltip="https://creativecommons.org/licenses/by/3.0/"/>
              </a:rPr>
              <a:t>CC BY</a:t>
            </a:r>
            <a:endParaRPr lang="en-US" sz="900" dirty="0"/>
          </a:p>
        </p:txBody>
      </p:sp>
      <p:pic>
        <p:nvPicPr>
          <p:cNvPr id="23" name="Grafik 22" descr="Ein Bild, das Büroausstattung, computer, Im Haus, Leertaste enthält.&#10;&#10;KI-generierte Inhalte können fehlerhaft sein.">
            <a:extLst>
              <a:ext uri="{FF2B5EF4-FFF2-40B4-BE49-F238E27FC236}">
                <a16:creationId xmlns:a16="http://schemas.microsoft.com/office/drawing/2014/main" id="{8ED61FC9-D741-AB2B-77E6-3D979FE537BC}"/>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5185026" y="4704037"/>
            <a:ext cx="2352675" cy="1568450"/>
          </a:xfrm>
          <a:prstGeom prst="rect">
            <a:avLst/>
          </a:prstGeom>
        </p:spPr>
      </p:pic>
      <p:pic>
        <p:nvPicPr>
          <p:cNvPr id="25" name="Grafik 24" descr="Ein Bild, das Aquarium, Schwimmen, Wasser, Meeresbiologie enthält.&#10;&#10;KI-generierte Inhalte können fehlerhaft sein.">
            <a:extLst>
              <a:ext uri="{FF2B5EF4-FFF2-40B4-BE49-F238E27FC236}">
                <a16:creationId xmlns:a16="http://schemas.microsoft.com/office/drawing/2014/main" id="{E0244180-DEFC-CCC7-FF31-CBD1F44F9042}"/>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394528" y="2395697"/>
            <a:ext cx="3321222" cy="1987701"/>
          </a:xfrm>
          <a:prstGeom prst="rect">
            <a:avLst/>
          </a:prstGeom>
        </p:spPr>
      </p:pic>
      <p:sp>
        <p:nvSpPr>
          <p:cNvPr id="26" name="Textfeld 25">
            <a:extLst>
              <a:ext uri="{FF2B5EF4-FFF2-40B4-BE49-F238E27FC236}">
                <a16:creationId xmlns:a16="http://schemas.microsoft.com/office/drawing/2014/main" id="{416C7661-BFAF-FC18-825A-0B4B7D4E34A9}"/>
              </a:ext>
            </a:extLst>
          </p:cNvPr>
          <p:cNvSpPr txBox="1"/>
          <p:nvPr/>
        </p:nvSpPr>
        <p:spPr>
          <a:xfrm>
            <a:off x="8318327" y="4371724"/>
            <a:ext cx="6705945" cy="230832"/>
          </a:xfrm>
          <a:prstGeom prst="rect">
            <a:avLst/>
          </a:prstGeom>
          <a:noFill/>
        </p:spPr>
        <p:txBody>
          <a:bodyPr wrap="square" rtlCol="0">
            <a:spAutoFit/>
          </a:bodyPr>
          <a:lstStyle/>
          <a:p>
            <a:r>
              <a:rPr lang="en-US" sz="900" dirty="0"/>
              <a:t>"</a:t>
            </a:r>
            <a:r>
              <a:rPr lang="en-US" sz="900" dirty="0">
                <a:hlinkClick r:id="rId14" tooltip="https://oercommons.org/courseware/lesson/75263"/>
              </a:rPr>
              <a:t>Dieses Foto</a:t>
            </a:r>
            <a:r>
              <a:rPr lang="en-US" sz="900" dirty="0"/>
              <a:t>" is licensed by unknown author under </a:t>
            </a:r>
            <a:r>
              <a:rPr lang="en-US" sz="900" dirty="0">
                <a:hlinkClick r:id="rId10" tooltip="https://creativecommons.org/licenses/by/3.0/"/>
              </a:rPr>
              <a:t>CC BY</a:t>
            </a:r>
            <a:endParaRPr lang="en-US" sz="900" dirty="0"/>
          </a:p>
        </p:txBody>
      </p:sp>
      <p:pic>
        <p:nvPicPr>
          <p:cNvPr id="28" name="Grafik 27" descr="Ein Bild, das Frucht, Person, Naturkost, Produkt enthält.&#10;&#10;KI-generierte Inhalte können fehlerhaft sein.">
            <a:extLst>
              <a:ext uri="{FF2B5EF4-FFF2-40B4-BE49-F238E27FC236}">
                <a16:creationId xmlns:a16="http://schemas.microsoft.com/office/drawing/2014/main" id="{81B5D442-43F9-10FB-3377-4A69CC1883C5}"/>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9446246" y="4581525"/>
            <a:ext cx="1142353" cy="1713530"/>
          </a:xfrm>
          <a:prstGeom prst="rect">
            <a:avLst/>
          </a:prstGeom>
        </p:spPr>
      </p:pic>
    </p:spTree>
    <p:extLst>
      <p:ext uri="{BB962C8B-B14F-4D97-AF65-F5344CB8AC3E}">
        <p14:creationId xmlns:p14="http://schemas.microsoft.com/office/powerpoint/2010/main" val="11756924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2"/>
          <p:cNvSpPr>
            <a:spLocks noGrp="1"/>
          </p:cNvSpPr>
          <p:nvPr>
            <p:ph type="ctrTitle"/>
          </p:nvPr>
        </p:nvSpPr>
        <p:spPr bwMode="auto">
          <a:xfrm>
            <a:off x="1524000" y="3957638"/>
            <a:ext cx="9144000"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err="1"/>
              <a:t>Thank</a:t>
            </a:r>
            <a:r>
              <a:rPr lang="de-DE" altLang="de-DE"/>
              <a:t> </a:t>
            </a:r>
            <a:r>
              <a:rPr lang="de-DE" altLang="de-DE" err="1"/>
              <a:t>you</a:t>
            </a:r>
            <a:r>
              <a:rPr lang="de-DE" altLang="de-DE"/>
              <a:t> </a:t>
            </a:r>
            <a:r>
              <a:rPr lang="de-DE" altLang="de-DE" err="1"/>
              <a:t>for</a:t>
            </a:r>
            <a:r>
              <a:rPr lang="de-DE" altLang="de-DE"/>
              <a:t> </a:t>
            </a:r>
            <a:r>
              <a:rPr lang="de-DE" altLang="de-DE" err="1"/>
              <a:t>your</a:t>
            </a:r>
            <a:r>
              <a:rPr lang="de-DE" altLang="de-DE"/>
              <a:t> </a:t>
            </a:r>
            <a:r>
              <a:rPr lang="de-DE" altLang="de-DE" err="1"/>
              <a:t>attention</a:t>
            </a:r>
            <a:endParaRPr lang="de-DE" altLang="de-DE"/>
          </a:p>
        </p:txBody>
      </p:sp>
      <p:pic>
        <p:nvPicPr>
          <p:cNvPr id="2" name="Grafik 1" descr="Ein Bild, das Text enthält.&#10;&#10;Automatisch generierte Beschreibung">
            <a:extLst>
              <a:ext uri="{FF2B5EF4-FFF2-40B4-BE49-F238E27FC236}">
                <a16:creationId xmlns:a16="http://schemas.microsoft.com/office/drawing/2014/main" id="{43E10783-29AD-1621-B779-E7232F0F87D2}"/>
              </a:ext>
            </a:extLst>
          </p:cNvPr>
          <p:cNvPicPr>
            <a:picLocks noChangeAspect="1"/>
          </p:cNvPicPr>
          <p:nvPr/>
        </p:nvPicPr>
        <p:blipFill>
          <a:blip r:embed="rId2"/>
          <a:stretch>
            <a:fillRect/>
          </a:stretch>
        </p:blipFill>
        <p:spPr>
          <a:xfrm>
            <a:off x="371872" y="6017833"/>
            <a:ext cx="2304256" cy="840167"/>
          </a:xfrm>
          <a:prstGeom prst="rect">
            <a:avLst/>
          </a:prstGeom>
        </p:spPr>
      </p:pic>
      <p:pic>
        <p:nvPicPr>
          <p:cNvPr id="3" name="Grafik 2" descr="Ein Bild, das Text, Schild enthält.&#10;&#10;Automatisch generierte Beschreibung">
            <a:extLst>
              <a:ext uri="{FF2B5EF4-FFF2-40B4-BE49-F238E27FC236}">
                <a16:creationId xmlns:a16="http://schemas.microsoft.com/office/drawing/2014/main" id="{8EA9D20C-FE4A-946C-75FB-E680F9521514}"/>
              </a:ext>
            </a:extLst>
          </p:cNvPr>
          <p:cNvPicPr>
            <a:picLocks noChangeAspect="1"/>
          </p:cNvPicPr>
          <p:nvPr/>
        </p:nvPicPr>
        <p:blipFill>
          <a:blip r:embed="rId3"/>
          <a:stretch>
            <a:fillRect/>
          </a:stretch>
        </p:blipFill>
        <p:spPr>
          <a:xfrm>
            <a:off x="4994855" y="6128935"/>
            <a:ext cx="2432570" cy="528957"/>
          </a:xfrm>
          <a:prstGeom prst="rect">
            <a:avLst/>
          </a:prstGeom>
        </p:spPr>
      </p:pic>
      <p:pic>
        <p:nvPicPr>
          <p:cNvPr id="4" name="Grafik 3">
            <a:extLst>
              <a:ext uri="{FF2B5EF4-FFF2-40B4-BE49-F238E27FC236}">
                <a16:creationId xmlns:a16="http://schemas.microsoft.com/office/drawing/2014/main" id="{F81C6E9A-01E8-B116-EAB9-2B16C5C09C57}"/>
              </a:ext>
            </a:extLst>
          </p:cNvPr>
          <p:cNvPicPr>
            <a:picLocks noChangeAspect="1"/>
          </p:cNvPicPr>
          <p:nvPr/>
        </p:nvPicPr>
        <p:blipFill>
          <a:blip r:embed="rId4"/>
          <a:stretch>
            <a:fillRect/>
          </a:stretch>
        </p:blipFill>
        <p:spPr>
          <a:xfrm>
            <a:off x="9746152" y="6197943"/>
            <a:ext cx="2094521" cy="562529"/>
          </a:xfrm>
          <a:prstGeom prst="rect">
            <a:avLst/>
          </a:prstGeom>
        </p:spPr>
      </p:pic>
    </p:spTree>
  </p:cSld>
  <p:clrMapOvr>
    <a:masterClrMapping/>
  </p:clrMapOvr>
</p:sld>
</file>

<file path=ppt/theme/theme1.xml><?xml version="1.0" encoding="utf-8"?>
<a:theme xmlns:a="http://schemas.openxmlformats.org/drawingml/2006/main" name="1_Office-Design">
  <a:themeElements>
    <a:clrScheme name="Benutzerdefiniert 1">
      <a:dk1>
        <a:sysClr val="windowText" lastClr="000000"/>
      </a:dk1>
      <a:lt1>
        <a:sysClr val="window" lastClr="FFFFFF"/>
      </a:lt1>
      <a:dk2>
        <a:srgbClr val="004877"/>
      </a:dk2>
      <a:lt2>
        <a:srgbClr val="E6E6E6"/>
      </a:lt2>
      <a:accent1>
        <a:srgbClr val="C82254"/>
      </a:accent1>
      <a:accent2>
        <a:srgbClr val="D7DF23"/>
      </a:accent2>
      <a:accent3>
        <a:srgbClr val="01283F"/>
      </a:accent3>
      <a:accent4>
        <a:srgbClr val="BEBEBE"/>
      </a:accent4>
      <a:accent5>
        <a:srgbClr val="919191"/>
      </a:accent5>
      <a:accent6>
        <a:srgbClr val="BEBEBE"/>
      </a:accent6>
      <a:hlink>
        <a:srgbClr val="0000FF"/>
      </a:hlink>
      <a:folHlink>
        <a:srgbClr val="8DB3E2"/>
      </a:folHlink>
    </a:clrScheme>
    <a:fontScheme name="1_Office-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ECD1BB10F8C604EA3C4FFAF71B4D01C" ma:contentTypeVersion="13" ma:contentTypeDescription="Ein neues Dokument erstellen." ma:contentTypeScope="" ma:versionID="a339caed5e5c8733df32d3dd7e919765">
  <xsd:schema xmlns:xsd="http://www.w3.org/2001/XMLSchema" xmlns:xs="http://www.w3.org/2001/XMLSchema" xmlns:p="http://schemas.microsoft.com/office/2006/metadata/properties" xmlns:ns2="a215ca84-6d29-4e3f-94b3-5ac1cf1117bb" xmlns:ns3="c0aa6990-1298-4807-bb0b-a46c90b9cb46" targetNamespace="http://schemas.microsoft.com/office/2006/metadata/properties" ma:root="true" ma:fieldsID="b0039e5127399241b4e4fa1e02b9c0c0" ns2:_="" ns3:_="">
    <xsd:import namespace="a215ca84-6d29-4e3f-94b3-5ac1cf1117bb"/>
    <xsd:import namespace="c0aa6990-1298-4807-bb0b-a46c90b9cb4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15ca84-6d29-4e3f-94b3-5ac1cf1117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ee3e8a42-d8d5-46ca-a5bf-92f41e721cc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aa6990-1298-4807-bb0b-a46c90b9cb4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e92fff2-ceed-41c6-807a-3db5ad62f452}" ma:internalName="TaxCatchAll" ma:showField="CatchAllData" ma:web="c0aa6990-1298-4807-bb0b-a46c90b9cb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15ca84-6d29-4e3f-94b3-5ac1cf1117bb">
      <Terms xmlns="http://schemas.microsoft.com/office/infopath/2007/PartnerControls"/>
    </lcf76f155ced4ddcb4097134ff3c332f>
    <TaxCatchAll xmlns="c0aa6990-1298-4807-bb0b-a46c90b9cb46" xsi:nil="true"/>
  </documentManagement>
</p:properties>
</file>

<file path=customXml/itemProps1.xml><?xml version="1.0" encoding="utf-8"?>
<ds:datastoreItem xmlns:ds="http://schemas.openxmlformats.org/officeDocument/2006/customXml" ds:itemID="{3DABC4BE-5452-42C3-9317-50F2ACD892D6}">
  <ds:schemaRefs>
    <ds:schemaRef ds:uri="http://schemas.microsoft.com/sharepoint/v3/contenttype/forms"/>
  </ds:schemaRefs>
</ds:datastoreItem>
</file>

<file path=customXml/itemProps2.xml><?xml version="1.0" encoding="utf-8"?>
<ds:datastoreItem xmlns:ds="http://schemas.openxmlformats.org/officeDocument/2006/customXml" ds:itemID="{12E3BD4D-1759-411D-9183-2FC660842461}"/>
</file>

<file path=customXml/itemProps3.xml><?xml version="1.0" encoding="utf-8"?>
<ds:datastoreItem xmlns:ds="http://schemas.openxmlformats.org/officeDocument/2006/customXml" ds:itemID="{A594ACE9-32B7-4E4F-9B46-AC889A33DC76}">
  <ds:schemaRefs>
    <ds:schemaRef ds:uri="http://purl.org/dc/dcmitype/"/>
    <ds:schemaRef ds:uri="http://schemas.openxmlformats.org/package/2006/metadata/core-properties"/>
    <ds:schemaRef ds:uri="http://purl.org/dc/terms/"/>
    <ds:schemaRef ds:uri="3fac3013-e571-4fb3-b88b-ea394a4e8673"/>
    <ds:schemaRef ds:uri="http://purl.org/dc/elements/1.1/"/>
    <ds:schemaRef ds:uri="http://schemas.microsoft.com/office/2006/documentManagement/types"/>
    <ds:schemaRef ds:uri="6b922d54-670e-4c90-9e07-cae35a39bb12"/>
    <ds:schemaRef ds:uri="http://schemas.microsoft.com/office/2006/metadata/properties"/>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5527</Words>
  <Application>Microsoft Office PowerPoint</Application>
  <PresentationFormat>Breitbild</PresentationFormat>
  <Paragraphs>834</Paragraphs>
  <Slides>90</Slides>
  <Notes>79</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90</vt:i4>
      </vt:variant>
    </vt:vector>
  </HeadingPairs>
  <TitlesOfParts>
    <vt:vector size="102" baseType="lpstr">
      <vt:lpstr>Arial</vt:lpstr>
      <vt:lpstr>Bahnschrift</vt:lpstr>
      <vt:lpstr>Bahnschrift SemiBold</vt:lpstr>
      <vt:lpstr>Calibri</vt:lpstr>
      <vt:lpstr>Corbel</vt:lpstr>
      <vt:lpstr>Lucida Grande</vt:lpstr>
      <vt:lpstr>Segoe UI</vt:lpstr>
      <vt:lpstr>Tahoma</vt:lpstr>
      <vt:lpstr>Times New Roman</vt:lpstr>
      <vt:lpstr>Verdana</vt:lpstr>
      <vt:lpstr>Wingdings</vt:lpstr>
      <vt:lpstr>1_Office-Design</vt:lpstr>
      <vt:lpstr>How to become a Knowledge Entrepreneur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mws</dc:creator>
  <cp:lastModifiedBy>Denise Vesper</cp:lastModifiedBy>
  <cp:revision>7</cp:revision>
  <dcterms:created xsi:type="dcterms:W3CDTF">2010-05-03T10:36:49Z</dcterms:created>
  <dcterms:modified xsi:type="dcterms:W3CDTF">2025-10-15T11:38:55Z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0x0101004ECD1BB10F8C604EA3C4FFAF71B4D01C</vt:lpwstr>
  </property>
</Properties>
</file>