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7.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8.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7.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18.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9.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0.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1.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0"/>
  </p:notesMasterIdLst>
  <p:handoutMasterIdLst>
    <p:handoutMasterId r:id="rId41"/>
  </p:handoutMasterIdLst>
  <p:sldIdLst>
    <p:sldId id="265" r:id="rId5"/>
    <p:sldId id="758" r:id="rId6"/>
    <p:sldId id="763" r:id="rId7"/>
    <p:sldId id="762" r:id="rId8"/>
    <p:sldId id="704" r:id="rId9"/>
    <p:sldId id="705" r:id="rId10"/>
    <p:sldId id="706" r:id="rId11"/>
    <p:sldId id="730" r:id="rId12"/>
    <p:sldId id="753" r:id="rId13"/>
    <p:sldId id="317" r:id="rId14"/>
    <p:sldId id="424" r:id="rId15"/>
    <p:sldId id="731" r:id="rId16"/>
    <p:sldId id="743" r:id="rId17"/>
    <p:sldId id="321" r:id="rId18"/>
    <p:sldId id="744" r:id="rId19"/>
    <p:sldId id="732" r:id="rId20"/>
    <p:sldId id="733" r:id="rId21"/>
    <p:sldId id="738" r:id="rId22"/>
    <p:sldId id="734" r:id="rId23"/>
    <p:sldId id="735" r:id="rId24"/>
    <p:sldId id="736" r:id="rId25"/>
    <p:sldId id="737" r:id="rId26"/>
    <p:sldId id="755" r:id="rId27"/>
    <p:sldId id="722" r:id="rId28"/>
    <p:sldId id="725" r:id="rId29"/>
    <p:sldId id="723" r:id="rId30"/>
    <p:sldId id="724" r:id="rId31"/>
    <p:sldId id="726" r:id="rId32"/>
    <p:sldId id="756" r:id="rId33"/>
    <p:sldId id="272" r:id="rId34"/>
    <p:sldId id="720" r:id="rId35"/>
    <p:sldId id="757" r:id="rId36"/>
    <p:sldId id="741" r:id="rId37"/>
    <p:sldId id="761" r:id="rId38"/>
    <p:sldId id="764" r:id="rId39"/>
  </p:sldIdLst>
  <p:sldSz cx="12192000" cy="6858000"/>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UPC" initials="UPC" lastIdx="3" clrIdx="0">
    <p:extLst>
      <p:ext uri="{19B8F6BF-5375-455C-9EA6-DF929625EA0E}">
        <p15:presenceInfo xmlns:p15="http://schemas.microsoft.com/office/powerpoint/2012/main" userId="f5e752ade3f7a6d7"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9933"/>
    <a:srgbClr val="6A007C"/>
    <a:srgbClr val="A468AE"/>
    <a:srgbClr val="C59FCC"/>
    <a:srgbClr val="F1E7F3"/>
    <a:srgbClr val="000000"/>
    <a:srgbClr val="EF94F4"/>
    <a:srgbClr val="EBB6F6"/>
    <a:srgbClr val="C297CB"/>
    <a:srgbClr val="A465A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81D05FA-6B6F-F80C-086B-1AECD32ED0D1}" v="207" dt="2024-11-22T22:18:11.460"/>
    <p1510:client id="{3707EFCE-C6AF-BBD9-F55F-E441DC5ABBBE}" v="11" dt="2024-11-22T20:28:27.793"/>
    <p1510:client id="{53419CE1-D105-9276-B73C-44EF6C867A3A}" v="72" dt="2024-11-22T20:05:46.188"/>
    <p1510:client id="{ECDDB564-7DAC-3578-3E8F-00A3560715A4}" v="4" dt="2024-11-23T19:59:20.42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notesViewPr>
    <p:cSldViewPr snapToGrid="0">
      <p:cViewPr>
        <p:scale>
          <a:sx n="1" d="2"/>
          <a:sy n="1" d="2"/>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commentAuthors" Target="commentAuthors.xml"/><Relationship Id="rId47"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notesMaster" Target="notesMasters/notesMaster1.xml"/><Relationship Id="rId45"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presProps" Target="presProp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handoutMaster" Target="handoutMasters/handoutMaster1.xml"/></Relationships>
</file>

<file path=ppt/charts/_rels/chart1.xml.rels><?xml version="1.0" encoding="UTF-8" standalone="yes"?>
<Relationships xmlns="http://schemas.openxmlformats.org/package/2006/relationships"><Relationship Id="rId3" Type="http://schemas.openxmlformats.org/officeDocument/2006/relationships/oleObject" Target="https://upcbcntech-my.sharepoint.com/personal/elisabet_masdelesvalls_office365_upc_edu/Documents/projectes/AGRIGEP/Training_GenderTeaching/ef_m_farmang__custom_8441677_spreadsheet.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https://upcbcntech-my.sharepoint.com/personal/elisabet_masdelesvalls_office365_upc_edu/Documents/projectes/AGRIGEP/Training_GenderTeaching/tag00020__custom_8441965_spreadsheet.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https://upcbcntech-my.sharepoint.com/personal/elisabet_masdelesvalls_office365_upc_edu/Documents/projectes/AGRIGEP/Training_GenderTeaching/educ_uoe_enrt03__custom_8442061_spreadsheet.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_2DA_D24A621F.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C:\Users\elisa\Desktop\Docencia-Genere\ProjectePilot_GenereiDocencia\QuestionariAlumnat\questionari_v4.xlsx" TargetMode="External"/><Relationship Id="rId2" Type="http://schemas.microsoft.com/office/2011/relationships/chartColorStyle" Target="colors5.xml"/><Relationship Id="rId1" Type="http://schemas.microsoft.com/office/2011/relationships/chartStyle" Target="style5.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0077310880694369"/>
          <c:y val="5.4423522348268902E-2"/>
          <c:w val="0.862571741032371"/>
          <c:h val="0.70623563923021737"/>
        </c:manualLayout>
      </c:layout>
      <c:lineChart>
        <c:grouping val="standard"/>
        <c:varyColors val="0"/>
        <c:ser>
          <c:idx val="0"/>
          <c:order val="0"/>
          <c:tx>
            <c:strRef>
              <c:f>Sheet1!$M$28</c:f>
              <c:strCache>
                <c:ptCount val="1"/>
                <c:pt idx="0">
                  <c:v>2010</c:v>
                </c:pt>
              </c:strCache>
            </c:strRef>
          </c:tx>
          <c:spPr>
            <a:ln w="28575" cap="rnd">
              <a:solidFill>
                <a:srgbClr val="00B050"/>
              </a:solidFill>
              <a:round/>
            </a:ln>
            <a:effectLst/>
          </c:spPr>
          <c:marker>
            <c:symbol val="none"/>
          </c:marker>
          <c:cat>
            <c:strRef>
              <c:f>Sheet1!$B$29:$B$45</c:f>
              <c:strCache>
                <c:ptCount val="17"/>
                <c:pt idx="0">
                  <c:v>European Union</c:v>
                </c:pt>
                <c:pt idx="1">
                  <c:v>Belgium</c:v>
                </c:pt>
                <c:pt idx="2">
                  <c:v>Bulgaria</c:v>
                </c:pt>
                <c:pt idx="3">
                  <c:v>Czechia</c:v>
                </c:pt>
                <c:pt idx="4">
                  <c:v>Germany</c:v>
                </c:pt>
                <c:pt idx="5">
                  <c:v>Estonia</c:v>
                </c:pt>
                <c:pt idx="6">
                  <c:v>Greece</c:v>
                </c:pt>
                <c:pt idx="7">
                  <c:v>Spain</c:v>
                </c:pt>
                <c:pt idx="8">
                  <c:v>France</c:v>
                </c:pt>
                <c:pt idx="9">
                  <c:v>Italy</c:v>
                </c:pt>
                <c:pt idx="10">
                  <c:v>Hungary</c:v>
                </c:pt>
                <c:pt idx="11">
                  <c:v>Austria</c:v>
                </c:pt>
                <c:pt idx="12">
                  <c:v>Portugal</c:v>
                </c:pt>
                <c:pt idx="13">
                  <c:v>Slovenia</c:v>
                </c:pt>
                <c:pt idx="14">
                  <c:v>Finland</c:v>
                </c:pt>
                <c:pt idx="15">
                  <c:v>Sweden</c:v>
                </c:pt>
                <c:pt idx="16">
                  <c:v>Switzerland</c:v>
                </c:pt>
              </c:strCache>
            </c:strRef>
          </c:cat>
          <c:val>
            <c:numRef>
              <c:f>Sheet1!$M$29:$M$45</c:f>
              <c:numCache>
                <c:formatCode>0.0%</c:formatCode>
                <c:ptCount val="17"/>
                <c:pt idx="0">
                  <c:v>0.11812400775044256</c:v>
                </c:pt>
                <c:pt idx="1">
                  <c:v>9.7247123377623729E-2</c:v>
                </c:pt>
                <c:pt idx="2">
                  <c:v>0.16299185370357111</c:v>
                </c:pt>
                <c:pt idx="3">
                  <c:v>5.8009468612163363E-2</c:v>
                </c:pt>
                <c:pt idx="4">
                  <c:v>6.0233783876488277E-2</c:v>
                </c:pt>
                <c:pt idx="5">
                  <c:v>0.12713314800608499</c:v>
                </c:pt>
                <c:pt idx="6">
                  <c:v>0.16426343285947881</c:v>
                </c:pt>
                <c:pt idx="7">
                  <c:v>0.12598244352286736</c:v>
                </c:pt>
                <c:pt idx="8">
                  <c:v>0.14022719334481815</c:v>
                </c:pt>
                <c:pt idx="9">
                  <c:v>0.16253965262942038</c:v>
                </c:pt>
                <c:pt idx="10">
                  <c:v>0.12964113378442624</c:v>
                </c:pt>
                <c:pt idx="11">
                  <c:v>0.2891025249940784</c:v>
                </c:pt>
                <c:pt idx="12">
                  <c:v>0.15337758406351956</c:v>
                </c:pt>
                <c:pt idx="13">
                  <c:v>0.17795264557199625</c:v>
                </c:pt>
                <c:pt idx="14">
                  <c:v>8.3352322865160353E-2</c:v>
                </c:pt>
                <c:pt idx="15">
                  <c:v>7.4799262487194415E-2</c:v>
                </c:pt>
                <c:pt idx="16">
                  <c:v>2.7063133714810859E-2</c:v>
                </c:pt>
              </c:numCache>
            </c:numRef>
          </c:val>
          <c:smooth val="0"/>
          <c:extLst>
            <c:ext xmlns:c16="http://schemas.microsoft.com/office/drawing/2014/chart" uri="{C3380CC4-5D6E-409C-BE32-E72D297353CC}">
              <c16:uniqueId val="{00000000-52A5-4542-A5C4-11EFDD0442E7}"/>
            </c:ext>
          </c:extLst>
        </c:ser>
        <c:ser>
          <c:idx val="1"/>
          <c:order val="1"/>
          <c:tx>
            <c:strRef>
              <c:f>Sheet1!$N$28</c:f>
              <c:strCache>
                <c:ptCount val="1"/>
                <c:pt idx="0">
                  <c:v>2016</c:v>
                </c:pt>
              </c:strCache>
            </c:strRef>
          </c:tx>
          <c:spPr>
            <a:ln w="28575" cap="rnd">
              <a:solidFill>
                <a:schemeClr val="accent2"/>
              </a:solidFill>
              <a:round/>
            </a:ln>
            <a:effectLst/>
          </c:spPr>
          <c:marker>
            <c:symbol val="none"/>
          </c:marker>
          <c:val>
            <c:numRef>
              <c:f>Sheet1!$N$29:$N$45</c:f>
              <c:numCache>
                <c:formatCode>0.0%</c:formatCode>
                <c:ptCount val="17"/>
                <c:pt idx="0">
                  <c:v>0.11724680849074554</c:v>
                </c:pt>
                <c:pt idx="1">
                  <c:v>0.10449048316939952</c:v>
                </c:pt>
                <c:pt idx="2">
                  <c:v>0.19294123979091019</c:v>
                </c:pt>
                <c:pt idx="3">
                  <c:v>7.8205613043821801E-2</c:v>
                </c:pt>
                <c:pt idx="4">
                  <c:v>6.7294736064087118E-2</c:v>
                </c:pt>
                <c:pt idx="5">
                  <c:v>0.12559259154646743</c:v>
                </c:pt>
                <c:pt idx="6">
                  <c:v>0.1745339956763037</c:v>
                </c:pt>
                <c:pt idx="7">
                  <c:v>0.13488945339472047</c:v>
                </c:pt>
                <c:pt idx="8">
                  <c:v>0.13096826101363745</c:v>
                </c:pt>
                <c:pt idx="9">
                  <c:v>0.15047655938272947</c:v>
                </c:pt>
                <c:pt idx="10">
                  <c:v>0.16343121817106943</c:v>
                </c:pt>
                <c:pt idx="11">
                  <c:v>0.26520967899309594</c:v>
                </c:pt>
                <c:pt idx="12">
                  <c:v>0.16262968340577097</c:v>
                </c:pt>
                <c:pt idx="13">
                  <c:v>0.14135272825458051</c:v>
                </c:pt>
                <c:pt idx="14">
                  <c:v>0.13365711771976227</c:v>
                </c:pt>
                <c:pt idx="15">
                  <c:v>6.778716658111246E-2</c:v>
                </c:pt>
                <c:pt idx="16">
                  <c:v>4.1078144889458927E-2</c:v>
                </c:pt>
              </c:numCache>
            </c:numRef>
          </c:val>
          <c:smooth val="0"/>
          <c:extLst>
            <c:ext xmlns:c16="http://schemas.microsoft.com/office/drawing/2014/chart" uri="{C3380CC4-5D6E-409C-BE32-E72D297353CC}">
              <c16:uniqueId val="{00000001-52A5-4542-A5C4-11EFDD0442E7}"/>
            </c:ext>
          </c:extLst>
        </c:ser>
        <c:ser>
          <c:idx val="2"/>
          <c:order val="2"/>
          <c:tx>
            <c:strRef>
              <c:f>Sheet1!$O$28</c:f>
              <c:strCache>
                <c:ptCount val="1"/>
                <c:pt idx="0">
                  <c:v>2020</c:v>
                </c:pt>
              </c:strCache>
            </c:strRef>
          </c:tx>
          <c:spPr>
            <a:ln w="28575" cap="rnd">
              <a:solidFill>
                <a:srgbClr val="7030A0"/>
              </a:solidFill>
              <a:round/>
            </a:ln>
            <a:effectLst/>
          </c:spPr>
          <c:marker>
            <c:symbol val="none"/>
          </c:marker>
          <c:val>
            <c:numRef>
              <c:f>Sheet1!$O$29:$O$45</c:f>
              <c:numCache>
                <c:formatCode>0.0%</c:formatCode>
                <c:ptCount val="17"/>
                <c:pt idx="0">
                  <c:v>0.14892620242816834</c:v>
                </c:pt>
                <c:pt idx="1">
                  <c:v>0.1155168372924562</c:v>
                </c:pt>
                <c:pt idx="2">
                  <c:v>0.22008393648677405</c:v>
                </c:pt>
                <c:pt idx="3">
                  <c:v>0.16435732553488</c:v>
                </c:pt>
                <c:pt idx="4">
                  <c:v>6.7846489503302534E-2</c:v>
                </c:pt>
                <c:pt idx="5">
                  <c:v>0.15917828624209976</c:v>
                </c:pt>
                <c:pt idx="6">
                  <c:v>0.20666804272743189</c:v>
                </c:pt>
                <c:pt idx="7">
                  <c:v>0.17936405131244787</c:v>
                </c:pt>
                <c:pt idx="8">
                  <c:v>0.13203952578449779</c:v>
                </c:pt>
                <c:pt idx="9">
                  <c:v>0.17751597545641515</c:v>
                </c:pt>
                <c:pt idx="10">
                  <c:v>0.1677009064622573</c:v>
                </c:pt>
                <c:pt idx="11">
                  <c:v>0.3186086344951653</c:v>
                </c:pt>
                <c:pt idx="12">
                  <c:v>0.18302759579463632</c:v>
                </c:pt>
                <c:pt idx="13">
                  <c:v>0.17042934018374778</c:v>
                </c:pt>
                <c:pt idx="14">
                  <c:v>8.952066366326504E-2</c:v>
                </c:pt>
                <c:pt idx="15">
                  <c:v>8.4876992013329239E-2</c:v>
                </c:pt>
                <c:pt idx="16">
                  <c:v>3.2430135723456668E-2</c:v>
                </c:pt>
              </c:numCache>
            </c:numRef>
          </c:val>
          <c:smooth val="0"/>
          <c:extLst>
            <c:ext xmlns:c16="http://schemas.microsoft.com/office/drawing/2014/chart" uri="{C3380CC4-5D6E-409C-BE32-E72D297353CC}">
              <c16:uniqueId val="{00000002-52A5-4542-A5C4-11EFDD0442E7}"/>
            </c:ext>
          </c:extLst>
        </c:ser>
        <c:dLbls>
          <c:showLegendKey val="0"/>
          <c:showVal val="0"/>
          <c:showCatName val="0"/>
          <c:showSerName val="0"/>
          <c:showPercent val="0"/>
          <c:showBubbleSize val="0"/>
        </c:dLbls>
        <c:smooth val="0"/>
        <c:axId val="1872741823"/>
        <c:axId val="1872737663"/>
      </c:lineChart>
      <c:catAx>
        <c:axId val="187274182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ca-ES"/>
          </a:p>
        </c:txPr>
        <c:crossAx val="1872737663"/>
        <c:crosses val="autoZero"/>
        <c:auto val="1"/>
        <c:lblAlgn val="ctr"/>
        <c:lblOffset val="100"/>
        <c:noMultiLvlLbl val="0"/>
      </c:catAx>
      <c:valAx>
        <c:axId val="1872737663"/>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ca-ES"/>
          </a:p>
        </c:txPr>
        <c:crossAx val="1872741823"/>
        <c:crosses val="autoZero"/>
        <c:crossBetween val="between"/>
      </c:valAx>
      <c:spPr>
        <a:noFill/>
        <a:ln>
          <a:noFill/>
        </a:ln>
        <a:effectLst/>
      </c:spPr>
    </c:plotArea>
    <c:legend>
      <c:legendPos val="r"/>
      <c:layout>
        <c:manualLayout>
          <c:xMode val="edge"/>
          <c:yMode val="edge"/>
          <c:x val="0.28839909862752311"/>
          <c:y val="7.1136782642654092E-2"/>
          <c:w val="0.12329127175934691"/>
          <c:h val="0.2024729201609505"/>
        </c:manualLayout>
      </c:layout>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ca-E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solidFill>
      <a:schemeClr val="bg1"/>
    </a:solidFill>
    <a:ln w="9525" cap="flat" cmpd="sng" algn="ctr">
      <a:noFill/>
      <a:round/>
    </a:ln>
    <a:effectLst/>
  </c:spPr>
  <c:txPr>
    <a:bodyPr/>
    <a:lstStyle/>
    <a:p>
      <a:pPr>
        <a:defRPr/>
      </a:pPr>
      <a:endParaRPr lang="ca-E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659273840769903"/>
          <c:y val="5.7060367454068242E-2"/>
          <c:w val="0.86285170603674544"/>
          <c:h val="0.7781477102702351"/>
        </c:manualLayout>
      </c:layout>
      <c:barChart>
        <c:barDir val="col"/>
        <c:grouping val="clustered"/>
        <c:varyColors val="0"/>
        <c:ser>
          <c:idx val="0"/>
          <c:order val="0"/>
          <c:tx>
            <c:strRef>
              <c:f>Sheet1!$C$3</c:f>
              <c:strCache>
                <c:ptCount val="1"/>
                <c:pt idx="0">
                  <c:v>2005</c:v>
                </c:pt>
              </c:strCache>
            </c:strRef>
          </c:tx>
          <c:spPr>
            <a:solidFill>
              <a:srgbClr val="00B050"/>
            </a:solidFill>
            <a:ln>
              <a:noFill/>
            </a:ln>
            <a:effectLst/>
          </c:spPr>
          <c:invertIfNegative val="0"/>
          <c:cat>
            <c:strRef>
              <c:f>Sheet1!$B$4:$B$9</c:f>
              <c:strCache>
                <c:ptCount val="6"/>
                <c:pt idx="0">
                  <c:v>Belgium</c:v>
                </c:pt>
                <c:pt idx="1">
                  <c:v>Czechia</c:v>
                </c:pt>
                <c:pt idx="2">
                  <c:v>Spain</c:v>
                </c:pt>
                <c:pt idx="3">
                  <c:v>France</c:v>
                </c:pt>
                <c:pt idx="4">
                  <c:v>Hungary</c:v>
                </c:pt>
                <c:pt idx="5">
                  <c:v>Slovenia</c:v>
                </c:pt>
              </c:strCache>
            </c:strRef>
          </c:cat>
          <c:val>
            <c:numRef>
              <c:f>Sheet1!$C$4:$C$9</c:f>
              <c:numCache>
                <c:formatCode>0%</c:formatCode>
                <c:ptCount val="6"/>
                <c:pt idx="0">
                  <c:v>0.34196672983786053</c:v>
                </c:pt>
                <c:pt idx="1">
                  <c:v>0.3374897903621018</c:v>
                </c:pt>
                <c:pt idx="2">
                  <c:v>0.32956831487285332</c:v>
                </c:pt>
                <c:pt idx="3">
                  <c:v>0.32352348846372753</c:v>
                </c:pt>
                <c:pt idx="4">
                  <c:v>0.46583488560081537</c:v>
                </c:pt>
                <c:pt idx="5">
                  <c:v>0.46076022546610784</c:v>
                </c:pt>
              </c:numCache>
            </c:numRef>
          </c:val>
          <c:extLst>
            <c:ext xmlns:c16="http://schemas.microsoft.com/office/drawing/2014/chart" uri="{C3380CC4-5D6E-409C-BE32-E72D297353CC}">
              <c16:uniqueId val="{00000000-3044-4ECC-8DDC-44FBBCBB8E56}"/>
            </c:ext>
          </c:extLst>
        </c:ser>
        <c:ser>
          <c:idx val="1"/>
          <c:order val="1"/>
          <c:tx>
            <c:strRef>
              <c:f>Sheet1!$D$3</c:f>
              <c:strCache>
                <c:ptCount val="1"/>
                <c:pt idx="0">
                  <c:v>2007</c:v>
                </c:pt>
              </c:strCache>
            </c:strRef>
          </c:tx>
          <c:spPr>
            <a:solidFill>
              <a:schemeClr val="accent2"/>
            </a:solidFill>
            <a:ln>
              <a:noFill/>
            </a:ln>
            <a:effectLst/>
          </c:spPr>
          <c:invertIfNegative val="0"/>
          <c:cat>
            <c:strRef>
              <c:f>Sheet1!$B$4:$B$9</c:f>
              <c:strCache>
                <c:ptCount val="6"/>
                <c:pt idx="0">
                  <c:v>Belgium</c:v>
                </c:pt>
                <c:pt idx="1">
                  <c:v>Czechia</c:v>
                </c:pt>
                <c:pt idx="2">
                  <c:v>Spain</c:v>
                </c:pt>
                <c:pt idx="3">
                  <c:v>France</c:v>
                </c:pt>
                <c:pt idx="4">
                  <c:v>Hungary</c:v>
                </c:pt>
                <c:pt idx="5">
                  <c:v>Slovenia</c:v>
                </c:pt>
              </c:strCache>
            </c:strRef>
          </c:cat>
          <c:val>
            <c:numRef>
              <c:f>Sheet1!$D$4:$D$9</c:f>
              <c:numCache>
                <c:formatCode>0%</c:formatCode>
                <c:ptCount val="6"/>
                <c:pt idx="0">
                  <c:v>0.34007187780772685</c:v>
                </c:pt>
                <c:pt idx="1">
                  <c:v>0.35868432026688907</c:v>
                </c:pt>
                <c:pt idx="2">
                  <c:v>0.32308757490504308</c:v>
                </c:pt>
                <c:pt idx="3">
                  <c:v>0.31923682696569872</c:v>
                </c:pt>
                <c:pt idx="4">
                  <c:v>0.46903532360803718</c:v>
                </c:pt>
                <c:pt idx="5">
                  <c:v>0.45929507951542947</c:v>
                </c:pt>
              </c:numCache>
            </c:numRef>
          </c:val>
          <c:extLst>
            <c:ext xmlns:c16="http://schemas.microsoft.com/office/drawing/2014/chart" uri="{C3380CC4-5D6E-409C-BE32-E72D297353CC}">
              <c16:uniqueId val="{00000001-3044-4ECC-8DDC-44FBBCBB8E56}"/>
            </c:ext>
          </c:extLst>
        </c:ser>
        <c:ser>
          <c:idx val="2"/>
          <c:order val="2"/>
          <c:tx>
            <c:strRef>
              <c:f>Sheet1!$E$3</c:f>
              <c:strCache>
                <c:ptCount val="1"/>
                <c:pt idx="0">
                  <c:v>2010</c:v>
                </c:pt>
              </c:strCache>
            </c:strRef>
          </c:tx>
          <c:spPr>
            <a:solidFill>
              <a:schemeClr val="accent3"/>
            </a:solidFill>
            <a:ln>
              <a:noFill/>
            </a:ln>
            <a:effectLst/>
          </c:spPr>
          <c:invertIfNegative val="0"/>
          <c:cat>
            <c:strRef>
              <c:f>Sheet1!$B$4:$B$9</c:f>
              <c:strCache>
                <c:ptCount val="6"/>
                <c:pt idx="0">
                  <c:v>Belgium</c:v>
                </c:pt>
                <c:pt idx="1">
                  <c:v>Czechia</c:v>
                </c:pt>
                <c:pt idx="2">
                  <c:v>Spain</c:v>
                </c:pt>
                <c:pt idx="3">
                  <c:v>France</c:v>
                </c:pt>
                <c:pt idx="4">
                  <c:v>Hungary</c:v>
                </c:pt>
                <c:pt idx="5">
                  <c:v>Slovenia</c:v>
                </c:pt>
              </c:strCache>
            </c:strRef>
          </c:cat>
          <c:val>
            <c:numRef>
              <c:f>Sheet1!$E$4:$E$9</c:f>
              <c:numCache>
                <c:formatCode>0%</c:formatCode>
                <c:ptCount val="6"/>
                <c:pt idx="0">
                  <c:v>0.33654558932542622</c:v>
                </c:pt>
                <c:pt idx="1">
                  <c:v>0.33436299254124918</c:v>
                </c:pt>
                <c:pt idx="2">
                  <c:v>0.34260132374204094</c:v>
                </c:pt>
                <c:pt idx="3">
                  <c:v>0.3181079083518108</c:v>
                </c:pt>
                <c:pt idx="4">
                  <c:v>0.46174901617839964</c:v>
                </c:pt>
                <c:pt idx="5">
                  <c:v>0.45791165043886994</c:v>
                </c:pt>
              </c:numCache>
            </c:numRef>
          </c:val>
          <c:extLst>
            <c:ext xmlns:c16="http://schemas.microsoft.com/office/drawing/2014/chart" uri="{C3380CC4-5D6E-409C-BE32-E72D297353CC}">
              <c16:uniqueId val="{00000002-3044-4ECC-8DDC-44FBBCBB8E56}"/>
            </c:ext>
          </c:extLst>
        </c:ser>
        <c:ser>
          <c:idx val="3"/>
          <c:order val="3"/>
          <c:tx>
            <c:strRef>
              <c:f>Sheet1!$F$3</c:f>
              <c:strCache>
                <c:ptCount val="1"/>
                <c:pt idx="0">
                  <c:v>2013</c:v>
                </c:pt>
              </c:strCache>
            </c:strRef>
          </c:tx>
          <c:spPr>
            <a:solidFill>
              <a:srgbClr val="7030A0"/>
            </a:solidFill>
            <a:ln>
              <a:noFill/>
            </a:ln>
            <a:effectLst/>
          </c:spPr>
          <c:invertIfNegative val="0"/>
          <c:cat>
            <c:strRef>
              <c:f>Sheet1!$B$4:$B$9</c:f>
              <c:strCache>
                <c:ptCount val="6"/>
                <c:pt idx="0">
                  <c:v>Belgium</c:v>
                </c:pt>
                <c:pt idx="1">
                  <c:v>Czechia</c:v>
                </c:pt>
                <c:pt idx="2">
                  <c:v>Spain</c:v>
                </c:pt>
                <c:pt idx="3">
                  <c:v>France</c:v>
                </c:pt>
                <c:pt idx="4">
                  <c:v>Hungary</c:v>
                </c:pt>
                <c:pt idx="5">
                  <c:v>Slovenia</c:v>
                </c:pt>
              </c:strCache>
            </c:strRef>
          </c:cat>
          <c:val>
            <c:numRef>
              <c:f>Sheet1!$F$4:$F$9</c:f>
              <c:numCache>
                <c:formatCode>0%</c:formatCode>
                <c:ptCount val="6"/>
                <c:pt idx="0">
                  <c:v>0.33342242416143258</c:v>
                </c:pt>
                <c:pt idx="1">
                  <c:v>0.32521002043442065</c:v>
                </c:pt>
                <c:pt idx="2">
                  <c:v>0.28289831658897507</c:v>
                </c:pt>
                <c:pt idx="3">
                  <c:v>0.29904749305463685</c:v>
                </c:pt>
                <c:pt idx="4">
                  <c:v>0.45735607675906181</c:v>
                </c:pt>
                <c:pt idx="5">
                  <c:v>0.44569605741912977</c:v>
                </c:pt>
              </c:numCache>
            </c:numRef>
          </c:val>
          <c:extLst>
            <c:ext xmlns:c16="http://schemas.microsoft.com/office/drawing/2014/chart" uri="{C3380CC4-5D6E-409C-BE32-E72D297353CC}">
              <c16:uniqueId val="{00000003-3044-4ECC-8DDC-44FBBCBB8E56}"/>
            </c:ext>
          </c:extLst>
        </c:ser>
        <c:dLbls>
          <c:showLegendKey val="0"/>
          <c:showVal val="0"/>
          <c:showCatName val="0"/>
          <c:showSerName val="0"/>
          <c:showPercent val="0"/>
          <c:showBubbleSize val="0"/>
        </c:dLbls>
        <c:gapWidth val="219"/>
        <c:overlap val="-27"/>
        <c:axId val="1779575951"/>
        <c:axId val="1779573039"/>
      </c:barChart>
      <c:catAx>
        <c:axId val="177957595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ca-ES"/>
          </a:p>
        </c:txPr>
        <c:crossAx val="1779573039"/>
        <c:crosses val="autoZero"/>
        <c:auto val="1"/>
        <c:lblAlgn val="ctr"/>
        <c:lblOffset val="100"/>
        <c:noMultiLvlLbl val="0"/>
      </c:catAx>
      <c:valAx>
        <c:axId val="1779573039"/>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ca-ES"/>
          </a:p>
        </c:txPr>
        <c:crossAx val="1779575951"/>
        <c:crosses val="autoZero"/>
        <c:crossBetween val="between"/>
      </c:valAx>
      <c:spPr>
        <a:noFill/>
        <a:ln>
          <a:noFill/>
        </a:ln>
        <a:effectLst/>
      </c:spPr>
    </c:plotArea>
    <c:legend>
      <c:legendPos val="b"/>
      <c:layout>
        <c:manualLayout>
          <c:xMode val="edge"/>
          <c:yMode val="edge"/>
          <c:x val="0.22812598203629691"/>
          <c:y val="7.3086050427597554E-2"/>
          <c:w val="0.43757261592300961"/>
          <c:h val="8.6535797608632267E-2"/>
        </c:manualLayout>
      </c:layout>
      <c:overlay val="0"/>
      <c:spPr>
        <a:noFill/>
        <a:ln>
          <a:noFill/>
        </a:ln>
        <a:effectLst/>
      </c:spPr>
      <c:txPr>
        <a:bodyPr rot="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ca-ES"/>
        </a:p>
      </c:txPr>
    </c:legend>
    <c:plotVisOnly val="1"/>
    <c:dispBlanksAs val="gap"/>
    <c:showDLblsOverMax val="0"/>
  </c:chart>
  <c:spPr>
    <a:solidFill>
      <a:schemeClr val="bg1"/>
    </a:solidFill>
    <a:ln w="9525" cap="flat" cmpd="sng" algn="ctr">
      <a:noFill/>
      <a:round/>
    </a:ln>
    <a:effectLst/>
  </c:spPr>
  <c:txPr>
    <a:bodyPr/>
    <a:lstStyle/>
    <a:p>
      <a:pPr>
        <a:defRPr/>
      </a:pPr>
      <a:endParaRPr lang="ca-E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7436560245650742E-2"/>
          <c:y val="4.1988733073385909E-2"/>
          <c:w val="0.9113473750169524"/>
          <c:h val="0.78269888812067834"/>
        </c:manualLayout>
      </c:layout>
      <c:barChart>
        <c:barDir val="col"/>
        <c:grouping val="clustered"/>
        <c:varyColors val="0"/>
        <c:ser>
          <c:idx val="1"/>
          <c:order val="1"/>
          <c:tx>
            <c:strRef>
              <c:f>Sheet1!$AG$14</c:f>
              <c:strCache>
                <c:ptCount val="1"/>
                <c:pt idx="0">
                  <c:v>Belgium</c:v>
                </c:pt>
              </c:strCache>
            </c:strRef>
          </c:tx>
          <c:spPr>
            <a:solidFill>
              <a:srgbClr val="00B050"/>
            </a:solidFill>
            <a:ln>
              <a:noFill/>
            </a:ln>
            <a:effectLst/>
          </c:spPr>
          <c:invertIfNegative val="0"/>
          <c:cat>
            <c:strRef>
              <c:f>Sheet1!$AE$15:$AE$23</c:f>
              <c:strCache>
                <c:ptCount val="9"/>
                <c:pt idx="0">
                  <c:v>Education</c:v>
                </c:pt>
                <c:pt idx="1">
                  <c:v>Biological and related sciences</c:v>
                </c:pt>
                <c:pt idx="2">
                  <c:v>Environmental sciences</c:v>
                </c:pt>
                <c:pt idx="3">
                  <c:v>Earth sciences</c:v>
                </c:pt>
                <c:pt idx="4">
                  <c:v>Information and Communication Technologies</c:v>
                </c:pt>
                <c:pt idx="5">
                  <c:v>Engineering, manufacturing and construction</c:v>
                </c:pt>
                <c:pt idx="6">
                  <c:v>Agriculture, forestry, fisheries and veterinary</c:v>
                </c:pt>
                <c:pt idx="7">
                  <c:v>Agriculture</c:v>
                </c:pt>
                <c:pt idx="8">
                  <c:v>Medicine</c:v>
                </c:pt>
              </c:strCache>
            </c:strRef>
          </c:cat>
          <c:val>
            <c:numRef>
              <c:f>Sheet1!$AG$15:$AG$23</c:f>
              <c:numCache>
                <c:formatCode>0%</c:formatCode>
                <c:ptCount val="9"/>
                <c:pt idx="0">
                  <c:v>0.71263524166802583</c:v>
                </c:pt>
                <c:pt idx="1">
                  <c:v>0.51375849789575911</c:v>
                </c:pt>
                <c:pt idx="2">
                  <c:v>0.55172413793103448</c:v>
                </c:pt>
                <c:pt idx="3">
                  <c:v>0.37083333333333335</c:v>
                </c:pt>
                <c:pt idx="4">
                  <c:v>0.12566978193146416</c:v>
                </c:pt>
                <c:pt idx="5">
                  <c:v>0.22866033134303254</c:v>
                </c:pt>
                <c:pt idx="6">
                  <c:v>0.63725358723347192</c:v>
                </c:pt>
                <c:pt idx="7">
                  <c:v>0.52549941245593423</c:v>
                </c:pt>
                <c:pt idx="8">
                  <c:v>0.62238622386223863</c:v>
                </c:pt>
              </c:numCache>
            </c:numRef>
          </c:val>
          <c:extLst>
            <c:ext xmlns:c16="http://schemas.microsoft.com/office/drawing/2014/chart" uri="{C3380CC4-5D6E-409C-BE32-E72D297353CC}">
              <c16:uniqueId val="{00000000-6866-430A-8D82-6F4A1F4A6D30}"/>
            </c:ext>
          </c:extLst>
        </c:ser>
        <c:ser>
          <c:idx val="3"/>
          <c:order val="2"/>
          <c:tx>
            <c:strRef>
              <c:f>Sheet1!$AI$14</c:f>
              <c:strCache>
                <c:ptCount val="1"/>
                <c:pt idx="0">
                  <c:v>Czechia</c:v>
                </c:pt>
              </c:strCache>
            </c:strRef>
          </c:tx>
          <c:spPr>
            <a:solidFill>
              <a:srgbClr val="FFC000"/>
            </a:solidFill>
            <a:ln>
              <a:noFill/>
            </a:ln>
            <a:effectLst/>
          </c:spPr>
          <c:invertIfNegative val="0"/>
          <c:cat>
            <c:strRef>
              <c:f>Sheet1!$AE$15:$AE$23</c:f>
              <c:strCache>
                <c:ptCount val="9"/>
                <c:pt idx="0">
                  <c:v>Education</c:v>
                </c:pt>
                <c:pt idx="1">
                  <c:v>Biological and related sciences</c:v>
                </c:pt>
                <c:pt idx="2">
                  <c:v>Environmental sciences</c:v>
                </c:pt>
                <c:pt idx="3">
                  <c:v>Earth sciences</c:v>
                </c:pt>
                <c:pt idx="4">
                  <c:v>Information and Communication Technologies</c:v>
                </c:pt>
                <c:pt idx="5">
                  <c:v>Engineering, manufacturing and construction</c:v>
                </c:pt>
                <c:pt idx="6">
                  <c:v>Agriculture, forestry, fisheries and veterinary</c:v>
                </c:pt>
                <c:pt idx="7">
                  <c:v>Agriculture</c:v>
                </c:pt>
                <c:pt idx="8">
                  <c:v>Medicine</c:v>
                </c:pt>
              </c:strCache>
            </c:strRef>
          </c:cat>
          <c:val>
            <c:numRef>
              <c:f>Sheet1!$AI$15:$AI$23</c:f>
              <c:numCache>
                <c:formatCode>0%</c:formatCode>
                <c:ptCount val="9"/>
                <c:pt idx="0">
                  <c:v>0.77811910299732301</c:v>
                </c:pt>
                <c:pt idx="1">
                  <c:v>0.74703174218560697</c:v>
                </c:pt>
                <c:pt idx="2">
                  <c:v>0.61805945036455412</c:v>
                </c:pt>
                <c:pt idx="3">
                  <c:v>0.41785957736877982</c:v>
                </c:pt>
                <c:pt idx="4">
                  <c:v>0.16688775187922431</c:v>
                </c:pt>
                <c:pt idx="5">
                  <c:v>0.27341341974235361</c:v>
                </c:pt>
                <c:pt idx="6">
                  <c:v>0.59246107620868615</c:v>
                </c:pt>
                <c:pt idx="7">
                  <c:v>0.68685276902296266</c:v>
                </c:pt>
                <c:pt idx="8">
                  <c:v>0.52238805970149249</c:v>
                </c:pt>
              </c:numCache>
            </c:numRef>
          </c:val>
          <c:extLst>
            <c:ext xmlns:c16="http://schemas.microsoft.com/office/drawing/2014/chart" uri="{C3380CC4-5D6E-409C-BE32-E72D297353CC}">
              <c16:uniqueId val="{00000001-6866-430A-8D82-6F4A1F4A6D30}"/>
            </c:ext>
          </c:extLst>
        </c:ser>
        <c:ser>
          <c:idx val="7"/>
          <c:order val="3"/>
          <c:tx>
            <c:strRef>
              <c:f>Sheet1!$AM$14</c:f>
              <c:strCache>
                <c:ptCount val="1"/>
                <c:pt idx="0">
                  <c:v>Spain</c:v>
                </c:pt>
              </c:strCache>
            </c:strRef>
          </c:tx>
          <c:spPr>
            <a:solidFill>
              <a:srgbClr val="7030A0"/>
            </a:solidFill>
            <a:ln>
              <a:noFill/>
            </a:ln>
            <a:effectLst/>
          </c:spPr>
          <c:invertIfNegative val="0"/>
          <c:cat>
            <c:strRef>
              <c:f>Sheet1!$AE$15:$AE$23</c:f>
              <c:strCache>
                <c:ptCount val="9"/>
                <c:pt idx="0">
                  <c:v>Education</c:v>
                </c:pt>
                <c:pt idx="1">
                  <c:v>Biological and related sciences</c:v>
                </c:pt>
                <c:pt idx="2">
                  <c:v>Environmental sciences</c:v>
                </c:pt>
                <c:pt idx="3">
                  <c:v>Earth sciences</c:v>
                </c:pt>
                <c:pt idx="4">
                  <c:v>Information and Communication Technologies</c:v>
                </c:pt>
                <c:pt idx="5">
                  <c:v>Engineering, manufacturing and construction</c:v>
                </c:pt>
                <c:pt idx="6">
                  <c:v>Agriculture, forestry, fisheries and veterinary</c:v>
                </c:pt>
                <c:pt idx="7">
                  <c:v>Agriculture</c:v>
                </c:pt>
                <c:pt idx="8">
                  <c:v>Medicine</c:v>
                </c:pt>
              </c:strCache>
            </c:strRef>
          </c:cat>
          <c:val>
            <c:numRef>
              <c:f>Sheet1!$AM$15:$AM$23</c:f>
              <c:numCache>
                <c:formatCode>0%</c:formatCode>
                <c:ptCount val="9"/>
                <c:pt idx="0">
                  <c:v>0.77763824758666433</c:v>
                </c:pt>
                <c:pt idx="1">
                  <c:v>0.63409220835995561</c:v>
                </c:pt>
                <c:pt idx="2">
                  <c:v>0.48975199836031974</c:v>
                </c:pt>
                <c:pt idx="3">
                  <c:v>0.41083781706379707</c:v>
                </c:pt>
                <c:pt idx="4">
                  <c:v>0.1413858182798598</c:v>
                </c:pt>
                <c:pt idx="5">
                  <c:v>0.26748922727335706</c:v>
                </c:pt>
                <c:pt idx="6">
                  <c:v>0.32731191624756234</c:v>
                </c:pt>
                <c:pt idx="7">
                  <c:v>0.32198737304419434</c:v>
                </c:pt>
                <c:pt idx="8">
                  <c:v>0</c:v>
                </c:pt>
              </c:numCache>
            </c:numRef>
          </c:val>
          <c:extLst>
            <c:ext xmlns:c16="http://schemas.microsoft.com/office/drawing/2014/chart" uri="{C3380CC4-5D6E-409C-BE32-E72D297353CC}">
              <c16:uniqueId val="{00000002-6866-430A-8D82-6F4A1F4A6D30}"/>
            </c:ext>
          </c:extLst>
        </c:ser>
        <c:ser>
          <c:idx val="4"/>
          <c:order val="4"/>
          <c:tx>
            <c:strRef>
              <c:f>Sheet1!$AN$14</c:f>
              <c:strCache>
                <c:ptCount val="1"/>
                <c:pt idx="0">
                  <c:v>France</c:v>
                </c:pt>
              </c:strCache>
            </c:strRef>
          </c:tx>
          <c:spPr>
            <a:solidFill>
              <a:srgbClr val="92D050"/>
            </a:solidFill>
            <a:ln>
              <a:noFill/>
            </a:ln>
            <a:effectLst/>
          </c:spPr>
          <c:invertIfNegative val="0"/>
          <c:val>
            <c:numRef>
              <c:f>Sheet1!$AN$15:$AN$23</c:f>
              <c:numCache>
                <c:formatCode>0%</c:formatCode>
                <c:ptCount val="9"/>
                <c:pt idx="0">
                  <c:v>0.87478195863443808</c:v>
                </c:pt>
                <c:pt idx="1">
                  <c:v>0.67700388696291625</c:v>
                </c:pt>
                <c:pt idx="2">
                  <c:v>0.37067448680351905</c:v>
                </c:pt>
                <c:pt idx="3">
                  <c:v>0.75</c:v>
                </c:pt>
                <c:pt idx="4">
                  <c:v>0.15833497991174339</c:v>
                </c:pt>
                <c:pt idx="5">
                  <c:v>0.31794337768002257</c:v>
                </c:pt>
                <c:pt idx="6">
                  <c:v>0.50562640660165037</c:v>
                </c:pt>
                <c:pt idx="7">
                  <c:v>0.51331719128329301</c:v>
                </c:pt>
                <c:pt idx="8">
                  <c:v>0.70265837279113674</c:v>
                </c:pt>
              </c:numCache>
            </c:numRef>
          </c:val>
          <c:extLst>
            <c:ext xmlns:c16="http://schemas.microsoft.com/office/drawing/2014/chart" uri="{C3380CC4-5D6E-409C-BE32-E72D297353CC}">
              <c16:uniqueId val="{00000003-6866-430A-8D82-6F4A1F4A6D30}"/>
            </c:ext>
          </c:extLst>
        </c:ser>
        <c:ser>
          <c:idx val="10"/>
          <c:order val="5"/>
          <c:tx>
            <c:strRef>
              <c:f>Sheet1!$AP$14</c:f>
              <c:strCache>
                <c:ptCount val="1"/>
                <c:pt idx="0">
                  <c:v>Hungary</c:v>
                </c:pt>
              </c:strCache>
            </c:strRef>
          </c:tx>
          <c:spPr>
            <a:solidFill>
              <a:srgbClr val="FF6600"/>
            </a:solidFill>
            <a:ln>
              <a:noFill/>
            </a:ln>
            <a:effectLst/>
          </c:spPr>
          <c:invertIfNegative val="0"/>
          <c:cat>
            <c:strRef>
              <c:f>Sheet1!$AE$15:$AE$23</c:f>
              <c:strCache>
                <c:ptCount val="9"/>
                <c:pt idx="0">
                  <c:v>Education</c:v>
                </c:pt>
                <c:pt idx="1">
                  <c:v>Biological and related sciences</c:v>
                </c:pt>
                <c:pt idx="2">
                  <c:v>Environmental sciences</c:v>
                </c:pt>
                <c:pt idx="3">
                  <c:v>Earth sciences</c:v>
                </c:pt>
                <c:pt idx="4">
                  <c:v>Information and Communication Technologies</c:v>
                </c:pt>
                <c:pt idx="5">
                  <c:v>Engineering, manufacturing and construction</c:v>
                </c:pt>
                <c:pt idx="6">
                  <c:v>Agriculture, forestry, fisheries and veterinary</c:v>
                </c:pt>
                <c:pt idx="7">
                  <c:v>Agriculture</c:v>
                </c:pt>
                <c:pt idx="8">
                  <c:v>Medicine</c:v>
                </c:pt>
              </c:strCache>
            </c:strRef>
          </c:cat>
          <c:val>
            <c:numRef>
              <c:f>Sheet1!$AP$15:$AP$23</c:f>
              <c:numCache>
                <c:formatCode>0%</c:formatCode>
                <c:ptCount val="9"/>
                <c:pt idx="0">
                  <c:v>0.93045454545454542</c:v>
                </c:pt>
                <c:pt idx="1">
                  <c:v>0.66284153005464486</c:v>
                </c:pt>
                <c:pt idx="2">
                  <c:v>0.52631578947368418</c:v>
                </c:pt>
                <c:pt idx="3">
                  <c:v>0.38141809290953543</c:v>
                </c:pt>
                <c:pt idx="4">
                  <c:v>0.14944427756082906</c:v>
                </c:pt>
                <c:pt idx="5">
                  <c:v>0.2365476468819934</c:v>
                </c:pt>
                <c:pt idx="6">
                  <c:v>0.42075211655837763</c:v>
                </c:pt>
                <c:pt idx="7">
                  <c:v>0.4345123258306538</c:v>
                </c:pt>
                <c:pt idx="8">
                  <c:v>0.75</c:v>
                </c:pt>
              </c:numCache>
            </c:numRef>
          </c:val>
          <c:extLst>
            <c:ext xmlns:c16="http://schemas.microsoft.com/office/drawing/2014/chart" uri="{C3380CC4-5D6E-409C-BE32-E72D297353CC}">
              <c16:uniqueId val="{00000004-6866-430A-8D82-6F4A1F4A6D30}"/>
            </c:ext>
          </c:extLst>
        </c:ser>
        <c:ser>
          <c:idx val="13"/>
          <c:order val="6"/>
          <c:tx>
            <c:strRef>
              <c:f>Sheet1!$AS$14</c:f>
              <c:strCache>
                <c:ptCount val="1"/>
                <c:pt idx="0">
                  <c:v>Slovenia</c:v>
                </c:pt>
              </c:strCache>
            </c:strRef>
          </c:tx>
          <c:spPr>
            <a:solidFill>
              <a:srgbClr val="CC99FF"/>
            </a:solidFill>
            <a:ln>
              <a:noFill/>
            </a:ln>
            <a:effectLst/>
          </c:spPr>
          <c:invertIfNegative val="0"/>
          <c:cat>
            <c:strRef>
              <c:f>Sheet1!$AE$15:$AE$23</c:f>
              <c:strCache>
                <c:ptCount val="9"/>
                <c:pt idx="0">
                  <c:v>Education</c:v>
                </c:pt>
                <c:pt idx="1">
                  <c:v>Biological and related sciences</c:v>
                </c:pt>
                <c:pt idx="2">
                  <c:v>Environmental sciences</c:v>
                </c:pt>
                <c:pt idx="3">
                  <c:v>Earth sciences</c:v>
                </c:pt>
                <c:pt idx="4">
                  <c:v>Information and Communication Technologies</c:v>
                </c:pt>
                <c:pt idx="5">
                  <c:v>Engineering, manufacturing and construction</c:v>
                </c:pt>
                <c:pt idx="6">
                  <c:v>Agriculture, forestry, fisheries and veterinary</c:v>
                </c:pt>
                <c:pt idx="7">
                  <c:v>Agriculture</c:v>
                </c:pt>
                <c:pt idx="8">
                  <c:v>Medicine</c:v>
                </c:pt>
              </c:strCache>
            </c:strRef>
          </c:cat>
          <c:val>
            <c:numRef>
              <c:f>Sheet1!$AS$15:$AS$23</c:f>
              <c:numCache>
                <c:formatCode>0%</c:formatCode>
                <c:ptCount val="9"/>
                <c:pt idx="0">
                  <c:v>0.88195943029779889</c:v>
                </c:pt>
                <c:pt idx="1">
                  <c:v>0.76124885215794302</c:v>
                </c:pt>
                <c:pt idx="2">
                  <c:v>0</c:v>
                </c:pt>
                <c:pt idx="3">
                  <c:v>0</c:v>
                </c:pt>
                <c:pt idx="4">
                  <c:v>0.18865866957470012</c:v>
                </c:pt>
                <c:pt idx="5">
                  <c:v>0.25514223194748359</c:v>
                </c:pt>
                <c:pt idx="6">
                  <c:v>0.54330708661417326</c:v>
                </c:pt>
                <c:pt idx="7">
                  <c:v>0.63754646840148699</c:v>
                </c:pt>
                <c:pt idx="8">
                  <c:v>0</c:v>
                </c:pt>
              </c:numCache>
            </c:numRef>
          </c:val>
          <c:extLst>
            <c:ext xmlns:c16="http://schemas.microsoft.com/office/drawing/2014/chart" uri="{C3380CC4-5D6E-409C-BE32-E72D297353CC}">
              <c16:uniqueId val="{00000005-6866-430A-8D82-6F4A1F4A6D30}"/>
            </c:ext>
          </c:extLst>
        </c:ser>
        <c:dLbls>
          <c:showLegendKey val="0"/>
          <c:showVal val="0"/>
          <c:showCatName val="0"/>
          <c:showSerName val="0"/>
          <c:showPercent val="0"/>
          <c:showBubbleSize val="0"/>
        </c:dLbls>
        <c:gapWidth val="219"/>
        <c:axId val="1706747551"/>
        <c:axId val="1706744223"/>
      </c:barChart>
      <c:lineChart>
        <c:grouping val="standard"/>
        <c:varyColors val="0"/>
        <c:ser>
          <c:idx val="0"/>
          <c:order val="0"/>
          <c:tx>
            <c:strRef>
              <c:f>Sheet1!$AF$14</c:f>
              <c:strCache>
                <c:ptCount val="1"/>
                <c:pt idx="0">
                  <c:v>European Union</c:v>
                </c:pt>
              </c:strCache>
            </c:strRef>
          </c:tx>
          <c:spPr>
            <a:ln w="28575" cap="rnd">
              <a:solidFill>
                <a:schemeClr val="bg1">
                  <a:lumMod val="50000"/>
                </a:schemeClr>
              </a:solidFill>
              <a:round/>
            </a:ln>
            <a:effectLst/>
          </c:spPr>
          <c:marker>
            <c:symbol val="none"/>
          </c:marker>
          <c:cat>
            <c:strRef>
              <c:f>Sheet1!$AE$15:$AE$23</c:f>
              <c:strCache>
                <c:ptCount val="9"/>
                <c:pt idx="0">
                  <c:v>Education</c:v>
                </c:pt>
                <c:pt idx="1">
                  <c:v>Biological and related sciences</c:v>
                </c:pt>
                <c:pt idx="2">
                  <c:v>Environmental sciences</c:v>
                </c:pt>
                <c:pt idx="3">
                  <c:v>Earth sciences</c:v>
                </c:pt>
                <c:pt idx="4">
                  <c:v>Information and Communication Technologies</c:v>
                </c:pt>
                <c:pt idx="5">
                  <c:v>Engineering, manufacturing and construction</c:v>
                </c:pt>
                <c:pt idx="6">
                  <c:v>Agriculture, forestry, fisheries and veterinary</c:v>
                </c:pt>
                <c:pt idx="7">
                  <c:v>Agriculture</c:v>
                </c:pt>
                <c:pt idx="8">
                  <c:v>Medicine</c:v>
                </c:pt>
              </c:strCache>
            </c:strRef>
          </c:cat>
          <c:val>
            <c:numRef>
              <c:f>Sheet1!$AF$15:$AF$23</c:f>
              <c:numCache>
                <c:formatCode>0%</c:formatCode>
                <c:ptCount val="9"/>
                <c:pt idx="0">
                  <c:v>0.78980810374585086</c:v>
                </c:pt>
                <c:pt idx="1">
                  <c:v>0.66355842042681024</c:v>
                </c:pt>
                <c:pt idx="2">
                  <c:v>0.5463872460786835</c:v>
                </c:pt>
                <c:pt idx="3">
                  <c:v>0.4628251851603043</c:v>
                </c:pt>
                <c:pt idx="4">
                  <c:v>0.19183192457737322</c:v>
                </c:pt>
                <c:pt idx="5">
                  <c:v>0.25645043948957019</c:v>
                </c:pt>
                <c:pt idx="6">
                  <c:v>0.45614109198437003</c:v>
                </c:pt>
                <c:pt idx="7">
                  <c:v>0.46855584891765056</c:v>
                </c:pt>
                <c:pt idx="8">
                  <c:v>0.64032811123694477</c:v>
                </c:pt>
              </c:numCache>
            </c:numRef>
          </c:val>
          <c:smooth val="0"/>
          <c:extLst>
            <c:ext xmlns:c16="http://schemas.microsoft.com/office/drawing/2014/chart" uri="{C3380CC4-5D6E-409C-BE32-E72D297353CC}">
              <c16:uniqueId val="{00000006-6866-430A-8D82-6F4A1F4A6D30}"/>
            </c:ext>
          </c:extLst>
        </c:ser>
        <c:dLbls>
          <c:showLegendKey val="0"/>
          <c:showVal val="0"/>
          <c:showCatName val="0"/>
          <c:showSerName val="0"/>
          <c:showPercent val="0"/>
          <c:showBubbleSize val="0"/>
        </c:dLbls>
        <c:marker val="1"/>
        <c:smooth val="0"/>
        <c:axId val="1706747551"/>
        <c:axId val="1706744223"/>
      </c:lineChart>
      <c:catAx>
        <c:axId val="170674755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0" spcFirstLastPara="1" vertOverflow="ellipsis" wrap="square" anchor="ctr" anchorCtr="1"/>
          <a:lstStyle/>
          <a:p>
            <a:pPr>
              <a:defRPr sz="900" b="0" i="0" u="none" strike="noStrike" kern="1200" baseline="0">
                <a:solidFill>
                  <a:schemeClr val="tx1">
                    <a:lumMod val="65000"/>
                    <a:lumOff val="35000"/>
                  </a:schemeClr>
                </a:solidFill>
                <a:latin typeface="+mn-lt"/>
                <a:ea typeface="+mn-ea"/>
                <a:cs typeface="+mn-cs"/>
              </a:defRPr>
            </a:pPr>
            <a:endParaRPr lang="ca-ES"/>
          </a:p>
        </c:txPr>
        <c:crossAx val="1706744223"/>
        <c:crosses val="autoZero"/>
        <c:auto val="1"/>
        <c:lblAlgn val="ctr"/>
        <c:lblOffset val="100"/>
        <c:noMultiLvlLbl val="0"/>
      </c:catAx>
      <c:valAx>
        <c:axId val="1706744223"/>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ca-ES"/>
          </a:p>
        </c:txPr>
        <c:crossAx val="1706747551"/>
        <c:crosses val="autoZero"/>
        <c:crossBetween val="between"/>
        <c:majorUnit val="0.2"/>
      </c:valAx>
      <c:spPr>
        <a:noFill/>
        <a:ln>
          <a:noFill/>
        </a:ln>
        <a:effectLst/>
      </c:spPr>
    </c:plotArea>
    <c:legend>
      <c:legendPos val="b"/>
      <c:layout>
        <c:manualLayout>
          <c:xMode val="edge"/>
          <c:yMode val="edge"/>
          <c:x val="7.1090617819008897E-2"/>
          <c:y val="3.6402160895660618E-2"/>
          <c:w val="0.89999991090943254"/>
          <c:h val="6.0771291200175728E-2"/>
        </c:manualLayout>
      </c:layout>
      <c:overlay val="0"/>
      <c:spPr>
        <a:noFill/>
        <a:ln>
          <a:noFill/>
        </a:ln>
        <a:effectLst/>
      </c:spPr>
      <c:txPr>
        <a:bodyPr rot="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ca-E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solidFill>
      <a:schemeClr val="bg1"/>
    </a:solidFill>
    <a:ln w="9525" cap="flat" cmpd="sng" algn="ctr">
      <a:noFill/>
      <a:round/>
    </a:ln>
    <a:effectLst/>
  </c:spPr>
  <c:txPr>
    <a:bodyPr/>
    <a:lstStyle/>
    <a:p>
      <a:pPr>
        <a:defRPr/>
      </a:pPr>
      <a:endParaRPr lang="ca-E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dPt>
            <c:idx val="0"/>
            <c:bubble3D val="0"/>
            <c:spPr>
              <a:solidFill>
                <a:srgbClr val="FFC000"/>
              </a:solidFill>
              <a:ln w="19050">
                <a:solidFill>
                  <a:schemeClr val="lt1"/>
                </a:solidFill>
              </a:ln>
              <a:effectLst/>
            </c:spPr>
            <c:extLst>
              <c:ext xmlns:c16="http://schemas.microsoft.com/office/drawing/2014/chart" uri="{C3380CC4-5D6E-409C-BE32-E72D297353CC}">
                <c16:uniqueId val="{00000001-9334-4F98-B7D8-1AEBE6F45594}"/>
              </c:ext>
            </c:extLst>
          </c:dPt>
          <c:dPt>
            <c:idx val="1"/>
            <c:bubble3D val="0"/>
            <c:spPr>
              <a:solidFill>
                <a:srgbClr val="339933"/>
              </a:solidFill>
              <a:ln w="19050">
                <a:solidFill>
                  <a:schemeClr val="lt1"/>
                </a:solidFill>
              </a:ln>
              <a:effectLst/>
            </c:spPr>
            <c:extLst>
              <c:ext xmlns:c16="http://schemas.microsoft.com/office/drawing/2014/chart" uri="{C3380CC4-5D6E-409C-BE32-E72D297353CC}">
                <c16:uniqueId val="{00000002-9334-4F98-B7D8-1AEBE6F45594}"/>
              </c:ext>
            </c:extLst>
          </c:dPt>
          <c:dPt>
            <c:idx val="2"/>
            <c:bubble3D val="0"/>
            <c:spPr>
              <a:solidFill>
                <a:srgbClr val="7030A0"/>
              </a:solidFill>
              <a:ln w="19050">
                <a:solidFill>
                  <a:schemeClr val="lt1"/>
                </a:solidFill>
              </a:ln>
              <a:effectLst/>
            </c:spPr>
            <c:extLst>
              <c:ext xmlns:c16="http://schemas.microsoft.com/office/drawing/2014/chart" uri="{C3380CC4-5D6E-409C-BE32-E72D297353CC}">
                <c16:uniqueId val="{00000003-9334-4F98-B7D8-1AEBE6F45594}"/>
              </c:ext>
            </c:extLst>
          </c:dPt>
          <c:dPt>
            <c:idx val="3"/>
            <c:bubble3D val="0"/>
            <c:spPr>
              <a:solidFill>
                <a:schemeClr val="accent1"/>
              </a:solidFill>
              <a:ln w="19050">
                <a:solidFill>
                  <a:schemeClr val="lt1"/>
                </a:solidFill>
              </a:ln>
              <a:effectLst/>
            </c:spPr>
            <c:extLst>
              <c:ext xmlns:c16="http://schemas.microsoft.com/office/drawing/2014/chart" uri="{C3380CC4-5D6E-409C-BE32-E72D297353CC}">
                <c16:uniqueId val="{00000004-9334-4F98-B7D8-1AEBE6F45594}"/>
              </c:ext>
            </c:extLst>
          </c:dPt>
          <c:cat>
            <c:strRef>
              <c:f>Sheet1!$A$2:$A$5</c:f>
              <c:strCache>
                <c:ptCount val="4"/>
                <c:pt idx="0">
                  <c:v>0 (14%)</c:v>
                </c:pt>
                <c:pt idx="1">
                  <c:v>1 (43%)</c:v>
                </c:pt>
                <c:pt idx="2">
                  <c:v>2 (43%)</c:v>
                </c:pt>
                <c:pt idx="3">
                  <c:v>3 (0%)</c:v>
                </c:pt>
              </c:strCache>
            </c:strRef>
          </c:cat>
          <c:val>
            <c:numRef>
              <c:f>Sheet1!$B$2:$B$5</c:f>
              <c:numCache>
                <c:formatCode>General</c:formatCode>
                <c:ptCount val="4"/>
                <c:pt idx="0">
                  <c:v>1</c:v>
                </c:pt>
                <c:pt idx="1">
                  <c:v>3</c:v>
                </c:pt>
                <c:pt idx="2">
                  <c:v>3</c:v>
                </c:pt>
                <c:pt idx="3">
                  <c:v>0</c:v>
                </c:pt>
              </c:numCache>
            </c:numRef>
          </c:val>
          <c:extLst>
            <c:ext xmlns:c16="http://schemas.microsoft.com/office/drawing/2014/chart" uri="{C3380CC4-5D6E-409C-BE32-E72D297353CC}">
              <c16:uniqueId val="{00000000-9334-4F98-B7D8-1AEBE6F45594}"/>
            </c:ext>
          </c:extLst>
        </c:ser>
        <c:dLbls>
          <c:showLegendKey val="0"/>
          <c:showVal val="0"/>
          <c:showCatName val="0"/>
          <c:showSerName val="0"/>
          <c:showPercent val="0"/>
          <c:showBubbleSize val="0"/>
          <c:showLeaderLines val="1"/>
        </c:dLbls>
        <c:firstSliceAng val="0"/>
      </c:pieChart>
      <c:spPr>
        <a:noFill/>
        <a:ln>
          <a:noFill/>
        </a:ln>
        <a:effectLst/>
      </c:spPr>
    </c:plotArea>
    <c:legend>
      <c:legendPos val="l"/>
      <c:layout>
        <c:manualLayout>
          <c:xMode val="edge"/>
          <c:yMode val="edge"/>
          <c:x val="0.2163598788792758"/>
          <c:y val="0.21136065166229354"/>
          <c:w val="0.20458263298537249"/>
          <c:h val="0.66183243333405484"/>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ca-ES"/>
        </a:p>
      </c:txPr>
    </c:legend>
    <c:plotVisOnly val="1"/>
    <c:dispBlanksAs val="gap"/>
    <c:showDLblsOverMax val="0"/>
  </c:chart>
  <c:spPr>
    <a:noFill/>
    <a:ln>
      <a:noFill/>
    </a:ln>
    <a:effectLst/>
  </c:spPr>
  <c:txPr>
    <a:bodyPr/>
    <a:lstStyle/>
    <a:p>
      <a:pPr>
        <a:defRPr/>
      </a:pPr>
      <a:endParaRPr lang="ca-E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609492563429571"/>
          <c:y val="5.0925925925925923E-2"/>
          <c:w val="0.85334951881014875"/>
          <c:h val="0.71997411781860587"/>
        </c:manualLayout>
      </c:layout>
      <c:barChart>
        <c:barDir val="col"/>
        <c:grouping val="clustered"/>
        <c:varyColors val="0"/>
        <c:ser>
          <c:idx val="0"/>
          <c:order val="0"/>
          <c:tx>
            <c:strRef>
              <c:f>referents_general!$V$3</c:f>
              <c:strCache>
                <c:ptCount val="1"/>
                <c:pt idx="0">
                  <c:v>women</c:v>
                </c:pt>
              </c:strCache>
            </c:strRef>
          </c:tx>
          <c:spPr>
            <a:solidFill>
              <a:srgbClr val="7030A0"/>
            </a:solidFill>
            <a:ln>
              <a:noFill/>
            </a:ln>
            <a:effectLst/>
          </c:spPr>
          <c:invertIfNegative val="0"/>
          <c:cat>
            <c:strRef>
              <c:f>referents_general!$U$4:$U$7</c:f>
              <c:strCache>
                <c:ptCount val="4"/>
                <c:pt idx="0">
                  <c:v>None</c:v>
                </c:pt>
                <c:pt idx="1">
                  <c:v>Only male ref.</c:v>
                </c:pt>
                <c:pt idx="2">
                  <c:v>Only female ref.</c:v>
                </c:pt>
                <c:pt idx="3">
                  <c:v>Both</c:v>
                </c:pt>
              </c:strCache>
            </c:strRef>
          </c:cat>
          <c:val>
            <c:numRef>
              <c:f>referents_general!$V$4:$V$7</c:f>
              <c:numCache>
                <c:formatCode>0.00%</c:formatCode>
                <c:ptCount val="4"/>
                <c:pt idx="0">
                  <c:v>0.46341463414634149</c:v>
                </c:pt>
                <c:pt idx="1">
                  <c:v>0.26829268292682928</c:v>
                </c:pt>
                <c:pt idx="2">
                  <c:v>4.065040650406504E-2</c:v>
                </c:pt>
                <c:pt idx="3">
                  <c:v>0.22764227642276422</c:v>
                </c:pt>
              </c:numCache>
            </c:numRef>
          </c:val>
          <c:extLst>
            <c:ext xmlns:c16="http://schemas.microsoft.com/office/drawing/2014/chart" uri="{C3380CC4-5D6E-409C-BE32-E72D297353CC}">
              <c16:uniqueId val="{00000000-7273-4E79-943D-B21D2AA46D85}"/>
            </c:ext>
          </c:extLst>
        </c:ser>
        <c:ser>
          <c:idx val="1"/>
          <c:order val="1"/>
          <c:tx>
            <c:strRef>
              <c:f>referents_general!$W$3</c:f>
              <c:strCache>
                <c:ptCount val="1"/>
                <c:pt idx="0">
                  <c:v>men</c:v>
                </c:pt>
              </c:strCache>
            </c:strRef>
          </c:tx>
          <c:spPr>
            <a:solidFill>
              <a:schemeClr val="accent6"/>
            </a:solidFill>
            <a:ln>
              <a:noFill/>
            </a:ln>
            <a:effectLst/>
          </c:spPr>
          <c:invertIfNegative val="0"/>
          <c:cat>
            <c:strRef>
              <c:f>referents_general!$U$4:$U$7</c:f>
              <c:strCache>
                <c:ptCount val="4"/>
                <c:pt idx="0">
                  <c:v>None</c:v>
                </c:pt>
                <c:pt idx="1">
                  <c:v>Only male ref.</c:v>
                </c:pt>
                <c:pt idx="2">
                  <c:v>Only female ref.</c:v>
                </c:pt>
                <c:pt idx="3">
                  <c:v>Both</c:v>
                </c:pt>
              </c:strCache>
            </c:strRef>
          </c:cat>
          <c:val>
            <c:numRef>
              <c:f>referents_general!$W$4:$W$7</c:f>
              <c:numCache>
                <c:formatCode>0.00%</c:formatCode>
                <c:ptCount val="4"/>
                <c:pt idx="0">
                  <c:v>0.42890995260663506</c:v>
                </c:pt>
                <c:pt idx="1">
                  <c:v>0.33649289099526064</c:v>
                </c:pt>
                <c:pt idx="2">
                  <c:v>2.132701421800948E-2</c:v>
                </c:pt>
                <c:pt idx="3">
                  <c:v>0.2132701421800948</c:v>
                </c:pt>
              </c:numCache>
            </c:numRef>
          </c:val>
          <c:extLst>
            <c:ext xmlns:c16="http://schemas.microsoft.com/office/drawing/2014/chart" uri="{C3380CC4-5D6E-409C-BE32-E72D297353CC}">
              <c16:uniqueId val="{00000001-7273-4E79-943D-B21D2AA46D85}"/>
            </c:ext>
          </c:extLst>
        </c:ser>
        <c:dLbls>
          <c:showLegendKey val="0"/>
          <c:showVal val="0"/>
          <c:showCatName val="0"/>
          <c:showSerName val="0"/>
          <c:showPercent val="0"/>
          <c:showBubbleSize val="0"/>
        </c:dLbls>
        <c:gapWidth val="219"/>
        <c:overlap val="-27"/>
        <c:axId val="962073279"/>
        <c:axId val="962065375"/>
      </c:barChart>
      <c:catAx>
        <c:axId val="96207327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ca-ES"/>
          </a:p>
        </c:txPr>
        <c:crossAx val="962065375"/>
        <c:crosses val="autoZero"/>
        <c:auto val="1"/>
        <c:lblAlgn val="ctr"/>
        <c:lblOffset val="100"/>
        <c:noMultiLvlLbl val="0"/>
      </c:catAx>
      <c:valAx>
        <c:axId val="962065375"/>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ca-ES"/>
          </a:p>
        </c:txPr>
        <c:crossAx val="962073279"/>
        <c:crosses val="autoZero"/>
        <c:crossBetween val="between"/>
        <c:majorUnit val="0.1"/>
        <c:minorUnit val="2.0000000000000004E-2"/>
      </c:valAx>
      <c:spPr>
        <a:noFill/>
        <a:ln>
          <a:noFill/>
        </a:ln>
        <a:effectLst/>
      </c:spPr>
    </c:plotArea>
    <c:legend>
      <c:legendPos val="b"/>
      <c:layout>
        <c:manualLayout>
          <c:xMode val="edge"/>
          <c:yMode val="edge"/>
          <c:x val="0.52152252843394575"/>
          <c:y val="0.10243000874890634"/>
          <c:w val="0.33055708661417321"/>
          <c:h val="0.10610637212015164"/>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ca-ES"/>
        </a:p>
      </c:txPr>
    </c:legend>
    <c:plotVisOnly val="1"/>
    <c:dispBlanksAs val="gap"/>
    <c:showDLblsOverMax val="0"/>
  </c:chart>
  <c:spPr>
    <a:solidFill>
      <a:schemeClr val="bg1"/>
    </a:solidFill>
    <a:ln w="9525" cap="flat" cmpd="sng" algn="ctr">
      <a:noFill/>
      <a:round/>
    </a:ln>
    <a:effectLst/>
  </c:spPr>
  <c:txPr>
    <a:bodyPr/>
    <a:lstStyle/>
    <a:p>
      <a:pPr>
        <a:defRPr/>
      </a:pPr>
      <a:endParaRPr lang="ca-E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2_5">
  <dgm:title val=""/>
  <dgm:desc val=""/>
  <dgm:catLst>
    <dgm:cat type="accent2" pri="11500"/>
  </dgm:catLst>
  <dgm:styleLbl name="node0">
    <dgm:fillClrLst meth="cycle">
      <a:schemeClr val="accent2">
        <a:alpha val="80000"/>
      </a:schemeClr>
    </dgm:fillClrLst>
    <dgm:linClrLst meth="repeat">
      <a:schemeClr val="lt1"/>
    </dgm:linClrLst>
    <dgm:effectClrLst/>
    <dgm:txLinClrLst/>
    <dgm:txFillClrLst/>
    <dgm:txEffectClrLst/>
  </dgm:styleLbl>
  <dgm:styleLbl name="node1">
    <dgm:fillClrLst>
      <a:schemeClr val="accent2">
        <a:alpha val="90000"/>
      </a:schemeClr>
      <a:schemeClr val="accent2">
        <a:alpha val="50000"/>
      </a:schemeClr>
    </dgm:fillClrLst>
    <dgm:linClrLst meth="repeat">
      <a:schemeClr val="lt1"/>
    </dgm:linClrLst>
    <dgm:effectClrLst/>
    <dgm:txLinClrLst/>
    <dgm:txFillClrLst/>
    <dgm:txEffectClrLst/>
  </dgm:styleLbl>
  <dgm:styleLbl name="alignNode1">
    <dgm:fillClrLst>
      <a:schemeClr val="accent2">
        <a:alpha val="90000"/>
      </a:schemeClr>
      <a:schemeClr val="accent2">
        <a:alpha val="50000"/>
      </a:schemeClr>
    </dgm:fillClrLst>
    <dgm:linClrLst>
      <a:schemeClr val="accent2">
        <a:alpha val="90000"/>
      </a:schemeClr>
      <a:schemeClr val="accent2">
        <a:alpha val="50000"/>
      </a:schemeClr>
    </dgm:linClrLst>
    <dgm:effectClrLst/>
    <dgm:txLinClrLst/>
    <dgm:txFillClrLst/>
    <dgm:txEffectClrLst/>
  </dgm:styleLbl>
  <dgm:styleLbl name="lnNode1">
    <dgm:fillClrLst>
      <a:schemeClr val="accent2">
        <a:shade val="90000"/>
      </a:schemeClr>
      <a:schemeClr val="accent2">
        <a:alpha val="50000"/>
        <a:tint val="5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alpha val="20000"/>
      </a:schemeClr>
    </dgm:fillClrLst>
    <dgm:linClrLst meth="repeat">
      <a:schemeClr val="lt1"/>
    </dgm:linClrLst>
    <dgm:effectClrLst/>
    <dgm:txLinClrLst/>
    <dgm:txFillClrLst/>
    <dgm:txEffectClrLst/>
  </dgm:styleLbl>
  <dgm:styleLbl name="node2">
    <dgm:fillClrLst>
      <a:schemeClr val="accent2">
        <a:alpha val="70000"/>
      </a:schemeClr>
    </dgm:fillClrLst>
    <dgm:linClrLst meth="repeat">
      <a:schemeClr val="lt1"/>
    </dgm:linClrLst>
    <dgm:effectClrLst/>
    <dgm:txLinClrLst/>
    <dgm:txFillClrLst/>
    <dgm:txEffectClrLst/>
  </dgm:styleLbl>
  <dgm:styleLbl name="node3">
    <dgm:fillClrLst>
      <a:schemeClr val="accent2">
        <a:alpha val="50000"/>
      </a:schemeClr>
    </dgm:fillClrLst>
    <dgm:linClrLst meth="repeat">
      <a:schemeClr val="lt1"/>
    </dgm:linClrLst>
    <dgm:effectClrLst/>
    <dgm:txLinClrLst/>
    <dgm:txFillClrLst/>
    <dgm:txEffectClrLst/>
  </dgm:styleLbl>
  <dgm:styleLbl name="node4">
    <dgm:fillClrLst>
      <a:schemeClr val="accent2">
        <a:alpha val="30000"/>
      </a:schemeClr>
    </dgm:fillClrLst>
    <dgm:linClrLst meth="repeat">
      <a:schemeClr val="lt1"/>
    </dgm:linClrLst>
    <dgm:effectClrLst/>
    <dgm:txLinClrLst/>
    <dgm:txFillClrLst/>
    <dgm:txEffectClrLst/>
  </dgm:styleLbl>
  <dgm:styleLbl name="fgImgPlace1">
    <dgm:fillClrLst>
      <a:schemeClr val="accent2">
        <a:tint val="50000"/>
        <a:alpha val="90000"/>
      </a:schemeClr>
      <a:schemeClr val="accent2">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f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b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sibTrans1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alpha val="90000"/>
      </a:schemeClr>
    </dgm:fillClrLst>
    <dgm:linClrLst meth="repeat">
      <a:schemeClr val="lt1"/>
    </dgm:linClrLst>
    <dgm:effectClrLst/>
    <dgm:txLinClrLst/>
    <dgm:txFillClrLst/>
    <dgm:txEffectClrLst/>
  </dgm:styleLbl>
  <dgm:styleLbl name="asst1">
    <dgm:fillClrLst meth="repeat">
      <a:schemeClr val="accent2">
        <a:alpha val="90000"/>
      </a:schemeClr>
    </dgm:fillClrLst>
    <dgm:linClrLst meth="repeat">
      <a:schemeClr val="lt1"/>
    </dgm:linClrLst>
    <dgm:effectClrLst/>
    <dgm:txLinClrLst/>
    <dgm:txFillClrLst/>
    <dgm:txEffectClrLst/>
  </dgm:styleLbl>
  <dgm:styleLbl name="asst2">
    <dgm:fillClrLst>
      <a:schemeClr val="accent2">
        <a:alpha val="90000"/>
      </a:schemeClr>
    </dgm:fillClrLst>
    <dgm:linClrLst meth="repeat">
      <a:schemeClr val="lt1"/>
    </dgm:linClrLst>
    <dgm:effectClrLst/>
    <dgm:txLinClrLst/>
    <dgm:txFillClrLst/>
    <dgm:txEffectClrLst/>
  </dgm:styleLbl>
  <dgm:styleLbl name="asst3">
    <dgm:fillClrLst>
      <a:schemeClr val="accent2">
        <a:alpha val="70000"/>
      </a:schemeClr>
    </dgm:fillClrLst>
    <dgm:linClrLst meth="repeat">
      <a:schemeClr val="lt1"/>
    </dgm:linClrLst>
    <dgm:effectClrLst/>
    <dgm:txLinClrLst/>
    <dgm:txFillClrLst/>
    <dgm:txEffectClrLst/>
  </dgm:styleLbl>
  <dgm:styleLbl name="asst4">
    <dgm:fillClrLst>
      <a:schemeClr val="accent2">
        <a:alpha val="50000"/>
      </a:schemeClr>
    </dgm:fillClrLst>
    <dgm:linClrLst meth="repeat">
      <a:schemeClr val="lt1"/>
    </dgm:linClrLst>
    <dgm:effectClrLst/>
    <dgm:txLinClrLst/>
    <dgm:txFillClrLst/>
    <dgm:txEffectClrLst/>
  </dgm:styleLbl>
  <dgm:styleLbl name="parChTrans2D1">
    <dgm:fillClrLst meth="repeat">
      <a:schemeClr val="accent2">
        <a:shade val="8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a:schemeClr val="accent2">
        <a:alpha val="90000"/>
        <a:tint val="40000"/>
      </a:schemeClr>
      <a:schemeClr val="accent2">
        <a:alpha val="5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EC4A4EB-DB01-4679-9D87-8565A171743F}" type="doc">
      <dgm:prSet loTypeId="urn:microsoft.com/office/officeart/2005/8/layout/hierarchy1" loCatId="hierarchy" qsTypeId="urn:microsoft.com/office/officeart/2005/8/quickstyle/simple1" qsCatId="simple" csTypeId="urn:microsoft.com/office/officeart/2005/8/colors/accent2_5" csCatId="accent2" phldr="1"/>
      <dgm:spPr/>
      <dgm:t>
        <a:bodyPr/>
        <a:lstStyle/>
        <a:p>
          <a:endParaRPr lang="en-US"/>
        </a:p>
      </dgm:t>
    </dgm:pt>
    <dgm:pt modelId="{F0F9AC2D-408F-428D-A8FB-7A0ED85FA327}">
      <dgm:prSet phldrT="[Text]"/>
      <dgm:spPr>
        <a:ln>
          <a:solidFill>
            <a:srgbClr val="007F2D"/>
          </a:solidFill>
        </a:ln>
      </dgm:spPr>
      <dgm:t>
        <a:bodyPr/>
        <a:lstStyle/>
        <a:p>
          <a:r>
            <a:rPr lang="en-US" noProof="0"/>
            <a:t>Gender dimension in teaching</a:t>
          </a:r>
        </a:p>
      </dgm:t>
    </dgm:pt>
    <dgm:pt modelId="{292F2248-4580-44C6-AD6D-983DFCBC5834}" type="parTrans" cxnId="{5442950A-ACD8-4422-A8C4-441487EB01D7}">
      <dgm:prSet/>
      <dgm:spPr/>
      <dgm:t>
        <a:bodyPr/>
        <a:lstStyle/>
        <a:p>
          <a:endParaRPr lang="en-US"/>
        </a:p>
      </dgm:t>
    </dgm:pt>
    <dgm:pt modelId="{B0148229-EF70-4287-9D4F-B69F78E7BE2E}" type="sibTrans" cxnId="{5442950A-ACD8-4422-A8C4-441487EB01D7}">
      <dgm:prSet/>
      <dgm:spPr/>
      <dgm:t>
        <a:bodyPr/>
        <a:lstStyle/>
        <a:p>
          <a:endParaRPr lang="en-US"/>
        </a:p>
      </dgm:t>
    </dgm:pt>
    <dgm:pt modelId="{FEDF5879-ED5C-4AC8-957B-61CA9FED1B8C}">
      <dgm:prSet phldrT="[Text]"/>
      <dgm:spPr>
        <a:ln>
          <a:solidFill>
            <a:srgbClr val="007F2D"/>
          </a:solidFill>
        </a:ln>
      </dgm:spPr>
      <dgm:t>
        <a:bodyPr/>
        <a:lstStyle/>
        <a:p>
          <a:r>
            <a:rPr lang="en-US" noProof="0"/>
            <a:t>Specific subjects</a:t>
          </a:r>
        </a:p>
      </dgm:t>
    </dgm:pt>
    <dgm:pt modelId="{30929893-40D7-4DDC-B91F-1271CD18B652}" type="parTrans" cxnId="{83259D7B-C583-469C-BA9C-39F98181812A}">
      <dgm:prSet/>
      <dgm:spPr>
        <a:ln>
          <a:solidFill>
            <a:srgbClr val="007F2D"/>
          </a:solidFill>
        </a:ln>
      </dgm:spPr>
      <dgm:t>
        <a:bodyPr/>
        <a:lstStyle/>
        <a:p>
          <a:endParaRPr lang="en-US"/>
        </a:p>
      </dgm:t>
    </dgm:pt>
    <dgm:pt modelId="{7343AF7B-8B7F-4D6E-9A8D-9BD7E38F1314}" type="sibTrans" cxnId="{83259D7B-C583-469C-BA9C-39F98181812A}">
      <dgm:prSet/>
      <dgm:spPr/>
      <dgm:t>
        <a:bodyPr/>
        <a:lstStyle/>
        <a:p>
          <a:endParaRPr lang="en-US"/>
        </a:p>
      </dgm:t>
    </dgm:pt>
    <dgm:pt modelId="{7A027247-2939-44C5-8088-D6A3BF4C664B}">
      <dgm:prSet phldrT="[Text]"/>
      <dgm:spPr>
        <a:ln w="57150">
          <a:solidFill>
            <a:srgbClr val="6A007C"/>
          </a:solidFill>
        </a:ln>
      </dgm:spPr>
      <dgm:t>
        <a:bodyPr/>
        <a:lstStyle/>
        <a:p>
          <a:r>
            <a:rPr lang="en-US" noProof="0"/>
            <a:t>Transversal approach</a:t>
          </a:r>
        </a:p>
      </dgm:t>
    </dgm:pt>
    <dgm:pt modelId="{B11106F2-DECF-4B93-9CC0-0FB6EB16B46B}" type="parTrans" cxnId="{3EEB024B-20D3-47FC-B967-E3D4278D6010}">
      <dgm:prSet/>
      <dgm:spPr>
        <a:ln>
          <a:solidFill>
            <a:srgbClr val="007F2D"/>
          </a:solidFill>
        </a:ln>
      </dgm:spPr>
      <dgm:t>
        <a:bodyPr/>
        <a:lstStyle/>
        <a:p>
          <a:endParaRPr lang="en-US"/>
        </a:p>
      </dgm:t>
    </dgm:pt>
    <dgm:pt modelId="{A7079D87-E82A-4913-A439-8A27EEB8D965}" type="sibTrans" cxnId="{3EEB024B-20D3-47FC-B967-E3D4278D6010}">
      <dgm:prSet/>
      <dgm:spPr/>
      <dgm:t>
        <a:bodyPr/>
        <a:lstStyle/>
        <a:p>
          <a:endParaRPr lang="en-US"/>
        </a:p>
      </dgm:t>
    </dgm:pt>
    <dgm:pt modelId="{75F087F4-25B8-4134-A9FE-A6822918F5FF}" type="pres">
      <dgm:prSet presAssocID="{0EC4A4EB-DB01-4679-9D87-8565A171743F}" presName="hierChild1" presStyleCnt="0">
        <dgm:presLayoutVars>
          <dgm:chPref val="1"/>
          <dgm:dir/>
          <dgm:animOne val="branch"/>
          <dgm:animLvl val="lvl"/>
          <dgm:resizeHandles/>
        </dgm:presLayoutVars>
      </dgm:prSet>
      <dgm:spPr/>
    </dgm:pt>
    <dgm:pt modelId="{3FCAA4EC-F549-4F8A-9CF5-2E6B34367859}" type="pres">
      <dgm:prSet presAssocID="{F0F9AC2D-408F-428D-A8FB-7A0ED85FA327}" presName="hierRoot1" presStyleCnt="0"/>
      <dgm:spPr/>
    </dgm:pt>
    <dgm:pt modelId="{832DD452-04BB-4167-859A-A9ADC1EA1274}" type="pres">
      <dgm:prSet presAssocID="{F0F9AC2D-408F-428D-A8FB-7A0ED85FA327}" presName="composite" presStyleCnt="0"/>
      <dgm:spPr/>
    </dgm:pt>
    <dgm:pt modelId="{50A6137E-9FFE-48D9-A3D2-9B1B2EC927EB}" type="pres">
      <dgm:prSet presAssocID="{F0F9AC2D-408F-428D-A8FB-7A0ED85FA327}" presName="background" presStyleLbl="node0" presStyleIdx="0" presStyleCnt="1"/>
      <dgm:spPr>
        <a:solidFill>
          <a:srgbClr val="007F2D"/>
        </a:solidFill>
      </dgm:spPr>
    </dgm:pt>
    <dgm:pt modelId="{BFD6C047-2869-44E6-8638-81EA480BDCF2}" type="pres">
      <dgm:prSet presAssocID="{F0F9AC2D-408F-428D-A8FB-7A0ED85FA327}" presName="text" presStyleLbl="fgAcc0" presStyleIdx="0" presStyleCnt="1" custScaleX="194430" custScaleY="85859" custLinFactNeighborX="4589" custLinFactNeighborY="-1774">
        <dgm:presLayoutVars>
          <dgm:chPref val="3"/>
        </dgm:presLayoutVars>
      </dgm:prSet>
      <dgm:spPr/>
    </dgm:pt>
    <dgm:pt modelId="{EBD13071-4D0D-4688-81E9-CB857C641DE4}" type="pres">
      <dgm:prSet presAssocID="{F0F9AC2D-408F-428D-A8FB-7A0ED85FA327}" presName="hierChild2" presStyleCnt="0"/>
      <dgm:spPr/>
    </dgm:pt>
    <dgm:pt modelId="{F1C90FE8-53D6-4726-B974-DE671BE346F6}" type="pres">
      <dgm:prSet presAssocID="{30929893-40D7-4DDC-B91F-1271CD18B652}" presName="Name10" presStyleLbl="parChTrans1D2" presStyleIdx="0" presStyleCnt="2"/>
      <dgm:spPr/>
    </dgm:pt>
    <dgm:pt modelId="{8A5F51E0-8513-44FE-B77B-F7A50C815DC4}" type="pres">
      <dgm:prSet presAssocID="{FEDF5879-ED5C-4AC8-957B-61CA9FED1B8C}" presName="hierRoot2" presStyleCnt="0"/>
      <dgm:spPr/>
    </dgm:pt>
    <dgm:pt modelId="{D6F5751E-52A9-4586-987C-527C75935C87}" type="pres">
      <dgm:prSet presAssocID="{FEDF5879-ED5C-4AC8-957B-61CA9FED1B8C}" presName="composite2" presStyleCnt="0"/>
      <dgm:spPr/>
    </dgm:pt>
    <dgm:pt modelId="{9FB8316D-6C63-4E25-AA14-9B272DEEECA8}" type="pres">
      <dgm:prSet presAssocID="{FEDF5879-ED5C-4AC8-957B-61CA9FED1B8C}" presName="background2" presStyleLbl="node2" presStyleIdx="0" presStyleCnt="2"/>
      <dgm:spPr>
        <a:solidFill>
          <a:srgbClr val="007F2D"/>
        </a:solidFill>
      </dgm:spPr>
    </dgm:pt>
    <dgm:pt modelId="{6A507114-85A0-41DE-B217-F843007E47F7}" type="pres">
      <dgm:prSet presAssocID="{FEDF5879-ED5C-4AC8-957B-61CA9FED1B8C}" presName="text2" presStyleLbl="fgAcc2" presStyleIdx="0" presStyleCnt="2" custScaleX="176067" custScaleY="53387" custLinFactNeighborX="-25651" custLinFactNeighborY="-631">
        <dgm:presLayoutVars>
          <dgm:chPref val="3"/>
        </dgm:presLayoutVars>
      </dgm:prSet>
      <dgm:spPr/>
    </dgm:pt>
    <dgm:pt modelId="{51A9F6D4-45C4-4FA8-A100-814E824B75A1}" type="pres">
      <dgm:prSet presAssocID="{FEDF5879-ED5C-4AC8-957B-61CA9FED1B8C}" presName="hierChild3" presStyleCnt="0"/>
      <dgm:spPr/>
    </dgm:pt>
    <dgm:pt modelId="{366C03C9-A4D4-4BF1-AEA3-616126FFE7DB}" type="pres">
      <dgm:prSet presAssocID="{B11106F2-DECF-4B93-9CC0-0FB6EB16B46B}" presName="Name10" presStyleLbl="parChTrans1D2" presStyleIdx="1" presStyleCnt="2"/>
      <dgm:spPr/>
    </dgm:pt>
    <dgm:pt modelId="{E399B2FA-656E-4BCB-83A6-6CA1E691F18A}" type="pres">
      <dgm:prSet presAssocID="{7A027247-2939-44C5-8088-D6A3BF4C664B}" presName="hierRoot2" presStyleCnt="0"/>
      <dgm:spPr/>
    </dgm:pt>
    <dgm:pt modelId="{2C82FDC8-A552-4A98-BA6C-915C068BE225}" type="pres">
      <dgm:prSet presAssocID="{7A027247-2939-44C5-8088-D6A3BF4C664B}" presName="composite2" presStyleCnt="0"/>
      <dgm:spPr/>
    </dgm:pt>
    <dgm:pt modelId="{CE9E62BB-A936-45D0-86F9-18EED7AD0FF8}" type="pres">
      <dgm:prSet presAssocID="{7A027247-2939-44C5-8088-D6A3BF4C664B}" presName="background2" presStyleLbl="node2" presStyleIdx="1" presStyleCnt="2"/>
      <dgm:spPr>
        <a:solidFill>
          <a:srgbClr val="6A007C">
            <a:alpha val="70000"/>
          </a:srgbClr>
        </a:solidFill>
      </dgm:spPr>
    </dgm:pt>
    <dgm:pt modelId="{5AB3F922-CDC8-40DE-B197-F540556D626A}" type="pres">
      <dgm:prSet presAssocID="{7A027247-2939-44C5-8088-D6A3BF4C664B}" presName="text2" presStyleLbl="fgAcc2" presStyleIdx="1" presStyleCnt="2" custScaleX="158218" custScaleY="53387" custLinFactNeighborX="1160" custLinFactNeighborY="-631">
        <dgm:presLayoutVars>
          <dgm:chPref val="3"/>
        </dgm:presLayoutVars>
      </dgm:prSet>
      <dgm:spPr/>
    </dgm:pt>
    <dgm:pt modelId="{A0970BA3-7642-429E-8907-661279C5893A}" type="pres">
      <dgm:prSet presAssocID="{7A027247-2939-44C5-8088-D6A3BF4C664B}" presName="hierChild3" presStyleCnt="0"/>
      <dgm:spPr/>
    </dgm:pt>
  </dgm:ptLst>
  <dgm:cxnLst>
    <dgm:cxn modelId="{5442950A-ACD8-4422-A8C4-441487EB01D7}" srcId="{0EC4A4EB-DB01-4679-9D87-8565A171743F}" destId="{F0F9AC2D-408F-428D-A8FB-7A0ED85FA327}" srcOrd="0" destOrd="0" parTransId="{292F2248-4580-44C6-AD6D-983DFCBC5834}" sibTransId="{B0148229-EF70-4287-9D4F-B69F78E7BE2E}"/>
    <dgm:cxn modelId="{D8551F11-2832-4686-A085-D9512E8D20B8}" type="presOf" srcId="{B11106F2-DECF-4B93-9CC0-0FB6EB16B46B}" destId="{366C03C9-A4D4-4BF1-AEA3-616126FFE7DB}" srcOrd="0" destOrd="0" presId="urn:microsoft.com/office/officeart/2005/8/layout/hierarchy1"/>
    <dgm:cxn modelId="{65ADE915-A233-41F3-940D-B1349D1BD4BE}" type="presOf" srcId="{0EC4A4EB-DB01-4679-9D87-8565A171743F}" destId="{75F087F4-25B8-4134-A9FE-A6822918F5FF}" srcOrd="0" destOrd="0" presId="urn:microsoft.com/office/officeart/2005/8/layout/hierarchy1"/>
    <dgm:cxn modelId="{26B8D42E-6CCA-4F72-8665-4149441782BB}" type="presOf" srcId="{F0F9AC2D-408F-428D-A8FB-7A0ED85FA327}" destId="{BFD6C047-2869-44E6-8638-81EA480BDCF2}" srcOrd="0" destOrd="0" presId="urn:microsoft.com/office/officeart/2005/8/layout/hierarchy1"/>
    <dgm:cxn modelId="{3EEB024B-20D3-47FC-B967-E3D4278D6010}" srcId="{F0F9AC2D-408F-428D-A8FB-7A0ED85FA327}" destId="{7A027247-2939-44C5-8088-D6A3BF4C664B}" srcOrd="1" destOrd="0" parTransId="{B11106F2-DECF-4B93-9CC0-0FB6EB16B46B}" sibTransId="{A7079D87-E82A-4913-A439-8A27EEB8D965}"/>
    <dgm:cxn modelId="{1A25C072-2E88-4070-8824-75939EF4EED6}" type="presOf" srcId="{30929893-40D7-4DDC-B91F-1271CD18B652}" destId="{F1C90FE8-53D6-4726-B974-DE671BE346F6}" srcOrd="0" destOrd="0" presId="urn:microsoft.com/office/officeart/2005/8/layout/hierarchy1"/>
    <dgm:cxn modelId="{83259D7B-C583-469C-BA9C-39F98181812A}" srcId="{F0F9AC2D-408F-428D-A8FB-7A0ED85FA327}" destId="{FEDF5879-ED5C-4AC8-957B-61CA9FED1B8C}" srcOrd="0" destOrd="0" parTransId="{30929893-40D7-4DDC-B91F-1271CD18B652}" sibTransId="{7343AF7B-8B7F-4D6E-9A8D-9BD7E38F1314}"/>
    <dgm:cxn modelId="{561EA3D1-75B0-4344-B7B8-E9B9679CF489}" type="presOf" srcId="{FEDF5879-ED5C-4AC8-957B-61CA9FED1B8C}" destId="{6A507114-85A0-41DE-B217-F843007E47F7}" srcOrd="0" destOrd="0" presId="urn:microsoft.com/office/officeart/2005/8/layout/hierarchy1"/>
    <dgm:cxn modelId="{56A165FE-E8A5-4E4C-8EC9-8C93469130FE}" type="presOf" srcId="{7A027247-2939-44C5-8088-D6A3BF4C664B}" destId="{5AB3F922-CDC8-40DE-B197-F540556D626A}" srcOrd="0" destOrd="0" presId="urn:microsoft.com/office/officeart/2005/8/layout/hierarchy1"/>
    <dgm:cxn modelId="{9AA35B63-2386-4B43-9C0C-0772BFF87DC6}" type="presParOf" srcId="{75F087F4-25B8-4134-A9FE-A6822918F5FF}" destId="{3FCAA4EC-F549-4F8A-9CF5-2E6B34367859}" srcOrd="0" destOrd="0" presId="urn:microsoft.com/office/officeart/2005/8/layout/hierarchy1"/>
    <dgm:cxn modelId="{EE640A35-92F0-4A86-AE71-9595F216D43C}" type="presParOf" srcId="{3FCAA4EC-F549-4F8A-9CF5-2E6B34367859}" destId="{832DD452-04BB-4167-859A-A9ADC1EA1274}" srcOrd="0" destOrd="0" presId="urn:microsoft.com/office/officeart/2005/8/layout/hierarchy1"/>
    <dgm:cxn modelId="{E8FC4EA5-EA35-4609-8729-1D41BA55627C}" type="presParOf" srcId="{832DD452-04BB-4167-859A-A9ADC1EA1274}" destId="{50A6137E-9FFE-48D9-A3D2-9B1B2EC927EB}" srcOrd="0" destOrd="0" presId="urn:microsoft.com/office/officeart/2005/8/layout/hierarchy1"/>
    <dgm:cxn modelId="{C76D2DAA-06ED-45CB-BF62-1A68150B839F}" type="presParOf" srcId="{832DD452-04BB-4167-859A-A9ADC1EA1274}" destId="{BFD6C047-2869-44E6-8638-81EA480BDCF2}" srcOrd="1" destOrd="0" presId="urn:microsoft.com/office/officeart/2005/8/layout/hierarchy1"/>
    <dgm:cxn modelId="{44D2E8C7-A37E-475A-87AF-9A437D280193}" type="presParOf" srcId="{3FCAA4EC-F549-4F8A-9CF5-2E6B34367859}" destId="{EBD13071-4D0D-4688-81E9-CB857C641DE4}" srcOrd="1" destOrd="0" presId="urn:microsoft.com/office/officeart/2005/8/layout/hierarchy1"/>
    <dgm:cxn modelId="{141A3698-03B9-4CA7-85B5-684CCD2550E9}" type="presParOf" srcId="{EBD13071-4D0D-4688-81E9-CB857C641DE4}" destId="{F1C90FE8-53D6-4726-B974-DE671BE346F6}" srcOrd="0" destOrd="0" presId="urn:microsoft.com/office/officeart/2005/8/layout/hierarchy1"/>
    <dgm:cxn modelId="{04638634-085D-48F6-A79C-FA62267B8FA6}" type="presParOf" srcId="{EBD13071-4D0D-4688-81E9-CB857C641DE4}" destId="{8A5F51E0-8513-44FE-B77B-F7A50C815DC4}" srcOrd="1" destOrd="0" presId="urn:microsoft.com/office/officeart/2005/8/layout/hierarchy1"/>
    <dgm:cxn modelId="{E8BDF166-754C-4B2B-8BC4-B45C5E2CBC8E}" type="presParOf" srcId="{8A5F51E0-8513-44FE-B77B-F7A50C815DC4}" destId="{D6F5751E-52A9-4586-987C-527C75935C87}" srcOrd="0" destOrd="0" presId="urn:microsoft.com/office/officeart/2005/8/layout/hierarchy1"/>
    <dgm:cxn modelId="{17664D16-CC84-40E5-872F-17093A88347A}" type="presParOf" srcId="{D6F5751E-52A9-4586-987C-527C75935C87}" destId="{9FB8316D-6C63-4E25-AA14-9B272DEEECA8}" srcOrd="0" destOrd="0" presId="urn:microsoft.com/office/officeart/2005/8/layout/hierarchy1"/>
    <dgm:cxn modelId="{F113FE91-189F-4D49-BD0B-03638D4848AE}" type="presParOf" srcId="{D6F5751E-52A9-4586-987C-527C75935C87}" destId="{6A507114-85A0-41DE-B217-F843007E47F7}" srcOrd="1" destOrd="0" presId="urn:microsoft.com/office/officeart/2005/8/layout/hierarchy1"/>
    <dgm:cxn modelId="{8D198334-CF73-42A1-83F7-20457491632D}" type="presParOf" srcId="{8A5F51E0-8513-44FE-B77B-F7A50C815DC4}" destId="{51A9F6D4-45C4-4FA8-A100-814E824B75A1}" srcOrd="1" destOrd="0" presId="urn:microsoft.com/office/officeart/2005/8/layout/hierarchy1"/>
    <dgm:cxn modelId="{6F02654D-C08F-4791-87DF-2B4D8484E414}" type="presParOf" srcId="{EBD13071-4D0D-4688-81E9-CB857C641DE4}" destId="{366C03C9-A4D4-4BF1-AEA3-616126FFE7DB}" srcOrd="2" destOrd="0" presId="urn:microsoft.com/office/officeart/2005/8/layout/hierarchy1"/>
    <dgm:cxn modelId="{E6734C74-6314-4698-8B52-5146C078C39D}" type="presParOf" srcId="{EBD13071-4D0D-4688-81E9-CB857C641DE4}" destId="{E399B2FA-656E-4BCB-83A6-6CA1E691F18A}" srcOrd="3" destOrd="0" presId="urn:microsoft.com/office/officeart/2005/8/layout/hierarchy1"/>
    <dgm:cxn modelId="{73CC234F-DA53-4B32-8FE8-90DD4311D70A}" type="presParOf" srcId="{E399B2FA-656E-4BCB-83A6-6CA1E691F18A}" destId="{2C82FDC8-A552-4A98-BA6C-915C068BE225}" srcOrd="0" destOrd="0" presId="urn:microsoft.com/office/officeart/2005/8/layout/hierarchy1"/>
    <dgm:cxn modelId="{D82E8AFC-592F-430F-9E9E-C5C5AF06A731}" type="presParOf" srcId="{2C82FDC8-A552-4A98-BA6C-915C068BE225}" destId="{CE9E62BB-A936-45D0-86F9-18EED7AD0FF8}" srcOrd="0" destOrd="0" presId="urn:microsoft.com/office/officeart/2005/8/layout/hierarchy1"/>
    <dgm:cxn modelId="{CFF5A7F3-F987-44D0-BB80-289B1A83A10F}" type="presParOf" srcId="{2C82FDC8-A552-4A98-BA6C-915C068BE225}" destId="{5AB3F922-CDC8-40DE-B197-F540556D626A}" srcOrd="1" destOrd="0" presId="urn:microsoft.com/office/officeart/2005/8/layout/hierarchy1"/>
    <dgm:cxn modelId="{DC8CC2DC-159A-4F85-A306-1DF5C9D8E340}" type="presParOf" srcId="{E399B2FA-656E-4BCB-83A6-6CA1E691F18A}" destId="{A0970BA3-7642-429E-8907-661279C5893A}"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C3D0AEF-10CB-4DA3-8656-BDFF13856E7E}" type="doc">
      <dgm:prSet loTypeId="urn:microsoft.com/office/officeart/2005/8/layout/pyramid1" loCatId="pyramid" qsTypeId="urn:microsoft.com/office/officeart/2005/8/quickstyle/simple1" qsCatId="simple" csTypeId="urn:microsoft.com/office/officeart/2005/8/colors/accent1_2" csCatId="accent1" phldr="1"/>
      <dgm:spPr/>
    </dgm:pt>
    <dgm:pt modelId="{53E20199-A716-40D1-A17E-DEC7767B2BA8}">
      <dgm:prSet phldrT="[Texto]"/>
      <dgm:spPr>
        <a:solidFill>
          <a:schemeClr val="accent6">
            <a:lumMod val="40000"/>
            <a:lumOff val="60000"/>
          </a:schemeClr>
        </a:solidFill>
      </dgm:spPr>
      <dgm:t>
        <a:bodyPr/>
        <a:lstStyle/>
        <a:p>
          <a:r>
            <a:rPr lang="es-ES"/>
            <a:t> </a:t>
          </a:r>
        </a:p>
      </dgm:t>
    </dgm:pt>
    <dgm:pt modelId="{2744EB62-332C-4356-B544-928F69C58E23}" type="parTrans" cxnId="{54F3F0F9-B43E-43F8-8ED5-312FEEC5EE7F}">
      <dgm:prSet/>
      <dgm:spPr/>
      <dgm:t>
        <a:bodyPr/>
        <a:lstStyle/>
        <a:p>
          <a:endParaRPr lang="es-ES"/>
        </a:p>
      </dgm:t>
    </dgm:pt>
    <dgm:pt modelId="{07E69C98-D63A-4850-85C3-B8F15F127FCB}" type="sibTrans" cxnId="{54F3F0F9-B43E-43F8-8ED5-312FEEC5EE7F}">
      <dgm:prSet/>
      <dgm:spPr/>
      <dgm:t>
        <a:bodyPr/>
        <a:lstStyle/>
        <a:p>
          <a:endParaRPr lang="es-ES"/>
        </a:p>
      </dgm:t>
    </dgm:pt>
    <dgm:pt modelId="{6C82443E-DC75-4B6C-ACBD-57DB03B1892B}">
      <dgm:prSet phldrT="[Texto]"/>
      <dgm:spPr>
        <a:solidFill>
          <a:schemeClr val="accent6">
            <a:lumMod val="40000"/>
            <a:lumOff val="60000"/>
          </a:schemeClr>
        </a:solidFill>
      </dgm:spPr>
      <dgm:t>
        <a:bodyPr/>
        <a:lstStyle/>
        <a:p>
          <a:r>
            <a:rPr lang="es-ES"/>
            <a:t> </a:t>
          </a:r>
        </a:p>
      </dgm:t>
    </dgm:pt>
    <dgm:pt modelId="{8DE39A1C-53E3-4EFD-BC03-F1F3AB123CDC}" type="parTrans" cxnId="{BE1329AA-56AA-4A42-9F82-834D1668253C}">
      <dgm:prSet/>
      <dgm:spPr/>
      <dgm:t>
        <a:bodyPr/>
        <a:lstStyle/>
        <a:p>
          <a:endParaRPr lang="es-ES"/>
        </a:p>
      </dgm:t>
    </dgm:pt>
    <dgm:pt modelId="{C3714FCB-90D4-41B9-BFF7-BB1E938A2C2E}" type="sibTrans" cxnId="{BE1329AA-56AA-4A42-9F82-834D1668253C}">
      <dgm:prSet/>
      <dgm:spPr/>
      <dgm:t>
        <a:bodyPr/>
        <a:lstStyle/>
        <a:p>
          <a:endParaRPr lang="es-ES"/>
        </a:p>
      </dgm:t>
    </dgm:pt>
    <dgm:pt modelId="{13C06DA0-B9C5-4A03-84B0-C619B7DE9BE3}">
      <dgm:prSet phldrT="[Texto]" custT="1"/>
      <dgm:spPr>
        <a:solidFill>
          <a:srgbClr val="7030A0"/>
        </a:solidFill>
      </dgm:spPr>
      <dgm:t>
        <a:bodyPr/>
        <a:lstStyle/>
        <a:p>
          <a:r>
            <a:rPr lang="en-GB" sz="2000" noProof="0">
              <a:solidFill>
                <a:schemeClr val="bg1"/>
              </a:solidFill>
            </a:rPr>
            <a:t>Bottom-up</a:t>
          </a:r>
        </a:p>
      </dgm:t>
    </dgm:pt>
    <dgm:pt modelId="{1876EC93-47BC-43DD-8368-5DFFC9B78745}" type="parTrans" cxnId="{FD30F6A1-BE55-4C8E-876D-E27C6CE8DDC3}">
      <dgm:prSet/>
      <dgm:spPr/>
      <dgm:t>
        <a:bodyPr/>
        <a:lstStyle/>
        <a:p>
          <a:endParaRPr lang="es-ES"/>
        </a:p>
      </dgm:t>
    </dgm:pt>
    <dgm:pt modelId="{6C901A58-A964-47B5-9582-19CC282C870A}" type="sibTrans" cxnId="{FD30F6A1-BE55-4C8E-876D-E27C6CE8DDC3}">
      <dgm:prSet/>
      <dgm:spPr/>
      <dgm:t>
        <a:bodyPr/>
        <a:lstStyle/>
        <a:p>
          <a:endParaRPr lang="es-ES"/>
        </a:p>
      </dgm:t>
    </dgm:pt>
    <dgm:pt modelId="{05F70AC5-4279-4AC5-8E21-EB05E342BDA9}" type="pres">
      <dgm:prSet presAssocID="{1C3D0AEF-10CB-4DA3-8656-BDFF13856E7E}" presName="Name0" presStyleCnt="0">
        <dgm:presLayoutVars>
          <dgm:dir/>
          <dgm:animLvl val="lvl"/>
          <dgm:resizeHandles val="exact"/>
        </dgm:presLayoutVars>
      </dgm:prSet>
      <dgm:spPr/>
    </dgm:pt>
    <dgm:pt modelId="{790CEAF4-C866-4F5C-B9D7-E209C94E8D68}" type="pres">
      <dgm:prSet presAssocID="{53E20199-A716-40D1-A17E-DEC7767B2BA8}" presName="Name8" presStyleCnt="0"/>
      <dgm:spPr/>
    </dgm:pt>
    <dgm:pt modelId="{BFEB1F5C-2698-4BA5-A018-2CA03102BCA2}" type="pres">
      <dgm:prSet presAssocID="{53E20199-A716-40D1-A17E-DEC7767B2BA8}" presName="level" presStyleLbl="node1" presStyleIdx="0" presStyleCnt="3">
        <dgm:presLayoutVars>
          <dgm:chMax val="1"/>
          <dgm:bulletEnabled val="1"/>
        </dgm:presLayoutVars>
      </dgm:prSet>
      <dgm:spPr/>
    </dgm:pt>
    <dgm:pt modelId="{E7C6BF87-5978-46CF-B557-3109C4C0014A}" type="pres">
      <dgm:prSet presAssocID="{53E20199-A716-40D1-A17E-DEC7767B2BA8}" presName="levelTx" presStyleLbl="revTx" presStyleIdx="0" presStyleCnt="0">
        <dgm:presLayoutVars>
          <dgm:chMax val="1"/>
          <dgm:bulletEnabled val="1"/>
        </dgm:presLayoutVars>
      </dgm:prSet>
      <dgm:spPr/>
    </dgm:pt>
    <dgm:pt modelId="{F050EE9D-7464-48F4-BE31-B14BB8820EB5}" type="pres">
      <dgm:prSet presAssocID="{6C82443E-DC75-4B6C-ACBD-57DB03B1892B}" presName="Name8" presStyleCnt="0"/>
      <dgm:spPr/>
    </dgm:pt>
    <dgm:pt modelId="{D12FF4D2-74C4-4690-BC1A-5DAF5132F5DB}" type="pres">
      <dgm:prSet presAssocID="{6C82443E-DC75-4B6C-ACBD-57DB03B1892B}" presName="level" presStyleLbl="node1" presStyleIdx="1" presStyleCnt="3">
        <dgm:presLayoutVars>
          <dgm:chMax val="1"/>
          <dgm:bulletEnabled val="1"/>
        </dgm:presLayoutVars>
      </dgm:prSet>
      <dgm:spPr/>
    </dgm:pt>
    <dgm:pt modelId="{AEB1D9E8-9F8A-4B00-B335-C5EC1DBB9434}" type="pres">
      <dgm:prSet presAssocID="{6C82443E-DC75-4B6C-ACBD-57DB03B1892B}" presName="levelTx" presStyleLbl="revTx" presStyleIdx="0" presStyleCnt="0">
        <dgm:presLayoutVars>
          <dgm:chMax val="1"/>
          <dgm:bulletEnabled val="1"/>
        </dgm:presLayoutVars>
      </dgm:prSet>
      <dgm:spPr/>
    </dgm:pt>
    <dgm:pt modelId="{AB5CAE9F-0778-4D2C-BC42-C097B878FE69}" type="pres">
      <dgm:prSet presAssocID="{13C06DA0-B9C5-4A03-84B0-C619B7DE9BE3}" presName="Name8" presStyleCnt="0"/>
      <dgm:spPr/>
    </dgm:pt>
    <dgm:pt modelId="{4B6ADD58-ACA7-4E6D-855D-82B724217E7A}" type="pres">
      <dgm:prSet presAssocID="{13C06DA0-B9C5-4A03-84B0-C619B7DE9BE3}" presName="level" presStyleLbl="node1" presStyleIdx="2" presStyleCnt="3">
        <dgm:presLayoutVars>
          <dgm:chMax val="1"/>
          <dgm:bulletEnabled val="1"/>
        </dgm:presLayoutVars>
      </dgm:prSet>
      <dgm:spPr/>
    </dgm:pt>
    <dgm:pt modelId="{8DDE29B2-2AE5-4468-B308-305FCE71182A}" type="pres">
      <dgm:prSet presAssocID="{13C06DA0-B9C5-4A03-84B0-C619B7DE9BE3}" presName="levelTx" presStyleLbl="revTx" presStyleIdx="0" presStyleCnt="0">
        <dgm:presLayoutVars>
          <dgm:chMax val="1"/>
          <dgm:bulletEnabled val="1"/>
        </dgm:presLayoutVars>
      </dgm:prSet>
      <dgm:spPr/>
    </dgm:pt>
  </dgm:ptLst>
  <dgm:cxnLst>
    <dgm:cxn modelId="{28E55106-AA40-4582-B11A-48994407728D}" type="presOf" srcId="{13C06DA0-B9C5-4A03-84B0-C619B7DE9BE3}" destId="{8DDE29B2-2AE5-4468-B308-305FCE71182A}" srcOrd="1" destOrd="0" presId="urn:microsoft.com/office/officeart/2005/8/layout/pyramid1"/>
    <dgm:cxn modelId="{56CA1F2A-7E01-4B85-9BBA-0CC0958E7E5D}" type="presOf" srcId="{1C3D0AEF-10CB-4DA3-8656-BDFF13856E7E}" destId="{05F70AC5-4279-4AC5-8E21-EB05E342BDA9}" srcOrd="0" destOrd="0" presId="urn:microsoft.com/office/officeart/2005/8/layout/pyramid1"/>
    <dgm:cxn modelId="{BF26372A-B671-4190-9135-F6CAF675B65B}" type="presOf" srcId="{6C82443E-DC75-4B6C-ACBD-57DB03B1892B}" destId="{D12FF4D2-74C4-4690-BC1A-5DAF5132F5DB}" srcOrd="0" destOrd="0" presId="urn:microsoft.com/office/officeart/2005/8/layout/pyramid1"/>
    <dgm:cxn modelId="{6B022C64-A868-4391-8467-E02A39E609F0}" type="presOf" srcId="{53E20199-A716-40D1-A17E-DEC7767B2BA8}" destId="{BFEB1F5C-2698-4BA5-A018-2CA03102BCA2}" srcOrd="0" destOrd="0" presId="urn:microsoft.com/office/officeart/2005/8/layout/pyramid1"/>
    <dgm:cxn modelId="{FD30F6A1-BE55-4C8E-876D-E27C6CE8DDC3}" srcId="{1C3D0AEF-10CB-4DA3-8656-BDFF13856E7E}" destId="{13C06DA0-B9C5-4A03-84B0-C619B7DE9BE3}" srcOrd="2" destOrd="0" parTransId="{1876EC93-47BC-43DD-8368-5DFFC9B78745}" sibTransId="{6C901A58-A964-47B5-9582-19CC282C870A}"/>
    <dgm:cxn modelId="{BE1329AA-56AA-4A42-9F82-834D1668253C}" srcId="{1C3D0AEF-10CB-4DA3-8656-BDFF13856E7E}" destId="{6C82443E-DC75-4B6C-ACBD-57DB03B1892B}" srcOrd="1" destOrd="0" parTransId="{8DE39A1C-53E3-4EFD-BC03-F1F3AB123CDC}" sibTransId="{C3714FCB-90D4-41B9-BFF7-BB1E938A2C2E}"/>
    <dgm:cxn modelId="{38443FBE-22A3-4DDC-8F4C-1DCF0DBA5A04}" type="presOf" srcId="{6C82443E-DC75-4B6C-ACBD-57DB03B1892B}" destId="{AEB1D9E8-9F8A-4B00-B335-C5EC1DBB9434}" srcOrd="1" destOrd="0" presId="urn:microsoft.com/office/officeart/2005/8/layout/pyramid1"/>
    <dgm:cxn modelId="{FBB97CE7-7A9C-44D1-92CA-0440BDCC1E7C}" type="presOf" srcId="{53E20199-A716-40D1-A17E-DEC7767B2BA8}" destId="{E7C6BF87-5978-46CF-B557-3109C4C0014A}" srcOrd="1" destOrd="0" presId="urn:microsoft.com/office/officeart/2005/8/layout/pyramid1"/>
    <dgm:cxn modelId="{54F3F0F9-B43E-43F8-8ED5-312FEEC5EE7F}" srcId="{1C3D0AEF-10CB-4DA3-8656-BDFF13856E7E}" destId="{53E20199-A716-40D1-A17E-DEC7767B2BA8}" srcOrd="0" destOrd="0" parTransId="{2744EB62-332C-4356-B544-928F69C58E23}" sibTransId="{07E69C98-D63A-4850-85C3-B8F15F127FCB}"/>
    <dgm:cxn modelId="{BDEF1FFD-67CA-4B4B-90FC-1441E725ECED}" type="presOf" srcId="{13C06DA0-B9C5-4A03-84B0-C619B7DE9BE3}" destId="{4B6ADD58-ACA7-4E6D-855D-82B724217E7A}" srcOrd="0" destOrd="0" presId="urn:microsoft.com/office/officeart/2005/8/layout/pyramid1"/>
    <dgm:cxn modelId="{872FBCCC-B7EF-4D43-A005-4F26CFF10BCA}" type="presParOf" srcId="{05F70AC5-4279-4AC5-8E21-EB05E342BDA9}" destId="{790CEAF4-C866-4F5C-B9D7-E209C94E8D68}" srcOrd="0" destOrd="0" presId="urn:microsoft.com/office/officeart/2005/8/layout/pyramid1"/>
    <dgm:cxn modelId="{777C591C-EEE4-42B5-8896-D8D9DDEFE99D}" type="presParOf" srcId="{790CEAF4-C866-4F5C-B9D7-E209C94E8D68}" destId="{BFEB1F5C-2698-4BA5-A018-2CA03102BCA2}" srcOrd="0" destOrd="0" presId="urn:microsoft.com/office/officeart/2005/8/layout/pyramid1"/>
    <dgm:cxn modelId="{354F97C6-9E0C-483A-ADF5-E2BA31034DD1}" type="presParOf" srcId="{790CEAF4-C866-4F5C-B9D7-E209C94E8D68}" destId="{E7C6BF87-5978-46CF-B557-3109C4C0014A}" srcOrd="1" destOrd="0" presId="urn:microsoft.com/office/officeart/2005/8/layout/pyramid1"/>
    <dgm:cxn modelId="{EBD3F002-EEB3-4B44-B8B2-46786619CA57}" type="presParOf" srcId="{05F70AC5-4279-4AC5-8E21-EB05E342BDA9}" destId="{F050EE9D-7464-48F4-BE31-B14BB8820EB5}" srcOrd="1" destOrd="0" presId="urn:microsoft.com/office/officeart/2005/8/layout/pyramid1"/>
    <dgm:cxn modelId="{4905B61D-D4E6-4B75-8136-625FEB7544BD}" type="presParOf" srcId="{F050EE9D-7464-48F4-BE31-B14BB8820EB5}" destId="{D12FF4D2-74C4-4690-BC1A-5DAF5132F5DB}" srcOrd="0" destOrd="0" presId="urn:microsoft.com/office/officeart/2005/8/layout/pyramid1"/>
    <dgm:cxn modelId="{CA74A458-F3BC-49CF-8739-1E717CD9C31D}" type="presParOf" srcId="{F050EE9D-7464-48F4-BE31-B14BB8820EB5}" destId="{AEB1D9E8-9F8A-4B00-B335-C5EC1DBB9434}" srcOrd="1" destOrd="0" presId="urn:microsoft.com/office/officeart/2005/8/layout/pyramid1"/>
    <dgm:cxn modelId="{2BB60683-6FD5-4E37-8524-50E416D492EF}" type="presParOf" srcId="{05F70AC5-4279-4AC5-8E21-EB05E342BDA9}" destId="{AB5CAE9F-0778-4D2C-BC42-C097B878FE69}" srcOrd="2" destOrd="0" presId="urn:microsoft.com/office/officeart/2005/8/layout/pyramid1"/>
    <dgm:cxn modelId="{0901938F-CB24-4ED9-BCA7-4A56EB6E2EB3}" type="presParOf" srcId="{AB5CAE9F-0778-4D2C-BC42-C097B878FE69}" destId="{4B6ADD58-ACA7-4E6D-855D-82B724217E7A}" srcOrd="0" destOrd="0" presId="urn:microsoft.com/office/officeart/2005/8/layout/pyramid1"/>
    <dgm:cxn modelId="{AA6E0441-43CD-41AE-A365-E509CAF5D317}" type="presParOf" srcId="{AB5CAE9F-0778-4D2C-BC42-C097B878FE69}" destId="{8DDE29B2-2AE5-4468-B308-305FCE71182A}" srcOrd="1" destOrd="0" presId="urn:microsoft.com/office/officeart/2005/8/layout/pyramid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F9C2B3F-A9A0-42D5-9FA6-D115716A06A5}" type="doc">
      <dgm:prSet loTypeId="urn:microsoft.com/office/officeart/2005/8/layout/cycle3" loCatId="cycle" qsTypeId="urn:microsoft.com/office/officeart/2005/8/quickstyle/simple1" qsCatId="simple" csTypeId="urn:microsoft.com/office/officeart/2005/8/colors/colorful5" csCatId="colorful" phldr="1"/>
      <dgm:spPr/>
      <dgm:t>
        <a:bodyPr/>
        <a:lstStyle/>
        <a:p>
          <a:endParaRPr lang="en-US"/>
        </a:p>
      </dgm:t>
    </dgm:pt>
    <dgm:pt modelId="{596A4AFC-91D2-4560-BD60-E55CB3FEBD08}">
      <dgm:prSet phldrT="[Text]" custT="1"/>
      <dgm:spPr>
        <a:solidFill>
          <a:schemeClr val="accent6">
            <a:lumMod val="60000"/>
            <a:lumOff val="40000"/>
          </a:schemeClr>
        </a:solidFill>
      </dgm:spPr>
      <dgm:t>
        <a:bodyPr/>
        <a:lstStyle/>
        <a:p>
          <a:r>
            <a:rPr lang="en-US" sz="1400"/>
            <a:t>Students’ distribution</a:t>
          </a:r>
        </a:p>
      </dgm:t>
    </dgm:pt>
    <dgm:pt modelId="{3851D694-FD64-4964-B274-379B9458F8CB}" type="parTrans" cxnId="{B270FB2C-28C6-4C7B-89B0-89207548CE65}">
      <dgm:prSet/>
      <dgm:spPr/>
      <dgm:t>
        <a:bodyPr/>
        <a:lstStyle/>
        <a:p>
          <a:endParaRPr lang="en-US"/>
        </a:p>
      </dgm:t>
    </dgm:pt>
    <dgm:pt modelId="{CA0EEF5A-A14A-4582-8CFB-B540B94374C2}" type="sibTrans" cxnId="{B270FB2C-28C6-4C7B-89B0-89207548CE65}">
      <dgm:prSet/>
      <dgm:spPr/>
      <dgm:t>
        <a:bodyPr/>
        <a:lstStyle/>
        <a:p>
          <a:endParaRPr lang="en-US"/>
        </a:p>
      </dgm:t>
    </dgm:pt>
    <dgm:pt modelId="{05F586CE-F258-49D2-B369-EE83B4C6ADE2}">
      <dgm:prSet phldrT="[Text]" custT="1"/>
      <dgm:spPr>
        <a:solidFill>
          <a:srgbClr val="60973C"/>
        </a:solidFill>
      </dgm:spPr>
      <dgm:t>
        <a:bodyPr/>
        <a:lstStyle/>
        <a:p>
          <a:r>
            <a:rPr lang="en-US" sz="1400"/>
            <a:t>Topic (SDG)</a:t>
          </a:r>
        </a:p>
      </dgm:t>
    </dgm:pt>
    <dgm:pt modelId="{D239E1B7-4DF1-4B9A-88E9-6355FA086F12}" type="parTrans" cxnId="{833F7A46-EDC4-46EA-AD46-3E0904610691}">
      <dgm:prSet/>
      <dgm:spPr/>
      <dgm:t>
        <a:bodyPr/>
        <a:lstStyle/>
        <a:p>
          <a:endParaRPr lang="en-US"/>
        </a:p>
      </dgm:t>
    </dgm:pt>
    <dgm:pt modelId="{6AEAC4D2-51A2-47C2-8F2E-588561039A94}" type="sibTrans" cxnId="{833F7A46-EDC4-46EA-AD46-3E0904610691}">
      <dgm:prSet/>
      <dgm:spPr/>
      <dgm:t>
        <a:bodyPr/>
        <a:lstStyle/>
        <a:p>
          <a:endParaRPr lang="en-US"/>
        </a:p>
      </dgm:t>
    </dgm:pt>
    <dgm:pt modelId="{9E9F3921-E2F5-4D24-ACA8-D366C46C1306}">
      <dgm:prSet phldrT="[Text]" custT="1"/>
      <dgm:spPr>
        <a:solidFill>
          <a:schemeClr val="accent6">
            <a:lumMod val="75000"/>
          </a:schemeClr>
        </a:solidFill>
      </dgm:spPr>
      <dgm:t>
        <a:bodyPr/>
        <a:lstStyle/>
        <a:p>
          <a:r>
            <a:rPr lang="en-US" sz="1400"/>
            <a:t>Educator’s sustainability</a:t>
          </a:r>
        </a:p>
      </dgm:t>
    </dgm:pt>
    <dgm:pt modelId="{584240CD-1EA0-4615-ADED-8851CAB47B32}" type="parTrans" cxnId="{F10FE289-5827-435D-8F12-59C75035B79D}">
      <dgm:prSet/>
      <dgm:spPr/>
      <dgm:t>
        <a:bodyPr/>
        <a:lstStyle/>
        <a:p>
          <a:endParaRPr lang="en-US"/>
        </a:p>
      </dgm:t>
    </dgm:pt>
    <dgm:pt modelId="{A5FFB2B0-0F55-4F79-8FC0-300E9349C11C}" type="sibTrans" cxnId="{F10FE289-5827-435D-8F12-59C75035B79D}">
      <dgm:prSet/>
      <dgm:spPr/>
      <dgm:t>
        <a:bodyPr/>
        <a:lstStyle/>
        <a:p>
          <a:endParaRPr lang="en-US"/>
        </a:p>
      </dgm:t>
    </dgm:pt>
    <dgm:pt modelId="{095385FD-473E-4AD9-93CD-93DFD4A587AB}">
      <dgm:prSet custT="1"/>
      <dgm:spPr>
        <a:solidFill>
          <a:srgbClr val="87C563"/>
        </a:solidFill>
      </dgm:spPr>
      <dgm:t>
        <a:bodyPr/>
        <a:lstStyle/>
        <a:p>
          <a:r>
            <a:rPr lang="en-US" sz="1400" err="1"/>
            <a:t>Rotative</a:t>
          </a:r>
          <a:r>
            <a:rPr lang="en-US" sz="1400"/>
            <a:t> roles,</a:t>
          </a:r>
          <a:br>
            <a:rPr lang="en-US" sz="1400"/>
          </a:br>
          <a:r>
            <a:rPr lang="en-US" sz="1400"/>
            <a:t>Leadership, belonging, cooperation</a:t>
          </a:r>
        </a:p>
      </dgm:t>
    </dgm:pt>
    <dgm:pt modelId="{701510EB-53E8-498D-8A01-1F71C629E7C1}" type="parTrans" cxnId="{E055DB8D-45F6-4953-B75A-BFBFAF7FB515}">
      <dgm:prSet/>
      <dgm:spPr/>
      <dgm:t>
        <a:bodyPr/>
        <a:lstStyle/>
        <a:p>
          <a:endParaRPr lang="en-US"/>
        </a:p>
      </dgm:t>
    </dgm:pt>
    <dgm:pt modelId="{95BB0810-CE4B-424C-AD80-1C8D544D26B2}" type="sibTrans" cxnId="{E055DB8D-45F6-4953-B75A-BFBFAF7FB515}">
      <dgm:prSet/>
      <dgm:spPr/>
      <dgm:t>
        <a:bodyPr/>
        <a:lstStyle/>
        <a:p>
          <a:endParaRPr lang="en-US"/>
        </a:p>
      </dgm:t>
    </dgm:pt>
    <dgm:pt modelId="{57558097-04CD-457A-BF1B-7B3CEDEA29E4}">
      <dgm:prSet custT="1"/>
      <dgm:spPr>
        <a:solidFill>
          <a:srgbClr val="7CC04F"/>
        </a:solidFill>
      </dgm:spPr>
      <dgm:t>
        <a:bodyPr/>
        <a:lstStyle/>
        <a:p>
          <a:r>
            <a:rPr lang="en-US" sz="1400" noProof="0">
              <a:latin typeface="Sofia Pro"/>
            </a:rPr>
            <a:t>Co/self/-assessment </a:t>
          </a:r>
          <a:br>
            <a:rPr lang="en-US" sz="1400" noProof="0">
              <a:latin typeface="Sofia Pro"/>
            </a:rPr>
          </a:br>
          <a:r>
            <a:rPr lang="en-US" sz="1400" noProof="0">
              <a:latin typeface="Sofia Pro"/>
            </a:rPr>
            <a:t>Pre/post-test</a:t>
          </a:r>
          <a:endParaRPr lang="en-US" sz="1400"/>
        </a:p>
      </dgm:t>
    </dgm:pt>
    <dgm:pt modelId="{EA200996-11A5-4CCD-BE9A-BAD4457C499C}" type="parTrans" cxnId="{CD4C75B7-EA16-49CD-BDAA-364C527E0AE4}">
      <dgm:prSet/>
      <dgm:spPr/>
      <dgm:t>
        <a:bodyPr/>
        <a:lstStyle/>
        <a:p>
          <a:endParaRPr lang="en-US"/>
        </a:p>
      </dgm:t>
    </dgm:pt>
    <dgm:pt modelId="{4BF739CC-12DF-41C7-B3F8-8B529FCFBF89}" type="sibTrans" cxnId="{CD4C75B7-EA16-49CD-BDAA-364C527E0AE4}">
      <dgm:prSet/>
      <dgm:spPr/>
      <dgm:t>
        <a:bodyPr/>
        <a:lstStyle/>
        <a:p>
          <a:endParaRPr lang="en-US"/>
        </a:p>
      </dgm:t>
    </dgm:pt>
    <dgm:pt modelId="{94C0EC4E-70CE-4412-8B74-7738970E5CD2}" type="pres">
      <dgm:prSet presAssocID="{FF9C2B3F-A9A0-42D5-9FA6-D115716A06A5}" presName="Name0" presStyleCnt="0">
        <dgm:presLayoutVars>
          <dgm:dir/>
          <dgm:resizeHandles val="exact"/>
        </dgm:presLayoutVars>
      </dgm:prSet>
      <dgm:spPr/>
    </dgm:pt>
    <dgm:pt modelId="{F40125FB-36C2-4747-AEED-D0813A73DF19}" type="pres">
      <dgm:prSet presAssocID="{FF9C2B3F-A9A0-42D5-9FA6-D115716A06A5}" presName="cycle" presStyleCnt="0"/>
      <dgm:spPr/>
    </dgm:pt>
    <dgm:pt modelId="{5979A706-3084-475B-8F93-5D1310ECA105}" type="pres">
      <dgm:prSet presAssocID="{596A4AFC-91D2-4560-BD60-E55CB3FEBD08}" presName="nodeFirstNode" presStyleLbl="node1" presStyleIdx="0" presStyleCnt="5">
        <dgm:presLayoutVars>
          <dgm:bulletEnabled val="1"/>
        </dgm:presLayoutVars>
      </dgm:prSet>
      <dgm:spPr/>
    </dgm:pt>
    <dgm:pt modelId="{0CF85306-2870-4652-BEB3-426CF8D90269}" type="pres">
      <dgm:prSet presAssocID="{CA0EEF5A-A14A-4582-8CFB-B540B94374C2}" presName="sibTransFirstNode" presStyleLbl="bgShp" presStyleIdx="0" presStyleCnt="1"/>
      <dgm:spPr/>
    </dgm:pt>
    <dgm:pt modelId="{5205A656-6467-49B8-A320-7581643DBB8C}" type="pres">
      <dgm:prSet presAssocID="{095385FD-473E-4AD9-93CD-93DFD4A587AB}" presName="nodeFollowingNodes" presStyleLbl="node1" presStyleIdx="1" presStyleCnt="5" custScaleY="148465">
        <dgm:presLayoutVars>
          <dgm:bulletEnabled val="1"/>
        </dgm:presLayoutVars>
      </dgm:prSet>
      <dgm:spPr/>
    </dgm:pt>
    <dgm:pt modelId="{E6DCF5D0-823B-435C-B512-7D2D4E6021DE}" type="pres">
      <dgm:prSet presAssocID="{57558097-04CD-457A-BF1B-7B3CEDEA29E4}" presName="nodeFollowingNodes" presStyleLbl="node1" presStyleIdx="2" presStyleCnt="5" custRadScaleRad="103826" custRadScaleInc="-17735">
        <dgm:presLayoutVars>
          <dgm:bulletEnabled val="1"/>
        </dgm:presLayoutVars>
      </dgm:prSet>
      <dgm:spPr/>
    </dgm:pt>
    <dgm:pt modelId="{59C33EDE-98FB-47FF-80D4-D132FE90409D}" type="pres">
      <dgm:prSet presAssocID="{05F586CE-F258-49D2-B369-EE83B4C6ADE2}" presName="nodeFollowingNodes" presStyleLbl="node1" presStyleIdx="3" presStyleCnt="5" custRadScaleRad="105152" custRadScaleInc="18866">
        <dgm:presLayoutVars>
          <dgm:bulletEnabled val="1"/>
        </dgm:presLayoutVars>
      </dgm:prSet>
      <dgm:spPr/>
    </dgm:pt>
    <dgm:pt modelId="{E076F3C9-FEC7-45A7-AFD8-4625A5DACDA4}" type="pres">
      <dgm:prSet presAssocID="{9E9F3921-E2F5-4D24-ACA8-D366C46C1306}" presName="nodeFollowingNodes" presStyleLbl="node1" presStyleIdx="4" presStyleCnt="5">
        <dgm:presLayoutVars>
          <dgm:bulletEnabled val="1"/>
        </dgm:presLayoutVars>
      </dgm:prSet>
      <dgm:spPr/>
    </dgm:pt>
  </dgm:ptLst>
  <dgm:cxnLst>
    <dgm:cxn modelId="{564B0904-4242-4D07-ABB2-9A02358479E7}" type="presOf" srcId="{9E9F3921-E2F5-4D24-ACA8-D366C46C1306}" destId="{E076F3C9-FEC7-45A7-AFD8-4625A5DACDA4}" srcOrd="0" destOrd="0" presId="urn:microsoft.com/office/officeart/2005/8/layout/cycle3"/>
    <dgm:cxn modelId="{6C7A2E0A-31CA-44DE-9DAD-4B4375FD8121}" type="presOf" srcId="{095385FD-473E-4AD9-93CD-93DFD4A587AB}" destId="{5205A656-6467-49B8-A320-7581643DBB8C}" srcOrd="0" destOrd="0" presId="urn:microsoft.com/office/officeart/2005/8/layout/cycle3"/>
    <dgm:cxn modelId="{E067D315-AE1E-4784-85B5-6E2281B9C2F3}" type="presOf" srcId="{596A4AFC-91D2-4560-BD60-E55CB3FEBD08}" destId="{5979A706-3084-475B-8F93-5D1310ECA105}" srcOrd="0" destOrd="0" presId="urn:microsoft.com/office/officeart/2005/8/layout/cycle3"/>
    <dgm:cxn modelId="{B270FB2C-28C6-4C7B-89B0-89207548CE65}" srcId="{FF9C2B3F-A9A0-42D5-9FA6-D115716A06A5}" destId="{596A4AFC-91D2-4560-BD60-E55CB3FEBD08}" srcOrd="0" destOrd="0" parTransId="{3851D694-FD64-4964-B274-379B9458F8CB}" sibTransId="{CA0EEF5A-A14A-4582-8CFB-B540B94374C2}"/>
    <dgm:cxn modelId="{833F7A46-EDC4-46EA-AD46-3E0904610691}" srcId="{FF9C2B3F-A9A0-42D5-9FA6-D115716A06A5}" destId="{05F586CE-F258-49D2-B369-EE83B4C6ADE2}" srcOrd="3" destOrd="0" parTransId="{D239E1B7-4DF1-4B9A-88E9-6355FA086F12}" sibTransId="{6AEAC4D2-51A2-47C2-8F2E-588561039A94}"/>
    <dgm:cxn modelId="{E622E466-DB20-432D-A8AB-7F5BE5B50375}" type="presOf" srcId="{FF9C2B3F-A9A0-42D5-9FA6-D115716A06A5}" destId="{94C0EC4E-70CE-4412-8B74-7738970E5CD2}" srcOrd="0" destOrd="0" presId="urn:microsoft.com/office/officeart/2005/8/layout/cycle3"/>
    <dgm:cxn modelId="{7C110273-84F9-4B71-9D89-A1F4C534987C}" type="presOf" srcId="{CA0EEF5A-A14A-4582-8CFB-B540B94374C2}" destId="{0CF85306-2870-4652-BEB3-426CF8D90269}" srcOrd="0" destOrd="0" presId="urn:microsoft.com/office/officeart/2005/8/layout/cycle3"/>
    <dgm:cxn modelId="{F10FE289-5827-435D-8F12-59C75035B79D}" srcId="{FF9C2B3F-A9A0-42D5-9FA6-D115716A06A5}" destId="{9E9F3921-E2F5-4D24-ACA8-D366C46C1306}" srcOrd="4" destOrd="0" parTransId="{584240CD-1EA0-4615-ADED-8851CAB47B32}" sibTransId="{A5FFB2B0-0F55-4F79-8FC0-300E9349C11C}"/>
    <dgm:cxn modelId="{E055DB8D-45F6-4953-B75A-BFBFAF7FB515}" srcId="{FF9C2B3F-A9A0-42D5-9FA6-D115716A06A5}" destId="{095385FD-473E-4AD9-93CD-93DFD4A587AB}" srcOrd="1" destOrd="0" parTransId="{701510EB-53E8-498D-8A01-1F71C629E7C1}" sibTransId="{95BB0810-CE4B-424C-AD80-1C8D544D26B2}"/>
    <dgm:cxn modelId="{5DB93CAA-1ED6-4809-9154-EEC81A17EF25}" type="presOf" srcId="{57558097-04CD-457A-BF1B-7B3CEDEA29E4}" destId="{E6DCF5D0-823B-435C-B512-7D2D4E6021DE}" srcOrd="0" destOrd="0" presId="urn:microsoft.com/office/officeart/2005/8/layout/cycle3"/>
    <dgm:cxn modelId="{ED3E47B2-CD20-4F10-B4C5-223B695ED6F3}" type="presOf" srcId="{05F586CE-F258-49D2-B369-EE83B4C6ADE2}" destId="{59C33EDE-98FB-47FF-80D4-D132FE90409D}" srcOrd="0" destOrd="0" presId="urn:microsoft.com/office/officeart/2005/8/layout/cycle3"/>
    <dgm:cxn modelId="{CD4C75B7-EA16-49CD-BDAA-364C527E0AE4}" srcId="{FF9C2B3F-A9A0-42D5-9FA6-D115716A06A5}" destId="{57558097-04CD-457A-BF1B-7B3CEDEA29E4}" srcOrd="2" destOrd="0" parTransId="{EA200996-11A5-4CCD-BE9A-BAD4457C499C}" sibTransId="{4BF739CC-12DF-41C7-B3F8-8B529FCFBF89}"/>
    <dgm:cxn modelId="{1241E223-1786-4D5B-8FD4-7B916E292EA6}" type="presParOf" srcId="{94C0EC4E-70CE-4412-8B74-7738970E5CD2}" destId="{F40125FB-36C2-4747-AEED-D0813A73DF19}" srcOrd="0" destOrd="0" presId="urn:microsoft.com/office/officeart/2005/8/layout/cycle3"/>
    <dgm:cxn modelId="{269621E3-5001-48A7-BD0C-8CFCB5F0C949}" type="presParOf" srcId="{F40125FB-36C2-4747-AEED-D0813A73DF19}" destId="{5979A706-3084-475B-8F93-5D1310ECA105}" srcOrd="0" destOrd="0" presId="urn:microsoft.com/office/officeart/2005/8/layout/cycle3"/>
    <dgm:cxn modelId="{8899F79A-0D69-490A-90E8-7F123A7D6B26}" type="presParOf" srcId="{F40125FB-36C2-4747-AEED-D0813A73DF19}" destId="{0CF85306-2870-4652-BEB3-426CF8D90269}" srcOrd="1" destOrd="0" presId="urn:microsoft.com/office/officeart/2005/8/layout/cycle3"/>
    <dgm:cxn modelId="{F5436C7D-D74B-4132-99CD-A6C239D5CD66}" type="presParOf" srcId="{F40125FB-36C2-4747-AEED-D0813A73DF19}" destId="{5205A656-6467-49B8-A320-7581643DBB8C}" srcOrd="2" destOrd="0" presId="urn:microsoft.com/office/officeart/2005/8/layout/cycle3"/>
    <dgm:cxn modelId="{B2DDFAB4-A619-4B30-ACCA-2BD4511FCAED}" type="presParOf" srcId="{F40125FB-36C2-4747-AEED-D0813A73DF19}" destId="{E6DCF5D0-823B-435C-B512-7D2D4E6021DE}" srcOrd="3" destOrd="0" presId="urn:microsoft.com/office/officeart/2005/8/layout/cycle3"/>
    <dgm:cxn modelId="{E9F48595-AE0F-4DD3-965A-DE3FF1D102F6}" type="presParOf" srcId="{F40125FB-36C2-4747-AEED-D0813A73DF19}" destId="{59C33EDE-98FB-47FF-80D4-D132FE90409D}" srcOrd="4" destOrd="0" presId="urn:microsoft.com/office/officeart/2005/8/layout/cycle3"/>
    <dgm:cxn modelId="{1A4442A5-7E63-41E1-8036-BEA74FD329C5}" type="presParOf" srcId="{F40125FB-36C2-4747-AEED-D0813A73DF19}" destId="{E076F3C9-FEC7-45A7-AFD8-4625A5DACDA4}" srcOrd="5" destOrd="0" presId="urn:microsoft.com/office/officeart/2005/8/layout/cycle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E424095-C1E5-4A45-AADE-264DB377A47E}"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B7775675-3B38-4890-A94F-105079F64300}">
      <dgm:prSet phldrT="[Text]" custT="1"/>
      <dgm:spPr>
        <a:solidFill>
          <a:srgbClr val="6A007C"/>
        </a:solidFill>
      </dgm:spPr>
      <dgm:t>
        <a:bodyPr/>
        <a:lstStyle/>
        <a:p>
          <a:r>
            <a:rPr lang="en-US" sz="2400" b="1" noProof="0">
              <a:latin typeface="Trebuchet MS" panose="020B0703020202090204" pitchFamily="34" charset="0"/>
            </a:rPr>
            <a:t>Fundamentals</a:t>
          </a:r>
        </a:p>
      </dgm:t>
    </dgm:pt>
    <dgm:pt modelId="{D2719260-9DB4-4767-90B7-4E3E9FA8D43C}" type="parTrans" cxnId="{E307C585-0C1F-4E82-89AA-15E8CF04601C}">
      <dgm:prSet/>
      <dgm:spPr/>
      <dgm:t>
        <a:bodyPr/>
        <a:lstStyle/>
        <a:p>
          <a:endParaRPr lang="es-ES" noProof="0"/>
        </a:p>
      </dgm:t>
    </dgm:pt>
    <dgm:pt modelId="{B020BC8F-70FC-4881-8C87-FC98C41EB635}" type="sibTrans" cxnId="{E307C585-0C1F-4E82-89AA-15E8CF04601C}">
      <dgm:prSet/>
      <dgm:spPr/>
      <dgm:t>
        <a:bodyPr/>
        <a:lstStyle/>
        <a:p>
          <a:endParaRPr lang="es-ES" noProof="0"/>
        </a:p>
      </dgm:t>
    </dgm:pt>
    <dgm:pt modelId="{3C4F12F2-E830-4A46-9540-4529A8847AAA}">
      <dgm:prSet phldrT="[Text]" custT="1"/>
      <dgm:spPr>
        <a:solidFill>
          <a:srgbClr val="F1E7F3"/>
        </a:solidFill>
        <a:ln>
          <a:noFill/>
        </a:ln>
      </dgm:spPr>
      <dgm:t>
        <a:bodyPr/>
        <a:lstStyle/>
        <a:p>
          <a:r>
            <a:rPr lang="en-US" sz="2000" noProof="0">
              <a:latin typeface="+mn-lt"/>
            </a:rPr>
            <a:t>Examples: calculus, algebra, physics, statistics… </a:t>
          </a:r>
        </a:p>
      </dgm:t>
    </dgm:pt>
    <dgm:pt modelId="{2FD342CF-9A00-4793-8E70-2FD19D29A2B0}" type="sibTrans" cxnId="{EA92AB59-F932-45F9-93CE-C649B47250B8}">
      <dgm:prSet/>
      <dgm:spPr/>
      <dgm:t>
        <a:bodyPr/>
        <a:lstStyle/>
        <a:p>
          <a:endParaRPr lang="es-ES" noProof="0"/>
        </a:p>
      </dgm:t>
    </dgm:pt>
    <dgm:pt modelId="{6189CE4D-0E2D-483E-B884-85A227081F79}" type="parTrans" cxnId="{EA92AB59-F932-45F9-93CE-C649B47250B8}">
      <dgm:prSet/>
      <dgm:spPr/>
      <dgm:t>
        <a:bodyPr/>
        <a:lstStyle/>
        <a:p>
          <a:endParaRPr lang="es-ES" noProof="0"/>
        </a:p>
      </dgm:t>
    </dgm:pt>
    <dgm:pt modelId="{95B2C611-3F46-419B-A412-4503635551FA}">
      <dgm:prSet phldrT="[Text]" custT="1"/>
      <dgm:spPr>
        <a:solidFill>
          <a:srgbClr val="F1E7F3"/>
        </a:solidFill>
        <a:ln>
          <a:noFill/>
        </a:ln>
      </dgm:spPr>
      <dgm:t>
        <a:bodyPr/>
        <a:lstStyle/>
        <a:p>
          <a:r>
            <a:rPr lang="en-US" sz="2000" noProof="0">
              <a:latin typeface="+mn-lt"/>
            </a:rPr>
            <a:t>Focus: contextualization</a:t>
          </a:r>
        </a:p>
      </dgm:t>
    </dgm:pt>
    <dgm:pt modelId="{93B4B881-F558-443B-AF92-C7747D80BB0A}" type="sibTrans" cxnId="{DD87B79B-7D70-4670-876D-0A071B357315}">
      <dgm:prSet/>
      <dgm:spPr/>
      <dgm:t>
        <a:bodyPr/>
        <a:lstStyle/>
        <a:p>
          <a:endParaRPr lang="es-ES" noProof="0"/>
        </a:p>
      </dgm:t>
    </dgm:pt>
    <dgm:pt modelId="{16F3AC8C-E090-42B2-9B60-98A751F63833}" type="parTrans" cxnId="{DD87B79B-7D70-4670-876D-0A071B357315}">
      <dgm:prSet/>
      <dgm:spPr/>
      <dgm:t>
        <a:bodyPr/>
        <a:lstStyle/>
        <a:p>
          <a:endParaRPr lang="es-ES" noProof="0"/>
        </a:p>
      </dgm:t>
    </dgm:pt>
    <dgm:pt modelId="{C9E5D660-73C6-4709-92E0-48E1D3AB2C75}" type="pres">
      <dgm:prSet presAssocID="{3E424095-C1E5-4A45-AADE-264DB377A47E}" presName="Name0" presStyleCnt="0">
        <dgm:presLayoutVars>
          <dgm:dir/>
          <dgm:animLvl val="lvl"/>
          <dgm:resizeHandles val="exact"/>
        </dgm:presLayoutVars>
      </dgm:prSet>
      <dgm:spPr/>
    </dgm:pt>
    <dgm:pt modelId="{11A8D732-9477-4D4F-8EA6-403FE0059921}" type="pres">
      <dgm:prSet presAssocID="{B7775675-3B38-4890-A94F-105079F64300}" presName="linNode" presStyleCnt="0"/>
      <dgm:spPr/>
    </dgm:pt>
    <dgm:pt modelId="{AF54BFB8-5B0A-4DC9-BB52-F768F49E97C2}" type="pres">
      <dgm:prSet presAssocID="{B7775675-3B38-4890-A94F-105079F64300}" presName="parentText" presStyleLbl="node1" presStyleIdx="0" presStyleCnt="1" custScaleX="76777" custLinFactNeighborX="-14219">
        <dgm:presLayoutVars>
          <dgm:chMax val="1"/>
          <dgm:bulletEnabled val="1"/>
        </dgm:presLayoutVars>
      </dgm:prSet>
      <dgm:spPr/>
    </dgm:pt>
    <dgm:pt modelId="{24E9A56D-98CF-40B4-AFF8-3170C8D31F40}" type="pres">
      <dgm:prSet presAssocID="{B7775675-3B38-4890-A94F-105079F64300}" presName="descendantText" presStyleLbl="alignAccFollowNode1" presStyleIdx="0" presStyleCnt="1" custScaleX="121530">
        <dgm:presLayoutVars>
          <dgm:bulletEnabled val="1"/>
        </dgm:presLayoutVars>
      </dgm:prSet>
      <dgm:spPr/>
    </dgm:pt>
  </dgm:ptLst>
  <dgm:cxnLst>
    <dgm:cxn modelId="{493B5F0B-A09C-45A3-8C24-EF4D4C249D09}" type="presOf" srcId="{95B2C611-3F46-419B-A412-4503635551FA}" destId="{24E9A56D-98CF-40B4-AFF8-3170C8D31F40}" srcOrd="0" destOrd="1" presId="urn:microsoft.com/office/officeart/2005/8/layout/vList5"/>
    <dgm:cxn modelId="{381C4429-E2F1-4E74-8821-CD5724B53EB2}" type="presOf" srcId="{B7775675-3B38-4890-A94F-105079F64300}" destId="{AF54BFB8-5B0A-4DC9-BB52-F768F49E97C2}" srcOrd="0" destOrd="0" presId="urn:microsoft.com/office/officeart/2005/8/layout/vList5"/>
    <dgm:cxn modelId="{432BC34B-29A1-4FB7-A237-98DF08F3A986}" type="presOf" srcId="{3C4F12F2-E830-4A46-9540-4529A8847AAA}" destId="{24E9A56D-98CF-40B4-AFF8-3170C8D31F40}" srcOrd="0" destOrd="0" presId="urn:microsoft.com/office/officeart/2005/8/layout/vList5"/>
    <dgm:cxn modelId="{EA92AB59-F932-45F9-93CE-C649B47250B8}" srcId="{B7775675-3B38-4890-A94F-105079F64300}" destId="{3C4F12F2-E830-4A46-9540-4529A8847AAA}" srcOrd="0" destOrd="0" parTransId="{6189CE4D-0E2D-483E-B884-85A227081F79}" sibTransId="{2FD342CF-9A00-4793-8E70-2FD19D29A2B0}"/>
    <dgm:cxn modelId="{E307C585-0C1F-4E82-89AA-15E8CF04601C}" srcId="{3E424095-C1E5-4A45-AADE-264DB377A47E}" destId="{B7775675-3B38-4890-A94F-105079F64300}" srcOrd="0" destOrd="0" parTransId="{D2719260-9DB4-4767-90B7-4E3E9FA8D43C}" sibTransId="{B020BC8F-70FC-4881-8C87-FC98C41EB635}"/>
    <dgm:cxn modelId="{DD87B79B-7D70-4670-876D-0A071B357315}" srcId="{B7775675-3B38-4890-A94F-105079F64300}" destId="{95B2C611-3F46-419B-A412-4503635551FA}" srcOrd="1" destOrd="0" parTransId="{16F3AC8C-E090-42B2-9B60-98A751F63833}" sibTransId="{93B4B881-F558-443B-AF92-C7747D80BB0A}"/>
    <dgm:cxn modelId="{B66D85CE-B51B-44DF-AD0B-9A3F1B7E074F}" type="presOf" srcId="{3E424095-C1E5-4A45-AADE-264DB377A47E}" destId="{C9E5D660-73C6-4709-92E0-48E1D3AB2C75}" srcOrd="0" destOrd="0" presId="urn:microsoft.com/office/officeart/2005/8/layout/vList5"/>
    <dgm:cxn modelId="{00218E47-FB7D-44B3-AEDE-F24B3B9874D8}" type="presParOf" srcId="{C9E5D660-73C6-4709-92E0-48E1D3AB2C75}" destId="{11A8D732-9477-4D4F-8EA6-403FE0059921}" srcOrd="0" destOrd="0" presId="urn:microsoft.com/office/officeart/2005/8/layout/vList5"/>
    <dgm:cxn modelId="{852AFB8C-4A72-401B-BA33-543A4126D4A8}" type="presParOf" srcId="{11A8D732-9477-4D4F-8EA6-403FE0059921}" destId="{AF54BFB8-5B0A-4DC9-BB52-F768F49E97C2}" srcOrd="0" destOrd="0" presId="urn:microsoft.com/office/officeart/2005/8/layout/vList5"/>
    <dgm:cxn modelId="{1D1B9A8A-E0ED-46FB-AB6F-FBDD4E0C665D}" type="presParOf" srcId="{11A8D732-9477-4D4F-8EA6-403FE0059921}" destId="{24E9A56D-98CF-40B4-AFF8-3170C8D31F40}"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3E424095-C1E5-4A45-AADE-264DB377A47E}"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B7775675-3B38-4890-A94F-105079F64300}">
      <dgm:prSet phldrT="[Text]" custT="1"/>
      <dgm:spPr>
        <a:solidFill>
          <a:srgbClr val="A468AE"/>
        </a:solidFill>
      </dgm:spPr>
      <dgm:t>
        <a:bodyPr/>
        <a:lstStyle/>
        <a:p>
          <a:r>
            <a:rPr lang="en-US" sz="2400" b="1" noProof="0">
              <a:latin typeface="Trebuchet MS" panose="020B0703020202090204" pitchFamily="34" charset="0"/>
            </a:rPr>
            <a:t>Technologies</a:t>
          </a:r>
        </a:p>
      </dgm:t>
    </dgm:pt>
    <dgm:pt modelId="{D2719260-9DB4-4767-90B7-4E3E9FA8D43C}" type="parTrans" cxnId="{E307C585-0C1F-4E82-89AA-15E8CF04601C}">
      <dgm:prSet/>
      <dgm:spPr/>
      <dgm:t>
        <a:bodyPr/>
        <a:lstStyle/>
        <a:p>
          <a:endParaRPr lang="es-ES" noProof="0"/>
        </a:p>
      </dgm:t>
    </dgm:pt>
    <dgm:pt modelId="{B020BC8F-70FC-4881-8C87-FC98C41EB635}" type="sibTrans" cxnId="{E307C585-0C1F-4E82-89AA-15E8CF04601C}">
      <dgm:prSet/>
      <dgm:spPr/>
      <dgm:t>
        <a:bodyPr/>
        <a:lstStyle/>
        <a:p>
          <a:endParaRPr lang="es-ES" noProof="0"/>
        </a:p>
      </dgm:t>
    </dgm:pt>
    <dgm:pt modelId="{3C4F12F2-E830-4A46-9540-4529A8847AAA}">
      <dgm:prSet phldrT="[Text]" custT="1"/>
      <dgm:spPr>
        <a:solidFill>
          <a:srgbClr val="F1E7F3">
            <a:alpha val="90000"/>
          </a:srgbClr>
        </a:solidFill>
        <a:ln>
          <a:noFill/>
        </a:ln>
      </dgm:spPr>
      <dgm:t>
        <a:bodyPr/>
        <a:lstStyle/>
        <a:p>
          <a:r>
            <a:rPr lang="en-US" sz="2000" noProof="0">
              <a:latin typeface="+mn-lt"/>
            </a:rPr>
            <a:t>Examples: heat transfer, electrotechnics, …</a:t>
          </a:r>
        </a:p>
      </dgm:t>
    </dgm:pt>
    <dgm:pt modelId="{2FD342CF-9A00-4793-8E70-2FD19D29A2B0}" type="sibTrans" cxnId="{EA92AB59-F932-45F9-93CE-C649B47250B8}">
      <dgm:prSet/>
      <dgm:spPr/>
      <dgm:t>
        <a:bodyPr/>
        <a:lstStyle/>
        <a:p>
          <a:endParaRPr lang="es-ES" noProof="0"/>
        </a:p>
      </dgm:t>
    </dgm:pt>
    <dgm:pt modelId="{6189CE4D-0E2D-483E-B884-85A227081F79}" type="parTrans" cxnId="{EA92AB59-F932-45F9-93CE-C649B47250B8}">
      <dgm:prSet/>
      <dgm:spPr/>
      <dgm:t>
        <a:bodyPr/>
        <a:lstStyle/>
        <a:p>
          <a:endParaRPr lang="es-ES" noProof="0"/>
        </a:p>
      </dgm:t>
    </dgm:pt>
    <dgm:pt modelId="{95B2C611-3F46-419B-A412-4503635551FA}">
      <dgm:prSet phldrT="[Text]" custT="1"/>
      <dgm:spPr>
        <a:solidFill>
          <a:srgbClr val="F1E7F3">
            <a:alpha val="90000"/>
          </a:srgbClr>
        </a:solidFill>
        <a:ln>
          <a:noFill/>
        </a:ln>
      </dgm:spPr>
      <dgm:t>
        <a:bodyPr/>
        <a:lstStyle/>
        <a:p>
          <a:r>
            <a:rPr lang="en-US" sz="2000" noProof="0">
              <a:latin typeface="+mn-lt"/>
            </a:rPr>
            <a:t>Focus: + safety, environment, ergonomic, SDG,</a:t>
          </a:r>
          <a:r>
            <a:rPr lang="en-GB" sz="2000" noProof="0">
              <a:latin typeface="+mn-lt"/>
            </a:rPr>
            <a:t> consumption paths, </a:t>
          </a:r>
          <a:r>
            <a:rPr lang="en-US" sz="2000" noProof="0">
              <a:latin typeface="+mn-lt"/>
            </a:rPr>
            <a:t>…</a:t>
          </a:r>
        </a:p>
      </dgm:t>
    </dgm:pt>
    <dgm:pt modelId="{93B4B881-F558-443B-AF92-C7747D80BB0A}" type="sibTrans" cxnId="{DD87B79B-7D70-4670-876D-0A071B357315}">
      <dgm:prSet/>
      <dgm:spPr/>
      <dgm:t>
        <a:bodyPr/>
        <a:lstStyle/>
        <a:p>
          <a:endParaRPr lang="es-ES" noProof="0"/>
        </a:p>
      </dgm:t>
    </dgm:pt>
    <dgm:pt modelId="{16F3AC8C-E090-42B2-9B60-98A751F63833}" type="parTrans" cxnId="{DD87B79B-7D70-4670-876D-0A071B357315}">
      <dgm:prSet/>
      <dgm:spPr/>
      <dgm:t>
        <a:bodyPr/>
        <a:lstStyle/>
        <a:p>
          <a:endParaRPr lang="es-ES" noProof="0"/>
        </a:p>
      </dgm:t>
    </dgm:pt>
    <dgm:pt modelId="{C9E5D660-73C6-4709-92E0-48E1D3AB2C75}" type="pres">
      <dgm:prSet presAssocID="{3E424095-C1E5-4A45-AADE-264DB377A47E}" presName="Name0" presStyleCnt="0">
        <dgm:presLayoutVars>
          <dgm:dir/>
          <dgm:animLvl val="lvl"/>
          <dgm:resizeHandles val="exact"/>
        </dgm:presLayoutVars>
      </dgm:prSet>
      <dgm:spPr/>
    </dgm:pt>
    <dgm:pt modelId="{11A8D732-9477-4D4F-8EA6-403FE0059921}" type="pres">
      <dgm:prSet presAssocID="{B7775675-3B38-4890-A94F-105079F64300}" presName="linNode" presStyleCnt="0"/>
      <dgm:spPr/>
    </dgm:pt>
    <dgm:pt modelId="{AF54BFB8-5B0A-4DC9-BB52-F768F49E97C2}" type="pres">
      <dgm:prSet presAssocID="{B7775675-3B38-4890-A94F-105079F64300}" presName="parentText" presStyleLbl="node1" presStyleIdx="0" presStyleCnt="1" custScaleX="80171" custLinFactNeighborX="-12" custLinFactNeighborY="-643">
        <dgm:presLayoutVars>
          <dgm:chMax val="1"/>
          <dgm:bulletEnabled val="1"/>
        </dgm:presLayoutVars>
      </dgm:prSet>
      <dgm:spPr/>
    </dgm:pt>
    <dgm:pt modelId="{24E9A56D-98CF-40B4-AFF8-3170C8D31F40}" type="pres">
      <dgm:prSet presAssocID="{B7775675-3B38-4890-A94F-105079F64300}" presName="descendantText" presStyleLbl="alignAccFollowNode1" presStyleIdx="0" presStyleCnt="1" custScaleX="121530">
        <dgm:presLayoutVars>
          <dgm:bulletEnabled val="1"/>
        </dgm:presLayoutVars>
      </dgm:prSet>
      <dgm:spPr/>
    </dgm:pt>
  </dgm:ptLst>
  <dgm:cxnLst>
    <dgm:cxn modelId="{493B5F0B-A09C-45A3-8C24-EF4D4C249D09}" type="presOf" srcId="{95B2C611-3F46-419B-A412-4503635551FA}" destId="{24E9A56D-98CF-40B4-AFF8-3170C8D31F40}" srcOrd="0" destOrd="1" presId="urn:microsoft.com/office/officeart/2005/8/layout/vList5"/>
    <dgm:cxn modelId="{381C4429-E2F1-4E74-8821-CD5724B53EB2}" type="presOf" srcId="{B7775675-3B38-4890-A94F-105079F64300}" destId="{AF54BFB8-5B0A-4DC9-BB52-F768F49E97C2}" srcOrd="0" destOrd="0" presId="urn:microsoft.com/office/officeart/2005/8/layout/vList5"/>
    <dgm:cxn modelId="{432BC34B-29A1-4FB7-A237-98DF08F3A986}" type="presOf" srcId="{3C4F12F2-E830-4A46-9540-4529A8847AAA}" destId="{24E9A56D-98CF-40B4-AFF8-3170C8D31F40}" srcOrd="0" destOrd="0" presId="urn:microsoft.com/office/officeart/2005/8/layout/vList5"/>
    <dgm:cxn modelId="{EA92AB59-F932-45F9-93CE-C649B47250B8}" srcId="{B7775675-3B38-4890-A94F-105079F64300}" destId="{3C4F12F2-E830-4A46-9540-4529A8847AAA}" srcOrd="0" destOrd="0" parTransId="{6189CE4D-0E2D-483E-B884-85A227081F79}" sibTransId="{2FD342CF-9A00-4793-8E70-2FD19D29A2B0}"/>
    <dgm:cxn modelId="{E307C585-0C1F-4E82-89AA-15E8CF04601C}" srcId="{3E424095-C1E5-4A45-AADE-264DB377A47E}" destId="{B7775675-3B38-4890-A94F-105079F64300}" srcOrd="0" destOrd="0" parTransId="{D2719260-9DB4-4767-90B7-4E3E9FA8D43C}" sibTransId="{B020BC8F-70FC-4881-8C87-FC98C41EB635}"/>
    <dgm:cxn modelId="{DD87B79B-7D70-4670-876D-0A071B357315}" srcId="{B7775675-3B38-4890-A94F-105079F64300}" destId="{95B2C611-3F46-419B-A412-4503635551FA}" srcOrd="1" destOrd="0" parTransId="{16F3AC8C-E090-42B2-9B60-98A751F63833}" sibTransId="{93B4B881-F558-443B-AF92-C7747D80BB0A}"/>
    <dgm:cxn modelId="{B66D85CE-B51B-44DF-AD0B-9A3F1B7E074F}" type="presOf" srcId="{3E424095-C1E5-4A45-AADE-264DB377A47E}" destId="{C9E5D660-73C6-4709-92E0-48E1D3AB2C75}" srcOrd="0" destOrd="0" presId="urn:microsoft.com/office/officeart/2005/8/layout/vList5"/>
    <dgm:cxn modelId="{00218E47-FB7D-44B3-AEDE-F24B3B9874D8}" type="presParOf" srcId="{C9E5D660-73C6-4709-92E0-48E1D3AB2C75}" destId="{11A8D732-9477-4D4F-8EA6-403FE0059921}" srcOrd="0" destOrd="0" presId="urn:microsoft.com/office/officeart/2005/8/layout/vList5"/>
    <dgm:cxn modelId="{852AFB8C-4A72-401B-BA33-543A4126D4A8}" type="presParOf" srcId="{11A8D732-9477-4D4F-8EA6-403FE0059921}" destId="{AF54BFB8-5B0A-4DC9-BB52-F768F49E97C2}" srcOrd="0" destOrd="0" presId="urn:microsoft.com/office/officeart/2005/8/layout/vList5"/>
    <dgm:cxn modelId="{1D1B9A8A-E0ED-46FB-AB6F-FBDD4E0C665D}" type="presParOf" srcId="{11A8D732-9477-4D4F-8EA6-403FE0059921}" destId="{24E9A56D-98CF-40B4-AFF8-3170C8D31F40}"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3E424095-C1E5-4A45-AADE-264DB377A47E}"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B7775675-3B38-4890-A94F-105079F64300}">
      <dgm:prSet phldrT="[Text]" custT="1"/>
      <dgm:spPr>
        <a:solidFill>
          <a:srgbClr val="C59FCC"/>
        </a:solidFill>
      </dgm:spPr>
      <dgm:t>
        <a:bodyPr/>
        <a:lstStyle/>
        <a:p>
          <a:r>
            <a:rPr lang="en-US" sz="2400" b="1" noProof="0"/>
            <a:t>Management</a:t>
          </a:r>
        </a:p>
      </dgm:t>
    </dgm:pt>
    <dgm:pt modelId="{D2719260-9DB4-4767-90B7-4E3E9FA8D43C}" type="parTrans" cxnId="{E307C585-0C1F-4E82-89AA-15E8CF04601C}">
      <dgm:prSet/>
      <dgm:spPr/>
      <dgm:t>
        <a:bodyPr/>
        <a:lstStyle/>
        <a:p>
          <a:endParaRPr lang="es-ES" noProof="0"/>
        </a:p>
      </dgm:t>
    </dgm:pt>
    <dgm:pt modelId="{B020BC8F-70FC-4881-8C87-FC98C41EB635}" type="sibTrans" cxnId="{E307C585-0C1F-4E82-89AA-15E8CF04601C}">
      <dgm:prSet/>
      <dgm:spPr/>
      <dgm:t>
        <a:bodyPr/>
        <a:lstStyle/>
        <a:p>
          <a:endParaRPr lang="es-ES" noProof="0"/>
        </a:p>
      </dgm:t>
    </dgm:pt>
    <dgm:pt modelId="{3C4F12F2-E830-4A46-9540-4529A8847AAA}">
      <dgm:prSet phldrT="[Text]" custT="1"/>
      <dgm:spPr>
        <a:solidFill>
          <a:srgbClr val="F1E7F3">
            <a:alpha val="90000"/>
          </a:srgbClr>
        </a:solidFill>
        <a:ln>
          <a:noFill/>
        </a:ln>
      </dgm:spPr>
      <dgm:t>
        <a:bodyPr/>
        <a:lstStyle/>
        <a:p>
          <a:r>
            <a:rPr lang="en-US" sz="2000" noProof="0">
              <a:latin typeface="Sofia Pro"/>
            </a:rPr>
            <a:t>Examples: projects, organization, human resources, …</a:t>
          </a:r>
        </a:p>
      </dgm:t>
    </dgm:pt>
    <dgm:pt modelId="{2FD342CF-9A00-4793-8E70-2FD19D29A2B0}" type="sibTrans" cxnId="{EA92AB59-F932-45F9-93CE-C649B47250B8}">
      <dgm:prSet/>
      <dgm:spPr/>
      <dgm:t>
        <a:bodyPr/>
        <a:lstStyle/>
        <a:p>
          <a:endParaRPr lang="es-ES" noProof="0"/>
        </a:p>
      </dgm:t>
    </dgm:pt>
    <dgm:pt modelId="{6189CE4D-0E2D-483E-B884-85A227081F79}" type="parTrans" cxnId="{EA92AB59-F932-45F9-93CE-C649B47250B8}">
      <dgm:prSet/>
      <dgm:spPr/>
      <dgm:t>
        <a:bodyPr/>
        <a:lstStyle/>
        <a:p>
          <a:endParaRPr lang="es-ES" noProof="0"/>
        </a:p>
      </dgm:t>
    </dgm:pt>
    <dgm:pt modelId="{C05731AF-DA85-4B2C-8AC0-BD24EB477A41}">
      <dgm:prSet phldrT="[Text]" custT="1"/>
      <dgm:spPr>
        <a:solidFill>
          <a:srgbClr val="F1E7F3">
            <a:alpha val="90000"/>
          </a:srgbClr>
        </a:solidFill>
        <a:ln>
          <a:noFill/>
        </a:ln>
      </dgm:spPr>
      <dgm:t>
        <a:bodyPr/>
        <a:lstStyle/>
        <a:p>
          <a:r>
            <a:rPr lang="en-US" sz="2000" noProof="0">
              <a:latin typeface="Sofia Pro"/>
            </a:rPr>
            <a:t>Focus: </a:t>
          </a:r>
          <a:r>
            <a:rPr lang="en-GB" sz="2000" noProof="0"/>
            <a:t>+ + gender in interpersonal relationships, recruitment, work-life balance, …</a:t>
          </a:r>
          <a:endParaRPr lang="en-US" sz="2000" noProof="0">
            <a:latin typeface="Sofia Pro"/>
          </a:endParaRPr>
        </a:p>
      </dgm:t>
    </dgm:pt>
    <dgm:pt modelId="{62A24C0A-A397-465B-9970-71C7A4D91F69}" type="parTrans" cxnId="{F1356969-35AC-4C58-B2E7-B83F525B3BFE}">
      <dgm:prSet/>
      <dgm:spPr/>
      <dgm:t>
        <a:bodyPr/>
        <a:lstStyle/>
        <a:p>
          <a:endParaRPr lang="en-US"/>
        </a:p>
      </dgm:t>
    </dgm:pt>
    <dgm:pt modelId="{FFF291B9-E4C5-487F-86F1-88881EE5EDE6}" type="sibTrans" cxnId="{F1356969-35AC-4C58-B2E7-B83F525B3BFE}">
      <dgm:prSet/>
      <dgm:spPr/>
      <dgm:t>
        <a:bodyPr/>
        <a:lstStyle/>
        <a:p>
          <a:endParaRPr lang="en-US"/>
        </a:p>
      </dgm:t>
    </dgm:pt>
    <dgm:pt modelId="{C9E5D660-73C6-4709-92E0-48E1D3AB2C75}" type="pres">
      <dgm:prSet presAssocID="{3E424095-C1E5-4A45-AADE-264DB377A47E}" presName="Name0" presStyleCnt="0">
        <dgm:presLayoutVars>
          <dgm:dir/>
          <dgm:animLvl val="lvl"/>
          <dgm:resizeHandles val="exact"/>
        </dgm:presLayoutVars>
      </dgm:prSet>
      <dgm:spPr/>
    </dgm:pt>
    <dgm:pt modelId="{11A8D732-9477-4D4F-8EA6-403FE0059921}" type="pres">
      <dgm:prSet presAssocID="{B7775675-3B38-4890-A94F-105079F64300}" presName="linNode" presStyleCnt="0"/>
      <dgm:spPr/>
    </dgm:pt>
    <dgm:pt modelId="{AF54BFB8-5B0A-4DC9-BB52-F768F49E97C2}" type="pres">
      <dgm:prSet presAssocID="{B7775675-3B38-4890-A94F-105079F64300}" presName="parentText" presStyleLbl="node1" presStyleIdx="0" presStyleCnt="1" custScaleX="76777" custLinFactNeighborX="2005" custLinFactNeighborY="-3825">
        <dgm:presLayoutVars>
          <dgm:chMax val="1"/>
          <dgm:bulletEnabled val="1"/>
        </dgm:presLayoutVars>
      </dgm:prSet>
      <dgm:spPr/>
    </dgm:pt>
    <dgm:pt modelId="{24E9A56D-98CF-40B4-AFF8-3170C8D31F40}" type="pres">
      <dgm:prSet presAssocID="{B7775675-3B38-4890-A94F-105079F64300}" presName="descendantText" presStyleLbl="alignAccFollowNode1" presStyleIdx="0" presStyleCnt="1" custScaleX="121530">
        <dgm:presLayoutVars>
          <dgm:bulletEnabled val="1"/>
        </dgm:presLayoutVars>
      </dgm:prSet>
      <dgm:spPr/>
    </dgm:pt>
  </dgm:ptLst>
  <dgm:cxnLst>
    <dgm:cxn modelId="{381C4429-E2F1-4E74-8821-CD5724B53EB2}" type="presOf" srcId="{B7775675-3B38-4890-A94F-105079F64300}" destId="{AF54BFB8-5B0A-4DC9-BB52-F768F49E97C2}" srcOrd="0" destOrd="0" presId="urn:microsoft.com/office/officeart/2005/8/layout/vList5"/>
    <dgm:cxn modelId="{F1356969-35AC-4C58-B2E7-B83F525B3BFE}" srcId="{B7775675-3B38-4890-A94F-105079F64300}" destId="{C05731AF-DA85-4B2C-8AC0-BD24EB477A41}" srcOrd="1" destOrd="0" parTransId="{62A24C0A-A397-465B-9970-71C7A4D91F69}" sibTransId="{FFF291B9-E4C5-487F-86F1-88881EE5EDE6}"/>
    <dgm:cxn modelId="{432BC34B-29A1-4FB7-A237-98DF08F3A986}" type="presOf" srcId="{3C4F12F2-E830-4A46-9540-4529A8847AAA}" destId="{24E9A56D-98CF-40B4-AFF8-3170C8D31F40}" srcOrd="0" destOrd="0" presId="urn:microsoft.com/office/officeart/2005/8/layout/vList5"/>
    <dgm:cxn modelId="{EA92AB59-F932-45F9-93CE-C649B47250B8}" srcId="{B7775675-3B38-4890-A94F-105079F64300}" destId="{3C4F12F2-E830-4A46-9540-4529A8847AAA}" srcOrd="0" destOrd="0" parTransId="{6189CE4D-0E2D-483E-B884-85A227081F79}" sibTransId="{2FD342CF-9A00-4793-8E70-2FD19D29A2B0}"/>
    <dgm:cxn modelId="{E307C585-0C1F-4E82-89AA-15E8CF04601C}" srcId="{3E424095-C1E5-4A45-AADE-264DB377A47E}" destId="{B7775675-3B38-4890-A94F-105079F64300}" srcOrd="0" destOrd="0" parTransId="{D2719260-9DB4-4767-90B7-4E3E9FA8D43C}" sibTransId="{B020BC8F-70FC-4881-8C87-FC98C41EB635}"/>
    <dgm:cxn modelId="{40457CA3-3D48-4C86-B5AD-C5BD8F76854E}" type="presOf" srcId="{C05731AF-DA85-4B2C-8AC0-BD24EB477A41}" destId="{24E9A56D-98CF-40B4-AFF8-3170C8D31F40}" srcOrd="0" destOrd="1" presId="urn:microsoft.com/office/officeart/2005/8/layout/vList5"/>
    <dgm:cxn modelId="{B66D85CE-B51B-44DF-AD0B-9A3F1B7E074F}" type="presOf" srcId="{3E424095-C1E5-4A45-AADE-264DB377A47E}" destId="{C9E5D660-73C6-4709-92E0-48E1D3AB2C75}" srcOrd="0" destOrd="0" presId="urn:microsoft.com/office/officeart/2005/8/layout/vList5"/>
    <dgm:cxn modelId="{00218E47-FB7D-44B3-AEDE-F24B3B9874D8}" type="presParOf" srcId="{C9E5D660-73C6-4709-92E0-48E1D3AB2C75}" destId="{11A8D732-9477-4D4F-8EA6-403FE0059921}" srcOrd="0" destOrd="0" presId="urn:microsoft.com/office/officeart/2005/8/layout/vList5"/>
    <dgm:cxn modelId="{852AFB8C-4A72-401B-BA33-543A4126D4A8}" type="presParOf" srcId="{11A8D732-9477-4D4F-8EA6-403FE0059921}" destId="{AF54BFB8-5B0A-4DC9-BB52-F768F49E97C2}" srcOrd="0" destOrd="0" presId="urn:microsoft.com/office/officeart/2005/8/layout/vList5"/>
    <dgm:cxn modelId="{1D1B9A8A-E0ED-46FB-AB6F-FBDD4E0C665D}" type="presParOf" srcId="{11A8D732-9477-4D4F-8EA6-403FE0059921}" destId="{24E9A56D-98CF-40B4-AFF8-3170C8D31F40}"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3E424095-C1E5-4A45-AADE-264DB377A47E}"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B7775675-3B38-4890-A94F-105079F64300}">
      <dgm:prSet phldrT="[Text]" custT="1"/>
      <dgm:spPr>
        <a:solidFill>
          <a:srgbClr val="6A007C"/>
        </a:solidFill>
      </dgm:spPr>
      <dgm:t>
        <a:bodyPr/>
        <a:lstStyle/>
        <a:p>
          <a:r>
            <a:rPr lang="en-US" sz="2400" b="1" noProof="0"/>
            <a:t>Fundamentals</a:t>
          </a:r>
        </a:p>
      </dgm:t>
    </dgm:pt>
    <dgm:pt modelId="{D2719260-9DB4-4767-90B7-4E3E9FA8D43C}" type="parTrans" cxnId="{E307C585-0C1F-4E82-89AA-15E8CF04601C}">
      <dgm:prSet/>
      <dgm:spPr/>
      <dgm:t>
        <a:bodyPr/>
        <a:lstStyle/>
        <a:p>
          <a:endParaRPr lang="es-ES" noProof="0"/>
        </a:p>
      </dgm:t>
    </dgm:pt>
    <dgm:pt modelId="{B020BC8F-70FC-4881-8C87-FC98C41EB635}" type="sibTrans" cxnId="{E307C585-0C1F-4E82-89AA-15E8CF04601C}">
      <dgm:prSet/>
      <dgm:spPr/>
      <dgm:t>
        <a:bodyPr/>
        <a:lstStyle/>
        <a:p>
          <a:endParaRPr lang="es-ES" noProof="0"/>
        </a:p>
      </dgm:t>
    </dgm:pt>
    <dgm:pt modelId="{3C4F12F2-E830-4A46-9540-4529A8847AAA}">
      <dgm:prSet phldrT="[Text]" custT="1"/>
      <dgm:spPr>
        <a:solidFill>
          <a:srgbClr val="F1E7F3"/>
        </a:solidFill>
        <a:ln>
          <a:noFill/>
        </a:ln>
      </dgm:spPr>
      <dgm:t>
        <a:bodyPr/>
        <a:lstStyle/>
        <a:p>
          <a:r>
            <a:rPr lang="en-US" sz="2000" noProof="0">
              <a:latin typeface="Sofia Pro"/>
            </a:rPr>
            <a:t>Examples: calculus, algebra, physics, statistics… </a:t>
          </a:r>
        </a:p>
      </dgm:t>
    </dgm:pt>
    <dgm:pt modelId="{2FD342CF-9A00-4793-8E70-2FD19D29A2B0}" type="sibTrans" cxnId="{EA92AB59-F932-45F9-93CE-C649B47250B8}">
      <dgm:prSet/>
      <dgm:spPr/>
      <dgm:t>
        <a:bodyPr/>
        <a:lstStyle/>
        <a:p>
          <a:endParaRPr lang="es-ES" noProof="0"/>
        </a:p>
      </dgm:t>
    </dgm:pt>
    <dgm:pt modelId="{6189CE4D-0E2D-483E-B884-85A227081F79}" type="parTrans" cxnId="{EA92AB59-F932-45F9-93CE-C649B47250B8}">
      <dgm:prSet/>
      <dgm:spPr/>
      <dgm:t>
        <a:bodyPr/>
        <a:lstStyle/>
        <a:p>
          <a:endParaRPr lang="es-ES" noProof="0"/>
        </a:p>
      </dgm:t>
    </dgm:pt>
    <dgm:pt modelId="{95B2C611-3F46-419B-A412-4503635551FA}">
      <dgm:prSet phldrT="[Text]" custT="1"/>
      <dgm:spPr>
        <a:solidFill>
          <a:srgbClr val="F1E7F3"/>
        </a:solidFill>
        <a:ln>
          <a:noFill/>
        </a:ln>
      </dgm:spPr>
      <dgm:t>
        <a:bodyPr/>
        <a:lstStyle/>
        <a:p>
          <a:r>
            <a:rPr lang="en-US" sz="2000" noProof="0">
              <a:latin typeface="Sofia Pro"/>
            </a:rPr>
            <a:t>Focus: contextualization</a:t>
          </a:r>
        </a:p>
      </dgm:t>
    </dgm:pt>
    <dgm:pt modelId="{93B4B881-F558-443B-AF92-C7747D80BB0A}" type="sibTrans" cxnId="{DD87B79B-7D70-4670-876D-0A071B357315}">
      <dgm:prSet/>
      <dgm:spPr/>
      <dgm:t>
        <a:bodyPr/>
        <a:lstStyle/>
        <a:p>
          <a:endParaRPr lang="es-ES" noProof="0"/>
        </a:p>
      </dgm:t>
    </dgm:pt>
    <dgm:pt modelId="{16F3AC8C-E090-42B2-9B60-98A751F63833}" type="parTrans" cxnId="{DD87B79B-7D70-4670-876D-0A071B357315}">
      <dgm:prSet/>
      <dgm:spPr/>
      <dgm:t>
        <a:bodyPr/>
        <a:lstStyle/>
        <a:p>
          <a:endParaRPr lang="es-ES" noProof="0"/>
        </a:p>
      </dgm:t>
    </dgm:pt>
    <dgm:pt modelId="{C9E5D660-73C6-4709-92E0-48E1D3AB2C75}" type="pres">
      <dgm:prSet presAssocID="{3E424095-C1E5-4A45-AADE-264DB377A47E}" presName="Name0" presStyleCnt="0">
        <dgm:presLayoutVars>
          <dgm:dir/>
          <dgm:animLvl val="lvl"/>
          <dgm:resizeHandles val="exact"/>
        </dgm:presLayoutVars>
      </dgm:prSet>
      <dgm:spPr/>
    </dgm:pt>
    <dgm:pt modelId="{11A8D732-9477-4D4F-8EA6-403FE0059921}" type="pres">
      <dgm:prSet presAssocID="{B7775675-3B38-4890-A94F-105079F64300}" presName="linNode" presStyleCnt="0"/>
      <dgm:spPr/>
    </dgm:pt>
    <dgm:pt modelId="{AF54BFB8-5B0A-4DC9-BB52-F768F49E97C2}" type="pres">
      <dgm:prSet presAssocID="{B7775675-3B38-4890-A94F-105079F64300}" presName="parentText" presStyleLbl="node1" presStyleIdx="0" presStyleCnt="1" custScaleX="76777" custLinFactNeighborX="-14219">
        <dgm:presLayoutVars>
          <dgm:chMax val="1"/>
          <dgm:bulletEnabled val="1"/>
        </dgm:presLayoutVars>
      </dgm:prSet>
      <dgm:spPr/>
    </dgm:pt>
    <dgm:pt modelId="{24E9A56D-98CF-40B4-AFF8-3170C8D31F40}" type="pres">
      <dgm:prSet presAssocID="{B7775675-3B38-4890-A94F-105079F64300}" presName="descendantText" presStyleLbl="alignAccFollowNode1" presStyleIdx="0" presStyleCnt="1" custScaleX="121530">
        <dgm:presLayoutVars>
          <dgm:bulletEnabled val="1"/>
        </dgm:presLayoutVars>
      </dgm:prSet>
      <dgm:spPr/>
    </dgm:pt>
  </dgm:ptLst>
  <dgm:cxnLst>
    <dgm:cxn modelId="{493B5F0B-A09C-45A3-8C24-EF4D4C249D09}" type="presOf" srcId="{95B2C611-3F46-419B-A412-4503635551FA}" destId="{24E9A56D-98CF-40B4-AFF8-3170C8D31F40}" srcOrd="0" destOrd="1" presId="urn:microsoft.com/office/officeart/2005/8/layout/vList5"/>
    <dgm:cxn modelId="{381C4429-E2F1-4E74-8821-CD5724B53EB2}" type="presOf" srcId="{B7775675-3B38-4890-A94F-105079F64300}" destId="{AF54BFB8-5B0A-4DC9-BB52-F768F49E97C2}" srcOrd="0" destOrd="0" presId="urn:microsoft.com/office/officeart/2005/8/layout/vList5"/>
    <dgm:cxn modelId="{432BC34B-29A1-4FB7-A237-98DF08F3A986}" type="presOf" srcId="{3C4F12F2-E830-4A46-9540-4529A8847AAA}" destId="{24E9A56D-98CF-40B4-AFF8-3170C8D31F40}" srcOrd="0" destOrd="0" presId="urn:microsoft.com/office/officeart/2005/8/layout/vList5"/>
    <dgm:cxn modelId="{EA92AB59-F932-45F9-93CE-C649B47250B8}" srcId="{B7775675-3B38-4890-A94F-105079F64300}" destId="{3C4F12F2-E830-4A46-9540-4529A8847AAA}" srcOrd="0" destOrd="0" parTransId="{6189CE4D-0E2D-483E-B884-85A227081F79}" sibTransId="{2FD342CF-9A00-4793-8E70-2FD19D29A2B0}"/>
    <dgm:cxn modelId="{E307C585-0C1F-4E82-89AA-15E8CF04601C}" srcId="{3E424095-C1E5-4A45-AADE-264DB377A47E}" destId="{B7775675-3B38-4890-A94F-105079F64300}" srcOrd="0" destOrd="0" parTransId="{D2719260-9DB4-4767-90B7-4E3E9FA8D43C}" sibTransId="{B020BC8F-70FC-4881-8C87-FC98C41EB635}"/>
    <dgm:cxn modelId="{DD87B79B-7D70-4670-876D-0A071B357315}" srcId="{B7775675-3B38-4890-A94F-105079F64300}" destId="{95B2C611-3F46-419B-A412-4503635551FA}" srcOrd="1" destOrd="0" parTransId="{16F3AC8C-E090-42B2-9B60-98A751F63833}" sibTransId="{93B4B881-F558-443B-AF92-C7747D80BB0A}"/>
    <dgm:cxn modelId="{B66D85CE-B51B-44DF-AD0B-9A3F1B7E074F}" type="presOf" srcId="{3E424095-C1E5-4A45-AADE-264DB377A47E}" destId="{C9E5D660-73C6-4709-92E0-48E1D3AB2C75}" srcOrd="0" destOrd="0" presId="urn:microsoft.com/office/officeart/2005/8/layout/vList5"/>
    <dgm:cxn modelId="{00218E47-FB7D-44B3-AEDE-F24B3B9874D8}" type="presParOf" srcId="{C9E5D660-73C6-4709-92E0-48E1D3AB2C75}" destId="{11A8D732-9477-4D4F-8EA6-403FE0059921}" srcOrd="0" destOrd="0" presId="urn:microsoft.com/office/officeart/2005/8/layout/vList5"/>
    <dgm:cxn modelId="{852AFB8C-4A72-401B-BA33-543A4126D4A8}" type="presParOf" srcId="{11A8D732-9477-4D4F-8EA6-403FE0059921}" destId="{AF54BFB8-5B0A-4DC9-BB52-F768F49E97C2}" srcOrd="0" destOrd="0" presId="urn:microsoft.com/office/officeart/2005/8/layout/vList5"/>
    <dgm:cxn modelId="{1D1B9A8A-E0ED-46FB-AB6F-FBDD4E0C665D}" type="presParOf" srcId="{11A8D732-9477-4D4F-8EA6-403FE0059921}" destId="{24E9A56D-98CF-40B4-AFF8-3170C8D31F40}"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3E424095-C1E5-4A45-AADE-264DB377A47E}"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B7775675-3B38-4890-A94F-105079F64300}">
      <dgm:prSet phldrT="[Text]" custT="1"/>
      <dgm:spPr>
        <a:solidFill>
          <a:srgbClr val="A468AE"/>
        </a:solidFill>
      </dgm:spPr>
      <dgm:t>
        <a:bodyPr/>
        <a:lstStyle/>
        <a:p>
          <a:r>
            <a:rPr lang="en-US" sz="2400" b="1" noProof="0"/>
            <a:t>Technologies</a:t>
          </a:r>
        </a:p>
      </dgm:t>
    </dgm:pt>
    <dgm:pt modelId="{D2719260-9DB4-4767-90B7-4E3E9FA8D43C}" type="parTrans" cxnId="{E307C585-0C1F-4E82-89AA-15E8CF04601C}">
      <dgm:prSet/>
      <dgm:spPr/>
      <dgm:t>
        <a:bodyPr/>
        <a:lstStyle/>
        <a:p>
          <a:endParaRPr lang="es-ES" noProof="0"/>
        </a:p>
      </dgm:t>
    </dgm:pt>
    <dgm:pt modelId="{B020BC8F-70FC-4881-8C87-FC98C41EB635}" type="sibTrans" cxnId="{E307C585-0C1F-4E82-89AA-15E8CF04601C}">
      <dgm:prSet/>
      <dgm:spPr/>
      <dgm:t>
        <a:bodyPr/>
        <a:lstStyle/>
        <a:p>
          <a:endParaRPr lang="es-ES" noProof="0"/>
        </a:p>
      </dgm:t>
    </dgm:pt>
    <dgm:pt modelId="{3C4F12F2-E830-4A46-9540-4529A8847AAA}">
      <dgm:prSet phldrT="[Text]" custT="1"/>
      <dgm:spPr>
        <a:solidFill>
          <a:srgbClr val="F1E7F3"/>
        </a:solidFill>
        <a:ln>
          <a:noFill/>
        </a:ln>
      </dgm:spPr>
      <dgm:t>
        <a:bodyPr/>
        <a:lstStyle/>
        <a:p>
          <a:r>
            <a:rPr lang="en-US" sz="2000" noProof="0">
              <a:latin typeface="Sofia Pro"/>
            </a:rPr>
            <a:t>Examples: heat transfer, electrotechnics, …</a:t>
          </a:r>
        </a:p>
      </dgm:t>
    </dgm:pt>
    <dgm:pt modelId="{2FD342CF-9A00-4793-8E70-2FD19D29A2B0}" type="sibTrans" cxnId="{EA92AB59-F932-45F9-93CE-C649B47250B8}">
      <dgm:prSet/>
      <dgm:spPr/>
      <dgm:t>
        <a:bodyPr/>
        <a:lstStyle/>
        <a:p>
          <a:endParaRPr lang="es-ES" noProof="0"/>
        </a:p>
      </dgm:t>
    </dgm:pt>
    <dgm:pt modelId="{6189CE4D-0E2D-483E-B884-85A227081F79}" type="parTrans" cxnId="{EA92AB59-F932-45F9-93CE-C649B47250B8}">
      <dgm:prSet/>
      <dgm:spPr/>
      <dgm:t>
        <a:bodyPr/>
        <a:lstStyle/>
        <a:p>
          <a:endParaRPr lang="es-ES" noProof="0"/>
        </a:p>
      </dgm:t>
    </dgm:pt>
    <dgm:pt modelId="{95B2C611-3F46-419B-A412-4503635551FA}">
      <dgm:prSet phldrT="[Text]" custT="1"/>
      <dgm:spPr>
        <a:solidFill>
          <a:srgbClr val="F1E7F3"/>
        </a:solidFill>
        <a:ln>
          <a:noFill/>
        </a:ln>
      </dgm:spPr>
      <dgm:t>
        <a:bodyPr/>
        <a:lstStyle/>
        <a:p>
          <a:r>
            <a:rPr lang="en-US" sz="2000" noProof="0">
              <a:latin typeface="Sofia Pro"/>
            </a:rPr>
            <a:t>Focus: + safety, environment, ergonomic, SDG,</a:t>
          </a:r>
          <a:r>
            <a:rPr lang="en-GB" sz="2000" noProof="0"/>
            <a:t> consumption paths, </a:t>
          </a:r>
          <a:r>
            <a:rPr lang="en-US" sz="2000" noProof="0">
              <a:latin typeface="Sofia Pro"/>
            </a:rPr>
            <a:t>…</a:t>
          </a:r>
        </a:p>
      </dgm:t>
    </dgm:pt>
    <dgm:pt modelId="{93B4B881-F558-443B-AF92-C7747D80BB0A}" type="sibTrans" cxnId="{DD87B79B-7D70-4670-876D-0A071B357315}">
      <dgm:prSet/>
      <dgm:spPr/>
      <dgm:t>
        <a:bodyPr/>
        <a:lstStyle/>
        <a:p>
          <a:endParaRPr lang="es-ES" noProof="0"/>
        </a:p>
      </dgm:t>
    </dgm:pt>
    <dgm:pt modelId="{16F3AC8C-E090-42B2-9B60-98A751F63833}" type="parTrans" cxnId="{DD87B79B-7D70-4670-876D-0A071B357315}">
      <dgm:prSet/>
      <dgm:spPr/>
      <dgm:t>
        <a:bodyPr/>
        <a:lstStyle/>
        <a:p>
          <a:endParaRPr lang="es-ES" noProof="0"/>
        </a:p>
      </dgm:t>
    </dgm:pt>
    <dgm:pt modelId="{C9E5D660-73C6-4709-92E0-48E1D3AB2C75}" type="pres">
      <dgm:prSet presAssocID="{3E424095-C1E5-4A45-AADE-264DB377A47E}" presName="Name0" presStyleCnt="0">
        <dgm:presLayoutVars>
          <dgm:dir/>
          <dgm:animLvl val="lvl"/>
          <dgm:resizeHandles val="exact"/>
        </dgm:presLayoutVars>
      </dgm:prSet>
      <dgm:spPr/>
    </dgm:pt>
    <dgm:pt modelId="{11A8D732-9477-4D4F-8EA6-403FE0059921}" type="pres">
      <dgm:prSet presAssocID="{B7775675-3B38-4890-A94F-105079F64300}" presName="linNode" presStyleCnt="0"/>
      <dgm:spPr/>
    </dgm:pt>
    <dgm:pt modelId="{AF54BFB8-5B0A-4DC9-BB52-F768F49E97C2}" type="pres">
      <dgm:prSet presAssocID="{B7775675-3B38-4890-A94F-105079F64300}" presName="parentText" presStyleLbl="node1" presStyleIdx="0" presStyleCnt="1" custScaleX="76777" custLinFactNeighborX="557" custLinFactNeighborY="-3076">
        <dgm:presLayoutVars>
          <dgm:chMax val="1"/>
          <dgm:bulletEnabled val="1"/>
        </dgm:presLayoutVars>
      </dgm:prSet>
      <dgm:spPr/>
    </dgm:pt>
    <dgm:pt modelId="{24E9A56D-98CF-40B4-AFF8-3170C8D31F40}" type="pres">
      <dgm:prSet presAssocID="{B7775675-3B38-4890-A94F-105079F64300}" presName="descendantText" presStyleLbl="alignAccFollowNode1" presStyleIdx="0" presStyleCnt="1" custScaleX="121530">
        <dgm:presLayoutVars>
          <dgm:bulletEnabled val="1"/>
        </dgm:presLayoutVars>
      </dgm:prSet>
      <dgm:spPr/>
    </dgm:pt>
  </dgm:ptLst>
  <dgm:cxnLst>
    <dgm:cxn modelId="{493B5F0B-A09C-45A3-8C24-EF4D4C249D09}" type="presOf" srcId="{95B2C611-3F46-419B-A412-4503635551FA}" destId="{24E9A56D-98CF-40B4-AFF8-3170C8D31F40}" srcOrd="0" destOrd="1" presId="urn:microsoft.com/office/officeart/2005/8/layout/vList5"/>
    <dgm:cxn modelId="{381C4429-E2F1-4E74-8821-CD5724B53EB2}" type="presOf" srcId="{B7775675-3B38-4890-A94F-105079F64300}" destId="{AF54BFB8-5B0A-4DC9-BB52-F768F49E97C2}" srcOrd="0" destOrd="0" presId="urn:microsoft.com/office/officeart/2005/8/layout/vList5"/>
    <dgm:cxn modelId="{432BC34B-29A1-4FB7-A237-98DF08F3A986}" type="presOf" srcId="{3C4F12F2-E830-4A46-9540-4529A8847AAA}" destId="{24E9A56D-98CF-40B4-AFF8-3170C8D31F40}" srcOrd="0" destOrd="0" presId="urn:microsoft.com/office/officeart/2005/8/layout/vList5"/>
    <dgm:cxn modelId="{EA92AB59-F932-45F9-93CE-C649B47250B8}" srcId="{B7775675-3B38-4890-A94F-105079F64300}" destId="{3C4F12F2-E830-4A46-9540-4529A8847AAA}" srcOrd="0" destOrd="0" parTransId="{6189CE4D-0E2D-483E-B884-85A227081F79}" sibTransId="{2FD342CF-9A00-4793-8E70-2FD19D29A2B0}"/>
    <dgm:cxn modelId="{E307C585-0C1F-4E82-89AA-15E8CF04601C}" srcId="{3E424095-C1E5-4A45-AADE-264DB377A47E}" destId="{B7775675-3B38-4890-A94F-105079F64300}" srcOrd="0" destOrd="0" parTransId="{D2719260-9DB4-4767-90B7-4E3E9FA8D43C}" sibTransId="{B020BC8F-70FC-4881-8C87-FC98C41EB635}"/>
    <dgm:cxn modelId="{DD87B79B-7D70-4670-876D-0A071B357315}" srcId="{B7775675-3B38-4890-A94F-105079F64300}" destId="{95B2C611-3F46-419B-A412-4503635551FA}" srcOrd="1" destOrd="0" parTransId="{16F3AC8C-E090-42B2-9B60-98A751F63833}" sibTransId="{93B4B881-F558-443B-AF92-C7747D80BB0A}"/>
    <dgm:cxn modelId="{B66D85CE-B51B-44DF-AD0B-9A3F1B7E074F}" type="presOf" srcId="{3E424095-C1E5-4A45-AADE-264DB377A47E}" destId="{C9E5D660-73C6-4709-92E0-48E1D3AB2C75}" srcOrd="0" destOrd="0" presId="urn:microsoft.com/office/officeart/2005/8/layout/vList5"/>
    <dgm:cxn modelId="{00218E47-FB7D-44B3-AEDE-F24B3B9874D8}" type="presParOf" srcId="{C9E5D660-73C6-4709-92E0-48E1D3AB2C75}" destId="{11A8D732-9477-4D4F-8EA6-403FE0059921}" srcOrd="0" destOrd="0" presId="urn:microsoft.com/office/officeart/2005/8/layout/vList5"/>
    <dgm:cxn modelId="{852AFB8C-4A72-401B-BA33-543A4126D4A8}" type="presParOf" srcId="{11A8D732-9477-4D4F-8EA6-403FE0059921}" destId="{AF54BFB8-5B0A-4DC9-BB52-F768F49E97C2}" srcOrd="0" destOrd="0" presId="urn:microsoft.com/office/officeart/2005/8/layout/vList5"/>
    <dgm:cxn modelId="{1D1B9A8A-E0ED-46FB-AB6F-FBDD4E0C665D}" type="presParOf" srcId="{11A8D732-9477-4D4F-8EA6-403FE0059921}" destId="{24E9A56D-98CF-40B4-AFF8-3170C8D31F40}" srcOrd="1" destOrd="0" presId="urn:microsoft.com/office/officeart/2005/8/layout/vList5"/>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3E424095-C1E5-4A45-AADE-264DB377A47E}"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B7775675-3B38-4890-A94F-105079F64300}">
      <dgm:prSet phldrT="[Text]" custT="1"/>
      <dgm:spPr>
        <a:solidFill>
          <a:srgbClr val="C59FCC"/>
        </a:solidFill>
      </dgm:spPr>
      <dgm:t>
        <a:bodyPr/>
        <a:lstStyle/>
        <a:p>
          <a:r>
            <a:rPr lang="en-US" sz="2400" b="1" noProof="0"/>
            <a:t>Management</a:t>
          </a:r>
        </a:p>
      </dgm:t>
    </dgm:pt>
    <dgm:pt modelId="{D2719260-9DB4-4767-90B7-4E3E9FA8D43C}" type="parTrans" cxnId="{E307C585-0C1F-4E82-89AA-15E8CF04601C}">
      <dgm:prSet/>
      <dgm:spPr/>
      <dgm:t>
        <a:bodyPr/>
        <a:lstStyle/>
        <a:p>
          <a:endParaRPr lang="es-ES" noProof="0"/>
        </a:p>
      </dgm:t>
    </dgm:pt>
    <dgm:pt modelId="{B020BC8F-70FC-4881-8C87-FC98C41EB635}" type="sibTrans" cxnId="{E307C585-0C1F-4E82-89AA-15E8CF04601C}">
      <dgm:prSet/>
      <dgm:spPr/>
      <dgm:t>
        <a:bodyPr/>
        <a:lstStyle/>
        <a:p>
          <a:endParaRPr lang="es-ES" noProof="0"/>
        </a:p>
      </dgm:t>
    </dgm:pt>
    <dgm:pt modelId="{3C4F12F2-E830-4A46-9540-4529A8847AAA}">
      <dgm:prSet phldrT="[Text]" custT="1"/>
      <dgm:spPr>
        <a:solidFill>
          <a:srgbClr val="F1E7F3">
            <a:alpha val="90000"/>
          </a:srgbClr>
        </a:solidFill>
        <a:ln>
          <a:noFill/>
        </a:ln>
      </dgm:spPr>
      <dgm:t>
        <a:bodyPr/>
        <a:lstStyle/>
        <a:p>
          <a:r>
            <a:rPr lang="en-US" sz="2000" noProof="0">
              <a:latin typeface="Sofia Pro"/>
            </a:rPr>
            <a:t>Examples: projects, organization, human resources, …</a:t>
          </a:r>
        </a:p>
      </dgm:t>
    </dgm:pt>
    <dgm:pt modelId="{2FD342CF-9A00-4793-8E70-2FD19D29A2B0}" type="sibTrans" cxnId="{EA92AB59-F932-45F9-93CE-C649B47250B8}">
      <dgm:prSet/>
      <dgm:spPr/>
      <dgm:t>
        <a:bodyPr/>
        <a:lstStyle/>
        <a:p>
          <a:endParaRPr lang="es-ES" noProof="0"/>
        </a:p>
      </dgm:t>
    </dgm:pt>
    <dgm:pt modelId="{6189CE4D-0E2D-483E-B884-85A227081F79}" type="parTrans" cxnId="{EA92AB59-F932-45F9-93CE-C649B47250B8}">
      <dgm:prSet/>
      <dgm:spPr/>
      <dgm:t>
        <a:bodyPr/>
        <a:lstStyle/>
        <a:p>
          <a:endParaRPr lang="es-ES" noProof="0"/>
        </a:p>
      </dgm:t>
    </dgm:pt>
    <dgm:pt modelId="{C05731AF-DA85-4B2C-8AC0-BD24EB477A41}">
      <dgm:prSet phldrT="[Text]" custT="1"/>
      <dgm:spPr>
        <a:solidFill>
          <a:srgbClr val="F1E7F3">
            <a:alpha val="90000"/>
          </a:srgbClr>
        </a:solidFill>
        <a:ln>
          <a:noFill/>
        </a:ln>
      </dgm:spPr>
      <dgm:t>
        <a:bodyPr/>
        <a:lstStyle/>
        <a:p>
          <a:r>
            <a:rPr lang="en-US" sz="2000" noProof="0">
              <a:latin typeface="Sofia Pro"/>
            </a:rPr>
            <a:t>Focus: </a:t>
          </a:r>
          <a:r>
            <a:rPr lang="en-GB" sz="2000" noProof="0"/>
            <a:t>+ + gender in interpersonal relationships, recruitment, work-life balance, …</a:t>
          </a:r>
          <a:endParaRPr lang="en-US" sz="2000" noProof="0">
            <a:latin typeface="Sofia Pro"/>
          </a:endParaRPr>
        </a:p>
      </dgm:t>
    </dgm:pt>
    <dgm:pt modelId="{62A24C0A-A397-465B-9970-71C7A4D91F69}" type="parTrans" cxnId="{F1356969-35AC-4C58-B2E7-B83F525B3BFE}">
      <dgm:prSet/>
      <dgm:spPr/>
      <dgm:t>
        <a:bodyPr/>
        <a:lstStyle/>
        <a:p>
          <a:endParaRPr lang="en-US"/>
        </a:p>
      </dgm:t>
    </dgm:pt>
    <dgm:pt modelId="{FFF291B9-E4C5-487F-86F1-88881EE5EDE6}" type="sibTrans" cxnId="{F1356969-35AC-4C58-B2E7-B83F525B3BFE}">
      <dgm:prSet/>
      <dgm:spPr/>
      <dgm:t>
        <a:bodyPr/>
        <a:lstStyle/>
        <a:p>
          <a:endParaRPr lang="en-US"/>
        </a:p>
      </dgm:t>
    </dgm:pt>
    <dgm:pt modelId="{C9E5D660-73C6-4709-92E0-48E1D3AB2C75}" type="pres">
      <dgm:prSet presAssocID="{3E424095-C1E5-4A45-AADE-264DB377A47E}" presName="Name0" presStyleCnt="0">
        <dgm:presLayoutVars>
          <dgm:dir/>
          <dgm:animLvl val="lvl"/>
          <dgm:resizeHandles val="exact"/>
        </dgm:presLayoutVars>
      </dgm:prSet>
      <dgm:spPr/>
    </dgm:pt>
    <dgm:pt modelId="{11A8D732-9477-4D4F-8EA6-403FE0059921}" type="pres">
      <dgm:prSet presAssocID="{B7775675-3B38-4890-A94F-105079F64300}" presName="linNode" presStyleCnt="0"/>
      <dgm:spPr/>
    </dgm:pt>
    <dgm:pt modelId="{AF54BFB8-5B0A-4DC9-BB52-F768F49E97C2}" type="pres">
      <dgm:prSet presAssocID="{B7775675-3B38-4890-A94F-105079F64300}" presName="parentText" presStyleLbl="node1" presStyleIdx="0" presStyleCnt="1" custScaleX="76777" custLinFactNeighborX="557" custLinFactNeighborY="879">
        <dgm:presLayoutVars>
          <dgm:chMax val="1"/>
          <dgm:bulletEnabled val="1"/>
        </dgm:presLayoutVars>
      </dgm:prSet>
      <dgm:spPr/>
    </dgm:pt>
    <dgm:pt modelId="{24E9A56D-98CF-40B4-AFF8-3170C8D31F40}" type="pres">
      <dgm:prSet presAssocID="{B7775675-3B38-4890-A94F-105079F64300}" presName="descendantText" presStyleLbl="alignAccFollowNode1" presStyleIdx="0" presStyleCnt="1" custScaleX="121530">
        <dgm:presLayoutVars>
          <dgm:bulletEnabled val="1"/>
        </dgm:presLayoutVars>
      </dgm:prSet>
      <dgm:spPr/>
    </dgm:pt>
  </dgm:ptLst>
  <dgm:cxnLst>
    <dgm:cxn modelId="{381C4429-E2F1-4E74-8821-CD5724B53EB2}" type="presOf" srcId="{B7775675-3B38-4890-A94F-105079F64300}" destId="{AF54BFB8-5B0A-4DC9-BB52-F768F49E97C2}" srcOrd="0" destOrd="0" presId="urn:microsoft.com/office/officeart/2005/8/layout/vList5"/>
    <dgm:cxn modelId="{F1356969-35AC-4C58-B2E7-B83F525B3BFE}" srcId="{B7775675-3B38-4890-A94F-105079F64300}" destId="{C05731AF-DA85-4B2C-8AC0-BD24EB477A41}" srcOrd="1" destOrd="0" parTransId="{62A24C0A-A397-465B-9970-71C7A4D91F69}" sibTransId="{FFF291B9-E4C5-487F-86F1-88881EE5EDE6}"/>
    <dgm:cxn modelId="{432BC34B-29A1-4FB7-A237-98DF08F3A986}" type="presOf" srcId="{3C4F12F2-E830-4A46-9540-4529A8847AAA}" destId="{24E9A56D-98CF-40B4-AFF8-3170C8D31F40}" srcOrd="0" destOrd="0" presId="urn:microsoft.com/office/officeart/2005/8/layout/vList5"/>
    <dgm:cxn modelId="{EA92AB59-F932-45F9-93CE-C649B47250B8}" srcId="{B7775675-3B38-4890-A94F-105079F64300}" destId="{3C4F12F2-E830-4A46-9540-4529A8847AAA}" srcOrd="0" destOrd="0" parTransId="{6189CE4D-0E2D-483E-B884-85A227081F79}" sibTransId="{2FD342CF-9A00-4793-8E70-2FD19D29A2B0}"/>
    <dgm:cxn modelId="{E307C585-0C1F-4E82-89AA-15E8CF04601C}" srcId="{3E424095-C1E5-4A45-AADE-264DB377A47E}" destId="{B7775675-3B38-4890-A94F-105079F64300}" srcOrd="0" destOrd="0" parTransId="{D2719260-9DB4-4767-90B7-4E3E9FA8D43C}" sibTransId="{B020BC8F-70FC-4881-8C87-FC98C41EB635}"/>
    <dgm:cxn modelId="{40457CA3-3D48-4C86-B5AD-C5BD8F76854E}" type="presOf" srcId="{C05731AF-DA85-4B2C-8AC0-BD24EB477A41}" destId="{24E9A56D-98CF-40B4-AFF8-3170C8D31F40}" srcOrd="0" destOrd="1" presId="urn:microsoft.com/office/officeart/2005/8/layout/vList5"/>
    <dgm:cxn modelId="{B66D85CE-B51B-44DF-AD0B-9A3F1B7E074F}" type="presOf" srcId="{3E424095-C1E5-4A45-AADE-264DB377A47E}" destId="{C9E5D660-73C6-4709-92E0-48E1D3AB2C75}" srcOrd="0" destOrd="0" presId="urn:microsoft.com/office/officeart/2005/8/layout/vList5"/>
    <dgm:cxn modelId="{00218E47-FB7D-44B3-AEDE-F24B3B9874D8}" type="presParOf" srcId="{C9E5D660-73C6-4709-92E0-48E1D3AB2C75}" destId="{11A8D732-9477-4D4F-8EA6-403FE0059921}" srcOrd="0" destOrd="0" presId="urn:microsoft.com/office/officeart/2005/8/layout/vList5"/>
    <dgm:cxn modelId="{852AFB8C-4A72-401B-BA33-543A4126D4A8}" type="presParOf" srcId="{11A8D732-9477-4D4F-8EA6-403FE0059921}" destId="{AF54BFB8-5B0A-4DC9-BB52-F768F49E97C2}" srcOrd="0" destOrd="0" presId="urn:microsoft.com/office/officeart/2005/8/layout/vList5"/>
    <dgm:cxn modelId="{1D1B9A8A-E0ED-46FB-AB6F-FBDD4E0C665D}" type="presParOf" srcId="{11A8D732-9477-4D4F-8EA6-403FE0059921}" destId="{24E9A56D-98CF-40B4-AFF8-3170C8D31F40}" srcOrd="1" destOrd="0" presId="urn:microsoft.com/office/officeart/2005/8/layout/vList5"/>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66C03C9-A4D4-4BF1-AEA3-616126FFE7DB}">
      <dsp:nvSpPr>
        <dsp:cNvPr id="0" name=""/>
        <dsp:cNvSpPr/>
      </dsp:nvSpPr>
      <dsp:spPr>
        <a:xfrm>
          <a:off x="2256343" y="908693"/>
          <a:ext cx="1168618" cy="367258"/>
        </a:xfrm>
        <a:custGeom>
          <a:avLst/>
          <a:gdLst/>
          <a:ahLst/>
          <a:cxnLst/>
          <a:rect l="0" t="0" r="0" b="0"/>
          <a:pathLst>
            <a:path>
              <a:moveTo>
                <a:pt x="0" y="0"/>
              </a:moveTo>
              <a:lnTo>
                <a:pt x="0" y="253124"/>
              </a:lnTo>
              <a:lnTo>
                <a:pt x="1168618" y="253124"/>
              </a:lnTo>
              <a:lnTo>
                <a:pt x="1168618" y="367258"/>
              </a:lnTo>
            </a:path>
          </a:pathLst>
        </a:custGeom>
        <a:noFill/>
        <a:ln w="12700" cap="flat" cmpd="sng" algn="ctr">
          <a:solidFill>
            <a:srgbClr val="007F2D"/>
          </a:solidFill>
          <a:prstDash val="solid"/>
          <a:miter lim="800000"/>
        </a:ln>
        <a:effectLst/>
      </dsp:spPr>
      <dsp:style>
        <a:lnRef idx="2">
          <a:scrgbClr r="0" g="0" b="0"/>
        </a:lnRef>
        <a:fillRef idx="0">
          <a:scrgbClr r="0" g="0" b="0"/>
        </a:fillRef>
        <a:effectRef idx="0">
          <a:scrgbClr r="0" g="0" b="0"/>
        </a:effectRef>
        <a:fontRef idx="minor"/>
      </dsp:style>
    </dsp:sp>
    <dsp:sp modelId="{F1C90FE8-53D6-4726-B974-DE671BE346F6}">
      <dsp:nvSpPr>
        <dsp:cNvPr id="0" name=""/>
        <dsp:cNvSpPr/>
      </dsp:nvSpPr>
      <dsp:spPr>
        <a:xfrm>
          <a:off x="947708" y="908693"/>
          <a:ext cx="1308634" cy="367258"/>
        </a:xfrm>
        <a:custGeom>
          <a:avLst/>
          <a:gdLst/>
          <a:ahLst/>
          <a:cxnLst/>
          <a:rect l="0" t="0" r="0" b="0"/>
          <a:pathLst>
            <a:path>
              <a:moveTo>
                <a:pt x="1308634" y="0"/>
              </a:moveTo>
              <a:lnTo>
                <a:pt x="1308634" y="253124"/>
              </a:lnTo>
              <a:lnTo>
                <a:pt x="0" y="253124"/>
              </a:lnTo>
              <a:lnTo>
                <a:pt x="0" y="367258"/>
              </a:lnTo>
            </a:path>
          </a:pathLst>
        </a:custGeom>
        <a:noFill/>
        <a:ln w="12700" cap="flat" cmpd="sng" algn="ctr">
          <a:solidFill>
            <a:srgbClr val="007F2D"/>
          </a:solidFill>
          <a:prstDash val="solid"/>
          <a:miter lim="800000"/>
        </a:ln>
        <a:effectLst/>
      </dsp:spPr>
      <dsp:style>
        <a:lnRef idx="2">
          <a:scrgbClr r="0" g="0" b="0"/>
        </a:lnRef>
        <a:fillRef idx="0">
          <a:scrgbClr r="0" g="0" b="0"/>
        </a:fillRef>
        <a:effectRef idx="0">
          <a:scrgbClr r="0" g="0" b="0"/>
        </a:effectRef>
        <a:fontRef idx="minor"/>
      </dsp:style>
    </dsp:sp>
    <dsp:sp modelId="{50A6137E-9FFE-48D9-A3D2-9B1B2EC927EB}">
      <dsp:nvSpPr>
        <dsp:cNvPr id="0" name=""/>
        <dsp:cNvSpPr/>
      </dsp:nvSpPr>
      <dsp:spPr>
        <a:xfrm>
          <a:off x="1058622" y="236983"/>
          <a:ext cx="2395441" cy="671709"/>
        </a:xfrm>
        <a:prstGeom prst="roundRect">
          <a:avLst>
            <a:gd name="adj" fmla="val 10000"/>
          </a:avLst>
        </a:prstGeom>
        <a:solidFill>
          <a:srgbClr val="007F2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FD6C047-2869-44E6-8638-81EA480BDCF2}">
      <dsp:nvSpPr>
        <dsp:cNvPr id="0" name=""/>
        <dsp:cNvSpPr/>
      </dsp:nvSpPr>
      <dsp:spPr>
        <a:xfrm>
          <a:off x="1195515" y="367031"/>
          <a:ext cx="2395441" cy="671709"/>
        </a:xfrm>
        <a:prstGeom prst="roundRect">
          <a:avLst>
            <a:gd name="adj" fmla="val 10000"/>
          </a:avLst>
        </a:prstGeom>
        <a:solidFill>
          <a:schemeClr val="lt1">
            <a:alpha val="90000"/>
            <a:hueOff val="0"/>
            <a:satOff val="0"/>
            <a:lumOff val="0"/>
            <a:alphaOff val="0"/>
          </a:schemeClr>
        </a:solidFill>
        <a:ln w="12700" cap="flat" cmpd="sng" algn="ctr">
          <a:solidFill>
            <a:srgbClr val="007F2D"/>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noProof="0"/>
            <a:t>Gender dimension in teaching</a:t>
          </a:r>
        </a:p>
      </dsp:txBody>
      <dsp:txXfrm>
        <a:off x="1215189" y="386705"/>
        <a:ext cx="2356093" cy="632361"/>
      </dsp:txXfrm>
    </dsp:sp>
    <dsp:sp modelId="{9FB8316D-6C63-4E25-AA14-9B272DEEECA8}">
      <dsp:nvSpPr>
        <dsp:cNvPr id="0" name=""/>
        <dsp:cNvSpPr/>
      </dsp:nvSpPr>
      <dsp:spPr>
        <a:xfrm>
          <a:off x="-136892" y="1275951"/>
          <a:ext cx="2169203" cy="417668"/>
        </a:xfrm>
        <a:prstGeom prst="roundRect">
          <a:avLst>
            <a:gd name="adj" fmla="val 10000"/>
          </a:avLst>
        </a:prstGeom>
        <a:solidFill>
          <a:srgbClr val="007F2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A507114-85A0-41DE-B217-F843007E47F7}">
      <dsp:nvSpPr>
        <dsp:cNvPr id="0" name=""/>
        <dsp:cNvSpPr/>
      </dsp:nvSpPr>
      <dsp:spPr>
        <a:xfrm>
          <a:off x="0" y="1405999"/>
          <a:ext cx="2169203" cy="417668"/>
        </a:xfrm>
        <a:prstGeom prst="roundRect">
          <a:avLst>
            <a:gd name="adj" fmla="val 10000"/>
          </a:avLst>
        </a:prstGeom>
        <a:solidFill>
          <a:schemeClr val="lt1">
            <a:alpha val="90000"/>
            <a:hueOff val="0"/>
            <a:satOff val="0"/>
            <a:lumOff val="0"/>
            <a:alphaOff val="0"/>
          </a:schemeClr>
        </a:solidFill>
        <a:ln w="12700" cap="flat" cmpd="sng" algn="ctr">
          <a:solidFill>
            <a:srgbClr val="007F2D"/>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noProof="0"/>
            <a:t>Specific subjects</a:t>
          </a:r>
        </a:p>
      </dsp:txBody>
      <dsp:txXfrm>
        <a:off x="12233" y="1418232"/>
        <a:ext cx="2144737" cy="393202"/>
      </dsp:txXfrm>
    </dsp:sp>
    <dsp:sp modelId="{CE9E62BB-A936-45D0-86F9-18EED7AD0FF8}">
      <dsp:nvSpPr>
        <dsp:cNvPr id="0" name=""/>
        <dsp:cNvSpPr/>
      </dsp:nvSpPr>
      <dsp:spPr>
        <a:xfrm>
          <a:off x="2450312" y="1275951"/>
          <a:ext cx="1949297" cy="417668"/>
        </a:xfrm>
        <a:prstGeom prst="roundRect">
          <a:avLst>
            <a:gd name="adj" fmla="val 10000"/>
          </a:avLst>
        </a:prstGeom>
        <a:solidFill>
          <a:srgbClr val="6A007C">
            <a:alpha val="7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AB3F922-CDC8-40DE-B197-F540556D626A}">
      <dsp:nvSpPr>
        <dsp:cNvPr id="0" name=""/>
        <dsp:cNvSpPr/>
      </dsp:nvSpPr>
      <dsp:spPr>
        <a:xfrm>
          <a:off x="2587205" y="1405999"/>
          <a:ext cx="1949297" cy="417668"/>
        </a:xfrm>
        <a:prstGeom prst="roundRect">
          <a:avLst>
            <a:gd name="adj" fmla="val 10000"/>
          </a:avLst>
        </a:prstGeom>
        <a:solidFill>
          <a:schemeClr val="lt1">
            <a:alpha val="90000"/>
            <a:hueOff val="0"/>
            <a:satOff val="0"/>
            <a:lumOff val="0"/>
            <a:alphaOff val="0"/>
          </a:schemeClr>
        </a:solidFill>
        <a:ln w="57150" cap="flat" cmpd="sng" algn="ctr">
          <a:solidFill>
            <a:srgbClr val="6A007C"/>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noProof="0"/>
            <a:t>Transversal approach</a:t>
          </a:r>
        </a:p>
      </dsp:txBody>
      <dsp:txXfrm>
        <a:off x="2599438" y="1418232"/>
        <a:ext cx="1924831" cy="39320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FEB1F5C-2698-4BA5-A018-2CA03102BCA2}">
      <dsp:nvSpPr>
        <dsp:cNvPr id="0" name=""/>
        <dsp:cNvSpPr/>
      </dsp:nvSpPr>
      <dsp:spPr>
        <a:xfrm>
          <a:off x="845462" y="0"/>
          <a:ext cx="845462" cy="536805"/>
        </a:xfrm>
        <a:prstGeom prst="trapezoid">
          <a:avLst>
            <a:gd name="adj" fmla="val 78749"/>
          </a:avLst>
        </a:prstGeom>
        <a:solidFill>
          <a:schemeClr val="accent6">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s-ES" sz="3200" kern="1200"/>
            <a:t> </a:t>
          </a:r>
        </a:p>
      </dsp:txBody>
      <dsp:txXfrm>
        <a:off x="845462" y="0"/>
        <a:ext cx="845462" cy="536805"/>
      </dsp:txXfrm>
    </dsp:sp>
    <dsp:sp modelId="{D12FF4D2-74C4-4690-BC1A-5DAF5132F5DB}">
      <dsp:nvSpPr>
        <dsp:cNvPr id="0" name=""/>
        <dsp:cNvSpPr/>
      </dsp:nvSpPr>
      <dsp:spPr>
        <a:xfrm>
          <a:off x="422731" y="536805"/>
          <a:ext cx="1690924" cy="536805"/>
        </a:xfrm>
        <a:prstGeom prst="trapezoid">
          <a:avLst>
            <a:gd name="adj" fmla="val 78749"/>
          </a:avLst>
        </a:prstGeom>
        <a:solidFill>
          <a:schemeClr val="accent6">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s-ES" sz="3200" kern="1200"/>
            <a:t> </a:t>
          </a:r>
        </a:p>
      </dsp:txBody>
      <dsp:txXfrm>
        <a:off x="718642" y="536805"/>
        <a:ext cx="1099101" cy="536805"/>
      </dsp:txXfrm>
    </dsp:sp>
    <dsp:sp modelId="{4B6ADD58-ACA7-4E6D-855D-82B724217E7A}">
      <dsp:nvSpPr>
        <dsp:cNvPr id="0" name=""/>
        <dsp:cNvSpPr/>
      </dsp:nvSpPr>
      <dsp:spPr>
        <a:xfrm>
          <a:off x="0" y="1073610"/>
          <a:ext cx="2536387" cy="536805"/>
        </a:xfrm>
        <a:prstGeom prst="trapezoid">
          <a:avLst>
            <a:gd name="adj" fmla="val 78749"/>
          </a:avLst>
        </a:prstGeom>
        <a:solidFill>
          <a:srgbClr val="7030A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GB" sz="2000" kern="1200" noProof="0">
              <a:solidFill>
                <a:schemeClr val="bg1"/>
              </a:solidFill>
            </a:rPr>
            <a:t>Bottom-up</a:t>
          </a:r>
        </a:p>
      </dsp:txBody>
      <dsp:txXfrm>
        <a:off x="443867" y="1073610"/>
        <a:ext cx="1648651" cy="53680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CF85306-2870-4652-BEB3-426CF8D90269}">
      <dsp:nvSpPr>
        <dsp:cNvPr id="0" name=""/>
        <dsp:cNvSpPr/>
      </dsp:nvSpPr>
      <dsp:spPr>
        <a:xfrm>
          <a:off x="2363297" y="-20495"/>
          <a:ext cx="3401405" cy="3401405"/>
        </a:xfrm>
        <a:prstGeom prst="circularArrow">
          <a:avLst>
            <a:gd name="adj1" fmla="val 5544"/>
            <a:gd name="adj2" fmla="val 330680"/>
            <a:gd name="adj3" fmla="val 13769126"/>
            <a:gd name="adj4" fmla="val 17390104"/>
            <a:gd name="adj5" fmla="val 5757"/>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979A706-3084-475B-8F93-5D1310ECA105}">
      <dsp:nvSpPr>
        <dsp:cNvPr id="0" name=""/>
        <dsp:cNvSpPr/>
      </dsp:nvSpPr>
      <dsp:spPr>
        <a:xfrm>
          <a:off x="3265289" y="1136"/>
          <a:ext cx="1597421" cy="798710"/>
        </a:xfrm>
        <a:prstGeom prst="roundRect">
          <a:avLst/>
        </a:prstGeom>
        <a:solidFill>
          <a:schemeClr val="accent6">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a:t>Students’ distribution</a:t>
          </a:r>
        </a:p>
      </dsp:txBody>
      <dsp:txXfrm>
        <a:off x="3304279" y="40126"/>
        <a:ext cx="1519441" cy="720730"/>
      </dsp:txXfrm>
    </dsp:sp>
    <dsp:sp modelId="{5205A656-6467-49B8-A320-7581643DBB8C}">
      <dsp:nvSpPr>
        <dsp:cNvPr id="0" name=""/>
        <dsp:cNvSpPr/>
      </dsp:nvSpPr>
      <dsp:spPr>
        <a:xfrm>
          <a:off x="4644789" y="809854"/>
          <a:ext cx="1597421" cy="1185806"/>
        </a:xfrm>
        <a:prstGeom prst="roundRect">
          <a:avLst/>
        </a:prstGeom>
        <a:solidFill>
          <a:srgbClr val="87C56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err="1"/>
            <a:t>Rotative</a:t>
          </a:r>
          <a:r>
            <a:rPr lang="en-US" sz="1400" kern="1200"/>
            <a:t> roles,</a:t>
          </a:r>
          <a:br>
            <a:rPr lang="en-US" sz="1400" kern="1200"/>
          </a:br>
          <a:r>
            <a:rPr lang="en-US" sz="1400" kern="1200"/>
            <a:t>Leadership, belonging, cooperation</a:t>
          </a:r>
        </a:p>
      </dsp:txBody>
      <dsp:txXfrm>
        <a:off x="4702675" y="867740"/>
        <a:ext cx="1481649" cy="1070034"/>
      </dsp:txXfrm>
    </dsp:sp>
    <dsp:sp modelId="{E6DCF5D0-823B-435C-B512-7D2D4E6021DE}">
      <dsp:nvSpPr>
        <dsp:cNvPr id="0" name=""/>
        <dsp:cNvSpPr/>
      </dsp:nvSpPr>
      <dsp:spPr>
        <a:xfrm>
          <a:off x="4360242" y="2485591"/>
          <a:ext cx="1597421" cy="798710"/>
        </a:xfrm>
        <a:prstGeom prst="roundRect">
          <a:avLst/>
        </a:prstGeom>
        <a:solidFill>
          <a:srgbClr val="7CC04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noProof="0">
              <a:latin typeface="Sofia Pro"/>
            </a:rPr>
            <a:t>Co/self/-assessment </a:t>
          </a:r>
          <a:br>
            <a:rPr lang="en-US" sz="1400" kern="1200" noProof="0">
              <a:latin typeface="Sofia Pro"/>
            </a:rPr>
          </a:br>
          <a:r>
            <a:rPr lang="en-US" sz="1400" kern="1200" noProof="0">
              <a:latin typeface="Sofia Pro"/>
            </a:rPr>
            <a:t>Pre/post-test</a:t>
          </a:r>
          <a:endParaRPr lang="en-US" sz="1400" kern="1200"/>
        </a:p>
      </dsp:txBody>
      <dsp:txXfrm>
        <a:off x="4399232" y="2524581"/>
        <a:ext cx="1519441" cy="720730"/>
      </dsp:txXfrm>
    </dsp:sp>
    <dsp:sp modelId="{59C33EDE-98FB-47FF-80D4-D132FE90409D}">
      <dsp:nvSpPr>
        <dsp:cNvPr id="0" name=""/>
        <dsp:cNvSpPr/>
      </dsp:nvSpPr>
      <dsp:spPr>
        <a:xfrm>
          <a:off x="2144027" y="2485589"/>
          <a:ext cx="1597421" cy="798710"/>
        </a:xfrm>
        <a:prstGeom prst="roundRect">
          <a:avLst/>
        </a:prstGeom>
        <a:solidFill>
          <a:srgbClr val="60973C"/>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a:t>Topic (SDG)</a:t>
          </a:r>
        </a:p>
      </dsp:txBody>
      <dsp:txXfrm>
        <a:off x="2183017" y="2524579"/>
        <a:ext cx="1519441" cy="720730"/>
      </dsp:txXfrm>
    </dsp:sp>
    <dsp:sp modelId="{E076F3C9-FEC7-45A7-AFD8-4625A5DACDA4}">
      <dsp:nvSpPr>
        <dsp:cNvPr id="0" name=""/>
        <dsp:cNvSpPr/>
      </dsp:nvSpPr>
      <dsp:spPr>
        <a:xfrm>
          <a:off x="1885788" y="1003402"/>
          <a:ext cx="1597421" cy="798710"/>
        </a:xfrm>
        <a:prstGeom prst="roundRect">
          <a:avLst/>
        </a:prstGeom>
        <a:solidFill>
          <a:schemeClr val="accent6">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a:t>Educator’s sustainability</a:t>
          </a:r>
        </a:p>
      </dsp:txBody>
      <dsp:txXfrm>
        <a:off x="1924778" y="1042392"/>
        <a:ext cx="1519441" cy="72073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4E9A56D-98CF-40B4-AFF8-3170C8D31F40}">
      <dsp:nvSpPr>
        <dsp:cNvPr id="0" name=""/>
        <dsp:cNvSpPr/>
      </dsp:nvSpPr>
      <dsp:spPr>
        <a:xfrm rot="5400000">
          <a:off x="5700251" y="-3012106"/>
          <a:ext cx="958437" cy="7222260"/>
        </a:xfrm>
        <a:prstGeom prst="round2SameRect">
          <a:avLst/>
        </a:prstGeom>
        <a:solidFill>
          <a:srgbClr val="F1E7F3"/>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889000">
            <a:lnSpc>
              <a:spcPct val="90000"/>
            </a:lnSpc>
            <a:spcBef>
              <a:spcPct val="0"/>
            </a:spcBef>
            <a:spcAft>
              <a:spcPct val="15000"/>
            </a:spcAft>
            <a:buChar char="•"/>
          </a:pPr>
          <a:r>
            <a:rPr lang="en-US" sz="2000" kern="1200" noProof="0">
              <a:latin typeface="+mn-lt"/>
            </a:rPr>
            <a:t>Examples: calculus, algebra, physics, statistics… </a:t>
          </a:r>
        </a:p>
        <a:p>
          <a:pPr marL="228600" lvl="1" indent="-228600" algn="l" defTabSz="889000">
            <a:lnSpc>
              <a:spcPct val="90000"/>
            </a:lnSpc>
            <a:spcBef>
              <a:spcPct val="0"/>
            </a:spcBef>
            <a:spcAft>
              <a:spcPct val="15000"/>
            </a:spcAft>
            <a:buChar char="•"/>
          </a:pPr>
          <a:r>
            <a:rPr lang="en-US" sz="2000" kern="1200" noProof="0">
              <a:latin typeface="+mn-lt"/>
            </a:rPr>
            <a:t>Focus: contextualization</a:t>
          </a:r>
        </a:p>
      </dsp:txBody>
      <dsp:txXfrm rot="-5400000">
        <a:off x="2568340" y="166592"/>
        <a:ext cx="7175473" cy="864863"/>
      </dsp:txXfrm>
    </dsp:sp>
    <dsp:sp modelId="{AF54BFB8-5B0A-4DC9-BB52-F768F49E97C2}">
      <dsp:nvSpPr>
        <dsp:cNvPr id="0" name=""/>
        <dsp:cNvSpPr/>
      </dsp:nvSpPr>
      <dsp:spPr>
        <a:xfrm>
          <a:off x="0" y="0"/>
          <a:ext cx="2566512" cy="1198047"/>
        </a:xfrm>
        <a:prstGeom prst="roundRect">
          <a:avLst/>
        </a:prstGeom>
        <a:solidFill>
          <a:srgbClr val="6A007C"/>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en-US" sz="2400" b="1" kern="1200" noProof="0">
              <a:latin typeface="Trebuchet MS" panose="020B0703020202090204" pitchFamily="34" charset="0"/>
            </a:rPr>
            <a:t>Fundamentals</a:t>
          </a:r>
        </a:p>
      </dsp:txBody>
      <dsp:txXfrm>
        <a:off x="58484" y="58484"/>
        <a:ext cx="2449544" cy="1081079"/>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4E9A56D-98CF-40B4-AFF8-3170C8D31F40}">
      <dsp:nvSpPr>
        <dsp:cNvPr id="0" name=""/>
        <dsp:cNvSpPr/>
      </dsp:nvSpPr>
      <dsp:spPr>
        <a:xfrm rot="5400000">
          <a:off x="5517650" y="-2842291"/>
          <a:ext cx="957501" cy="6882629"/>
        </a:xfrm>
        <a:prstGeom prst="round2SameRect">
          <a:avLst/>
        </a:prstGeom>
        <a:solidFill>
          <a:srgbClr val="F1E7F3">
            <a:alpha val="90000"/>
          </a:srgb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889000">
            <a:lnSpc>
              <a:spcPct val="90000"/>
            </a:lnSpc>
            <a:spcBef>
              <a:spcPct val="0"/>
            </a:spcBef>
            <a:spcAft>
              <a:spcPct val="15000"/>
            </a:spcAft>
            <a:buChar char="•"/>
          </a:pPr>
          <a:r>
            <a:rPr lang="en-US" sz="2000" kern="1200" noProof="0">
              <a:latin typeface="+mn-lt"/>
            </a:rPr>
            <a:t>Examples: heat transfer, electrotechnics, …</a:t>
          </a:r>
        </a:p>
        <a:p>
          <a:pPr marL="228600" lvl="1" indent="-228600" algn="l" defTabSz="889000">
            <a:lnSpc>
              <a:spcPct val="90000"/>
            </a:lnSpc>
            <a:spcBef>
              <a:spcPct val="0"/>
            </a:spcBef>
            <a:spcAft>
              <a:spcPct val="15000"/>
            </a:spcAft>
            <a:buChar char="•"/>
          </a:pPr>
          <a:r>
            <a:rPr lang="en-US" sz="2000" kern="1200" noProof="0">
              <a:latin typeface="+mn-lt"/>
            </a:rPr>
            <a:t>Focus: + safety, environment, ergonomic, SDG,</a:t>
          </a:r>
          <a:r>
            <a:rPr lang="en-GB" sz="2000" kern="1200" noProof="0">
              <a:latin typeface="+mn-lt"/>
            </a:rPr>
            <a:t> consumption paths, </a:t>
          </a:r>
          <a:r>
            <a:rPr lang="en-US" sz="2000" kern="1200" noProof="0">
              <a:latin typeface="+mn-lt"/>
            </a:rPr>
            <a:t>…</a:t>
          </a:r>
        </a:p>
      </dsp:txBody>
      <dsp:txXfrm rot="-5400000">
        <a:off x="2555087" y="167013"/>
        <a:ext cx="6835888" cy="864019"/>
      </dsp:txXfrm>
    </dsp:sp>
    <dsp:sp modelId="{AF54BFB8-5B0A-4DC9-BB52-F768F49E97C2}">
      <dsp:nvSpPr>
        <dsp:cNvPr id="0" name=""/>
        <dsp:cNvSpPr/>
      </dsp:nvSpPr>
      <dsp:spPr>
        <a:xfrm>
          <a:off x="466" y="0"/>
          <a:ext cx="2553940" cy="1196877"/>
        </a:xfrm>
        <a:prstGeom prst="roundRect">
          <a:avLst/>
        </a:prstGeom>
        <a:solidFill>
          <a:srgbClr val="A468AE"/>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en-US" sz="2400" b="1" kern="1200" noProof="0">
              <a:latin typeface="Trebuchet MS" panose="020B0703020202090204" pitchFamily="34" charset="0"/>
            </a:rPr>
            <a:t>Technologies</a:t>
          </a:r>
        </a:p>
      </dsp:txBody>
      <dsp:txXfrm>
        <a:off x="58893" y="58427"/>
        <a:ext cx="2437086" cy="1080023"/>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4E9A56D-98CF-40B4-AFF8-3170C8D31F40}">
      <dsp:nvSpPr>
        <dsp:cNvPr id="0" name=""/>
        <dsp:cNvSpPr/>
      </dsp:nvSpPr>
      <dsp:spPr>
        <a:xfrm rot="5400000">
          <a:off x="5622228" y="-2966238"/>
          <a:ext cx="957501" cy="7130524"/>
        </a:xfrm>
        <a:prstGeom prst="round2SameRect">
          <a:avLst/>
        </a:prstGeom>
        <a:solidFill>
          <a:srgbClr val="F1E7F3">
            <a:alpha val="90000"/>
          </a:srgb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889000">
            <a:lnSpc>
              <a:spcPct val="90000"/>
            </a:lnSpc>
            <a:spcBef>
              <a:spcPct val="0"/>
            </a:spcBef>
            <a:spcAft>
              <a:spcPct val="15000"/>
            </a:spcAft>
            <a:buChar char="•"/>
          </a:pPr>
          <a:r>
            <a:rPr lang="en-US" sz="2000" kern="1200" noProof="0">
              <a:latin typeface="Sofia Pro"/>
            </a:rPr>
            <a:t>Examples: projects, organization, human resources, …</a:t>
          </a:r>
        </a:p>
        <a:p>
          <a:pPr marL="228600" lvl="1" indent="-228600" algn="l" defTabSz="889000">
            <a:lnSpc>
              <a:spcPct val="90000"/>
            </a:lnSpc>
            <a:spcBef>
              <a:spcPct val="0"/>
            </a:spcBef>
            <a:spcAft>
              <a:spcPct val="15000"/>
            </a:spcAft>
            <a:buChar char="•"/>
          </a:pPr>
          <a:r>
            <a:rPr lang="en-US" sz="2000" kern="1200" noProof="0">
              <a:latin typeface="Sofia Pro"/>
            </a:rPr>
            <a:t>Focus: </a:t>
          </a:r>
          <a:r>
            <a:rPr lang="en-GB" sz="2000" kern="1200" noProof="0"/>
            <a:t>+ + gender in interpersonal relationships, recruitment, work-life balance, …</a:t>
          </a:r>
          <a:endParaRPr lang="en-US" sz="2000" kern="1200" noProof="0">
            <a:latin typeface="Sofia Pro"/>
          </a:endParaRPr>
        </a:p>
      </dsp:txBody>
      <dsp:txXfrm rot="-5400000">
        <a:off x="2535717" y="167014"/>
        <a:ext cx="7083783" cy="864019"/>
      </dsp:txXfrm>
    </dsp:sp>
    <dsp:sp modelId="{AF54BFB8-5B0A-4DC9-BB52-F768F49E97C2}">
      <dsp:nvSpPr>
        <dsp:cNvPr id="0" name=""/>
        <dsp:cNvSpPr/>
      </dsp:nvSpPr>
      <dsp:spPr>
        <a:xfrm>
          <a:off x="119443" y="0"/>
          <a:ext cx="2533912" cy="1196877"/>
        </a:xfrm>
        <a:prstGeom prst="roundRect">
          <a:avLst/>
        </a:prstGeom>
        <a:solidFill>
          <a:srgbClr val="C59FCC"/>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en-US" sz="2400" b="1" kern="1200" noProof="0"/>
            <a:t>Management</a:t>
          </a:r>
        </a:p>
      </dsp:txBody>
      <dsp:txXfrm>
        <a:off x="177870" y="58427"/>
        <a:ext cx="2417058" cy="1080023"/>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4E9A56D-98CF-40B4-AFF8-3170C8D31F40}">
      <dsp:nvSpPr>
        <dsp:cNvPr id="0" name=""/>
        <dsp:cNvSpPr/>
      </dsp:nvSpPr>
      <dsp:spPr>
        <a:xfrm rot="5400000">
          <a:off x="5621760" y="-2966238"/>
          <a:ext cx="958437" cy="7130524"/>
        </a:xfrm>
        <a:prstGeom prst="round2SameRect">
          <a:avLst/>
        </a:prstGeom>
        <a:solidFill>
          <a:srgbClr val="F1E7F3"/>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889000">
            <a:lnSpc>
              <a:spcPct val="90000"/>
            </a:lnSpc>
            <a:spcBef>
              <a:spcPct val="0"/>
            </a:spcBef>
            <a:spcAft>
              <a:spcPct val="15000"/>
            </a:spcAft>
            <a:buChar char="•"/>
          </a:pPr>
          <a:r>
            <a:rPr lang="en-US" sz="2000" kern="1200" noProof="0">
              <a:latin typeface="Sofia Pro"/>
            </a:rPr>
            <a:t>Examples: calculus, algebra, physics, statistics… </a:t>
          </a:r>
        </a:p>
        <a:p>
          <a:pPr marL="228600" lvl="1" indent="-228600" algn="l" defTabSz="889000">
            <a:lnSpc>
              <a:spcPct val="90000"/>
            </a:lnSpc>
            <a:spcBef>
              <a:spcPct val="0"/>
            </a:spcBef>
            <a:spcAft>
              <a:spcPct val="15000"/>
            </a:spcAft>
            <a:buChar char="•"/>
          </a:pPr>
          <a:r>
            <a:rPr lang="en-US" sz="2000" kern="1200" noProof="0">
              <a:latin typeface="Sofia Pro"/>
            </a:rPr>
            <a:t>Focus: contextualization</a:t>
          </a:r>
        </a:p>
      </dsp:txBody>
      <dsp:txXfrm rot="-5400000">
        <a:off x="2535717" y="166592"/>
        <a:ext cx="7083737" cy="864863"/>
      </dsp:txXfrm>
    </dsp:sp>
    <dsp:sp modelId="{AF54BFB8-5B0A-4DC9-BB52-F768F49E97C2}">
      <dsp:nvSpPr>
        <dsp:cNvPr id="0" name=""/>
        <dsp:cNvSpPr/>
      </dsp:nvSpPr>
      <dsp:spPr>
        <a:xfrm>
          <a:off x="0" y="0"/>
          <a:ext cx="2533912" cy="1198047"/>
        </a:xfrm>
        <a:prstGeom prst="roundRect">
          <a:avLst/>
        </a:prstGeom>
        <a:solidFill>
          <a:srgbClr val="6A007C"/>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en-US" sz="2400" b="1" kern="1200" noProof="0"/>
            <a:t>Fundamentals</a:t>
          </a:r>
        </a:p>
      </dsp:txBody>
      <dsp:txXfrm>
        <a:off x="58484" y="58484"/>
        <a:ext cx="2416944" cy="1081079"/>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4E9A56D-98CF-40B4-AFF8-3170C8D31F40}">
      <dsp:nvSpPr>
        <dsp:cNvPr id="0" name=""/>
        <dsp:cNvSpPr/>
      </dsp:nvSpPr>
      <dsp:spPr>
        <a:xfrm rot="5400000">
          <a:off x="5622228" y="-2966238"/>
          <a:ext cx="957501" cy="7130524"/>
        </a:xfrm>
        <a:prstGeom prst="round2SameRect">
          <a:avLst/>
        </a:prstGeom>
        <a:solidFill>
          <a:srgbClr val="F1E7F3"/>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889000">
            <a:lnSpc>
              <a:spcPct val="90000"/>
            </a:lnSpc>
            <a:spcBef>
              <a:spcPct val="0"/>
            </a:spcBef>
            <a:spcAft>
              <a:spcPct val="15000"/>
            </a:spcAft>
            <a:buChar char="•"/>
          </a:pPr>
          <a:r>
            <a:rPr lang="en-US" sz="2000" kern="1200" noProof="0">
              <a:latin typeface="Sofia Pro"/>
            </a:rPr>
            <a:t>Examples: heat transfer, electrotechnics, …</a:t>
          </a:r>
        </a:p>
        <a:p>
          <a:pPr marL="228600" lvl="1" indent="-228600" algn="l" defTabSz="889000">
            <a:lnSpc>
              <a:spcPct val="90000"/>
            </a:lnSpc>
            <a:spcBef>
              <a:spcPct val="0"/>
            </a:spcBef>
            <a:spcAft>
              <a:spcPct val="15000"/>
            </a:spcAft>
            <a:buChar char="•"/>
          </a:pPr>
          <a:r>
            <a:rPr lang="en-US" sz="2000" kern="1200" noProof="0">
              <a:latin typeface="Sofia Pro"/>
            </a:rPr>
            <a:t>Focus: + safety, environment, ergonomic, SDG,</a:t>
          </a:r>
          <a:r>
            <a:rPr lang="en-GB" sz="2000" kern="1200" noProof="0"/>
            <a:t> consumption paths, </a:t>
          </a:r>
          <a:r>
            <a:rPr lang="en-US" sz="2000" kern="1200" noProof="0">
              <a:latin typeface="Sofia Pro"/>
            </a:rPr>
            <a:t>…</a:t>
          </a:r>
        </a:p>
      </dsp:txBody>
      <dsp:txXfrm rot="-5400000">
        <a:off x="2535717" y="167014"/>
        <a:ext cx="7083783" cy="864019"/>
      </dsp:txXfrm>
    </dsp:sp>
    <dsp:sp modelId="{AF54BFB8-5B0A-4DC9-BB52-F768F49E97C2}">
      <dsp:nvSpPr>
        <dsp:cNvPr id="0" name=""/>
        <dsp:cNvSpPr/>
      </dsp:nvSpPr>
      <dsp:spPr>
        <a:xfrm>
          <a:off x="34485" y="0"/>
          <a:ext cx="2533912" cy="1196877"/>
        </a:xfrm>
        <a:prstGeom prst="roundRect">
          <a:avLst/>
        </a:prstGeom>
        <a:solidFill>
          <a:srgbClr val="A468AE"/>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en-US" sz="2400" b="1" kern="1200" noProof="0"/>
            <a:t>Technologies</a:t>
          </a:r>
        </a:p>
      </dsp:txBody>
      <dsp:txXfrm>
        <a:off x="92912" y="58427"/>
        <a:ext cx="2417058" cy="1080023"/>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4E9A56D-98CF-40B4-AFF8-3170C8D31F40}">
      <dsp:nvSpPr>
        <dsp:cNvPr id="0" name=""/>
        <dsp:cNvSpPr/>
      </dsp:nvSpPr>
      <dsp:spPr>
        <a:xfrm rot="5400000">
          <a:off x="5622228" y="-2966238"/>
          <a:ext cx="957501" cy="7130524"/>
        </a:xfrm>
        <a:prstGeom prst="round2SameRect">
          <a:avLst/>
        </a:prstGeom>
        <a:solidFill>
          <a:srgbClr val="F1E7F3">
            <a:alpha val="90000"/>
          </a:srgb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889000">
            <a:lnSpc>
              <a:spcPct val="90000"/>
            </a:lnSpc>
            <a:spcBef>
              <a:spcPct val="0"/>
            </a:spcBef>
            <a:spcAft>
              <a:spcPct val="15000"/>
            </a:spcAft>
            <a:buChar char="•"/>
          </a:pPr>
          <a:r>
            <a:rPr lang="en-US" sz="2000" kern="1200" noProof="0">
              <a:latin typeface="Sofia Pro"/>
            </a:rPr>
            <a:t>Examples: projects, organization, human resources, …</a:t>
          </a:r>
        </a:p>
        <a:p>
          <a:pPr marL="228600" lvl="1" indent="-228600" algn="l" defTabSz="889000">
            <a:lnSpc>
              <a:spcPct val="90000"/>
            </a:lnSpc>
            <a:spcBef>
              <a:spcPct val="0"/>
            </a:spcBef>
            <a:spcAft>
              <a:spcPct val="15000"/>
            </a:spcAft>
            <a:buChar char="•"/>
          </a:pPr>
          <a:r>
            <a:rPr lang="en-US" sz="2000" kern="1200" noProof="0">
              <a:latin typeface="Sofia Pro"/>
            </a:rPr>
            <a:t>Focus: </a:t>
          </a:r>
          <a:r>
            <a:rPr lang="en-GB" sz="2000" kern="1200" noProof="0"/>
            <a:t>+ + gender in interpersonal relationships, recruitment, work-life balance, …</a:t>
          </a:r>
          <a:endParaRPr lang="en-US" sz="2000" kern="1200" noProof="0">
            <a:latin typeface="Sofia Pro"/>
          </a:endParaRPr>
        </a:p>
      </dsp:txBody>
      <dsp:txXfrm rot="-5400000">
        <a:off x="2535717" y="167014"/>
        <a:ext cx="7083783" cy="864019"/>
      </dsp:txXfrm>
    </dsp:sp>
    <dsp:sp modelId="{AF54BFB8-5B0A-4DC9-BB52-F768F49E97C2}">
      <dsp:nvSpPr>
        <dsp:cNvPr id="0" name=""/>
        <dsp:cNvSpPr/>
      </dsp:nvSpPr>
      <dsp:spPr>
        <a:xfrm>
          <a:off x="34485" y="1169"/>
          <a:ext cx="2533912" cy="1196877"/>
        </a:xfrm>
        <a:prstGeom prst="roundRect">
          <a:avLst/>
        </a:prstGeom>
        <a:solidFill>
          <a:srgbClr val="C59FCC"/>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en-US" sz="2400" b="1" kern="1200" noProof="0"/>
            <a:t>Management</a:t>
          </a:r>
        </a:p>
      </dsp:txBody>
      <dsp:txXfrm>
        <a:off x="92912" y="59596"/>
        <a:ext cx="2417058" cy="1080023"/>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4.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B8ABA7A-60AA-45D2-B467-6151767C6DCF}"/>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EEF8B791-2A53-49C8-BB6A-B4EDC3585ED5}"/>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0D4EED1-B5A6-4481-971E-BA39EC762394}" type="datetimeFigureOut">
              <a:rPr lang="en-US" smtClean="0"/>
              <a:t>10/30/2025</a:t>
            </a:fld>
            <a:endParaRPr lang="en-US"/>
          </a:p>
        </p:txBody>
      </p:sp>
      <p:sp>
        <p:nvSpPr>
          <p:cNvPr id="4" name="Footer Placeholder 3">
            <a:extLst>
              <a:ext uri="{FF2B5EF4-FFF2-40B4-BE49-F238E27FC236}">
                <a16:creationId xmlns:a16="http://schemas.microsoft.com/office/drawing/2014/main" id="{C88D9DDF-EAF9-45BC-812C-5A5AD641BFB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41885B83-3855-4DB3-B0C7-0862F263831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419AF6C-D07B-4642-B071-E50508F8EDF5}" type="slidenum">
              <a:rPr lang="en-US" smtClean="0"/>
              <a:t>‹#›</a:t>
            </a:fld>
            <a:endParaRPr lang="en-US"/>
          </a:p>
        </p:txBody>
      </p:sp>
    </p:spTree>
    <p:extLst>
      <p:ext uri="{BB962C8B-B14F-4D97-AF65-F5344CB8AC3E}">
        <p14:creationId xmlns:p14="http://schemas.microsoft.com/office/powerpoint/2010/main" val="123195717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E67921A-FC0E-44BE-8415-1DC36E6067FE}" type="datetimeFigureOut">
              <a:rPr lang="en-US" smtClean="0"/>
              <a:t>10/30/2025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9AF1523-F73D-4B44-8747-8A28830702F2}" type="slidenum">
              <a:rPr lang="en-US" smtClean="0"/>
              <a:t>‹#›</a:t>
            </a:fld>
            <a:endParaRPr lang="en-US"/>
          </a:p>
        </p:txBody>
      </p:sp>
    </p:spTree>
    <p:extLst>
      <p:ext uri="{BB962C8B-B14F-4D97-AF65-F5344CB8AC3E}">
        <p14:creationId xmlns:p14="http://schemas.microsoft.com/office/powerpoint/2010/main" val="17298013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After the introduction of the facilitator and a brief presentation of the </a:t>
            </a:r>
            <a:r>
              <a:rPr lang="en-US" err="1"/>
              <a:t>Agrigep</a:t>
            </a:r>
            <a:r>
              <a:rPr lang="en-US"/>
              <a:t> project (to be designed by the facilitator if considered), it is recommended to highlight some EU policies that show the relevance of the topic from a decision-making point of view. Some key EU policies:</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a:t>1995 Beijing conference where the word  ‘gender’ appeared for the first time, </a:t>
            </a:r>
          </a:p>
          <a:p>
            <a:pPr marL="228600" indent="-228600">
              <a:buFont typeface="+mj-lt"/>
              <a:buAutoNum type="arabicPeriod"/>
            </a:pPr>
            <a:r>
              <a:rPr lang="en-US"/>
              <a:t>2007 Council of Europe issued a recommendation on gender mainstreaming in education, </a:t>
            </a:r>
          </a:p>
          <a:p>
            <a:pPr marL="228600" indent="-228600">
              <a:buFont typeface="+mj-lt"/>
              <a:buAutoNum type="arabicPeriod"/>
            </a:pPr>
            <a:r>
              <a:rPr lang="en-US"/>
              <a:t>2015 Paris declaration and Commission/Council for non-discrimination, </a:t>
            </a:r>
          </a:p>
          <a:p>
            <a:pPr marL="228600" indent="-228600">
              <a:buFont typeface="+mj-lt"/>
              <a:buAutoNum type="arabicPeriod"/>
            </a:pPr>
            <a:r>
              <a:rPr lang="en-US"/>
              <a:t>2015 launched and adopted the European Framework for Education 2030 equal opportunity for all, guidelines started to appear</a:t>
            </a:r>
          </a:p>
          <a:p>
            <a:pPr marL="228600" indent="-228600">
              <a:buFont typeface="+mj-lt"/>
              <a:buAutoNum type="arabicPeriod"/>
            </a:pPr>
            <a:endParaRPr lang="en-US"/>
          </a:p>
          <a:p>
            <a:pPr marL="0" indent="0">
              <a:buFont typeface="+mj-lt"/>
              <a:buNone/>
            </a:pPr>
            <a:r>
              <a:rPr lang="en-US"/>
              <a:t>Be sure that the audience know the difference between sex and gender.</a:t>
            </a:r>
          </a:p>
        </p:txBody>
      </p:sp>
      <p:sp>
        <p:nvSpPr>
          <p:cNvPr id="4" name="Slide Number Placeholder 3"/>
          <p:cNvSpPr>
            <a:spLocks noGrp="1"/>
          </p:cNvSpPr>
          <p:nvPr>
            <p:ph type="sldNum" sz="quarter" idx="10"/>
          </p:nvPr>
        </p:nvSpPr>
        <p:spPr/>
        <p:txBody>
          <a:bodyPr/>
          <a:lstStyle/>
          <a:p>
            <a:fld id="{49AF1523-F73D-4B44-8747-8A28830702F2}" type="slidenum">
              <a:rPr lang="en-US" smtClean="0"/>
              <a:t>1</a:t>
            </a:fld>
            <a:endParaRPr lang="en-US"/>
          </a:p>
        </p:txBody>
      </p:sp>
    </p:spTree>
    <p:extLst>
      <p:ext uri="{BB962C8B-B14F-4D97-AF65-F5344CB8AC3E}">
        <p14:creationId xmlns:p14="http://schemas.microsoft.com/office/powerpoint/2010/main" val="27335320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idor d'imatge de diapositiva 1"/>
          <p:cNvSpPr>
            <a:spLocks noGrp="1" noRot="1" noChangeAspect="1"/>
          </p:cNvSpPr>
          <p:nvPr>
            <p:ph type="sldImg"/>
          </p:nvPr>
        </p:nvSpPr>
        <p:spPr>
          <a:xfrm>
            <a:off x="425450" y="588963"/>
            <a:ext cx="5943600" cy="3343275"/>
          </a:xfrm>
        </p:spPr>
      </p:sp>
      <p:sp>
        <p:nvSpPr>
          <p:cNvPr id="3" name="Contenidor de notes 2"/>
          <p:cNvSpPr>
            <a:spLocks noGrp="1"/>
          </p:cNvSpPr>
          <p:nvPr>
            <p:ph type="body" idx="1"/>
          </p:nvPr>
        </p:nvSpPr>
        <p:spPr/>
        <p:txBody>
          <a:bodyPr/>
          <a:lstStyle/>
          <a:p>
            <a:r>
              <a:rPr lang="en-GB" sz="1200" kern="1200">
                <a:solidFill>
                  <a:schemeClr val="tx1"/>
                </a:solidFill>
                <a:effectLst/>
                <a:latin typeface="+mn-lt"/>
                <a:ea typeface="+mn-ea"/>
                <a:cs typeface="+mn-cs"/>
              </a:rPr>
              <a:t>Typically STEM studies have been considered to be gender-neutral (as a positive characteristics!), but when a closer insight is achieved, it becomes evident that they are gender-blinded, yielding to several social impacts.</a:t>
            </a:r>
          </a:p>
        </p:txBody>
      </p:sp>
      <p:sp>
        <p:nvSpPr>
          <p:cNvPr id="4" name="Contenidor de número de diapositiva 3"/>
          <p:cNvSpPr>
            <a:spLocks noGrp="1"/>
          </p:cNvSpPr>
          <p:nvPr>
            <p:ph type="sldNum" sz="quarter" idx="10"/>
          </p:nvPr>
        </p:nvSpPr>
        <p:spPr/>
        <p:txBody>
          <a:bodyPr/>
          <a:lstStyle/>
          <a:p>
            <a:fld id="{4F68FD58-8B75-514F-9DF7-11BA7A58EDCD}" type="slidenum">
              <a:rPr lang="el-GR" smtClean="0"/>
              <a:t>10</a:t>
            </a:fld>
            <a:endParaRPr lang="el-GR"/>
          </a:p>
        </p:txBody>
      </p:sp>
    </p:spTree>
    <p:extLst>
      <p:ext uri="{BB962C8B-B14F-4D97-AF65-F5344CB8AC3E}">
        <p14:creationId xmlns:p14="http://schemas.microsoft.com/office/powerpoint/2010/main" val="2125556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This slide is designed to explain the gender mainstreaming concept. The webinar will focus on teaching, but it is not enough and this gender dimension should also permeate to other aspects of our institutions.</a:t>
            </a:r>
          </a:p>
        </p:txBody>
      </p:sp>
      <p:sp>
        <p:nvSpPr>
          <p:cNvPr id="4" name="Slide Number Placeholder 3"/>
          <p:cNvSpPr>
            <a:spLocks noGrp="1"/>
          </p:cNvSpPr>
          <p:nvPr>
            <p:ph type="sldNum" sz="quarter" idx="5"/>
          </p:nvPr>
        </p:nvSpPr>
        <p:spPr/>
        <p:txBody>
          <a:bodyPr/>
          <a:lstStyle/>
          <a:p>
            <a:fld id="{9025E365-159B-4E3D-9283-EF8D5E963A8F}" type="slidenum">
              <a:rPr lang="es-ES" smtClean="0"/>
              <a:t>11</a:t>
            </a:fld>
            <a:endParaRPr lang="es-ES"/>
          </a:p>
        </p:txBody>
      </p:sp>
    </p:spTree>
    <p:extLst>
      <p:ext uri="{BB962C8B-B14F-4D97-AF65-F5344CB8AC3E}">
        <p14:creationId xmlns:p14="http://schemas.microsoft.com/office/powerpoint/2010/main" val="6733000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All along the webinar, a bottom-up approach is followed, where ALL educators CAN include gender dimension in their teaching. Of course, the existence of specific subjects can be interesting, but the real transformation will be achieved if this transversal approach is followed.</a:t>
            </a:r>
          </a:p>
        </p:txBody>
      </p:sp>
      <p:sp>
        <p:nvSpPr>
          <p:cNvPr id="4" name="Slide Number Placeholder 3"/>
          <p:cNvSpPr>
            <a:spLocks noGrp="1"/>
          </p:cNvSpPr>
          <p:nvPr>
            <p:ph type="sldNum" sz="quarter" idx="5"/>
          </p:nvPr>
        </p:nvSpPr>
        <p:spPr/>
        <p:txBody>
          <a:bodyPr/>
          <a:lstStyle/>
          <a:p>
            <a:fld id="{9025E365-159B-4E3D-9283-EF8D5E963A8F}" type="slidenum">
              <a:rPr lang="es-ES" smtClean="0"/>
              <a:t>12</a:t>
            </a:fld>
            <a:endParaRPr lang="es-ES"/>
          </a:p>
        </p:txBody>
      </p:sp>
    </p:spTree>
    <p:extLst>
      <p:ext uri="{BB962C8B-B14F-4D97-AF65-F5344CB8AC3E}">
        <p14:creationId xmlns:p14="http://schemas.microsoft.com/office/powerpoint/2010/main" val="25970962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This is the core of the webinar. </a:t>
            </a:r>
          </a:p>
          <a:p>
            <a:r>
              <a:rPr lang="en-US"/>
              <a:t>Participants should realize that all four pillars should be colored by the gender dimension, rather that only the contents one. This will facilitate the task and open the door for beginners (the learning environment and the methodology pillars are far easier).</a:t>
            </a:r>
          </a:p>
        </p:txBody>
      </p:sp>
      <p:sp>
        <p:nvSpPr>
          <p:cNvPr id="4" name="Slide Number Placeholder 3"/>
          <p:cNvSpPr>
            <a:spLocks noGrp="1"/>
          </p:cNvSpPr>
          <p:nvPr>
            <p:ph type="sldNum" sz="quarter" idx="5"/>
          </p:nvPr>
        </p:nvSpPr>
        <p:spPr/>
        <p:txBody>
          <a:bodyPr/>
          <a:lstStyle/>
          <a:p>
            <a:fld id="{9025E365-159B-4E3D-9283-EF8D5E963A8F}" type="slidenum">
              <a:rPr lang="es-ES" smtClean="0"/>
              <a:t>13</a:t>
            </a:fld>
            <a:endParaRPr lang="es-ES"/>
          </a:p>
        </p:txBody>
      </p:sp>
    </p:spTree>
    <p:extLst>
      <p:ext uri="{BB962C8B-B14F-4D97-AF65-F5344CB8AC3E}">
        <p14:creationId xmlns:p14="http://schemas.microsoft.com/office/powerpoint/2010/main" val="12810405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idor d'imatge de diapositiva 1"/>
          <p:cNvSpPr>
            <a:spLocks noGrp="1" noRot="1" noChangeAspect="1"/>
          </p:cNvSpPr>
          <p:nvPr>
            <p:ph type="sldImg"/>
          </p:nvPr>
        </p:nvSpPr>
        <p:spPr>
          <a:xfrm>
            <a:off x="425450" y="588963"/>
            <a:ext cx="5943600" cy="3343275"/>
          </a:xfrm>
        </p:spPr>
      </p:sp>
      <p:sp>
        <p:nvSpPr>
          <p:cNvPr id="3" name="Contenidor de notes 2"/>
          <p:cNvSpPr>
            <a:spLocks noGrp="1"/>
          </p:cNvSpPr>
          <p:nvPr>
            <p:ph type="body" idx="1"/>
          </p:nvPr>
        </p:nvSpPr>
        <p:spPr/>
        <p:txBody>
          <a:bodyPr/>
          <a:lstStyle/>
          <a:p>
            <a:pPr>
              <a:defRPr/>
            </a:pPr>
            <a:r>
              <a:rPr lang="en-US"/>
              <a:t>No special methodology is here proposed for including the gender dimension, but active learning methodologies provide a favorable context to work with interpersonal skills and, thus, to work on stereotypes and biases. As an example, let's consider a Project Base Learning methodology: usually the project is carried out within a teamwork and then it allows us to deeply work in roles and their corresponding stereotypes (see slide #16). Also, in a role-play one can explicitly discuss on some gendered stereotypes, gendered priorities, etc. These are just two examples but the main points are:</a:t>
            </a:r>
            <a:endParaRPr lang="ca-ES"/>
          </a:p>
          <a:p>
            <a:pPr>
              <a:defRPr/>
            </a:pPr>
            <a:r>
              <a:rPr lang="en-US"/>
              <a:t>1. Active methodologies force students' interaction and, thus, allows us to explicitly discuss biases and gender stereotypes</a:t>
            </a:r>
            <a:endParaRPr lang="en-US">
              <a:cs typeface="Calibri"/>
            </a:endParaRPr>
          </a:p>
          <a:p>
            <a:pPr>
              <a:defRPr/>
            </a:pPr>
            <a:r>
              <a:rPr lang="en-US"/>
              <a:t>2. Active methodologies tend to require multiple assessment instruments (a report, an oral defense, some peer-evaluation, </a:t>
            </a:r>
            <a:r>
              <a:rPr lang="en-US" err="1"/>
              <a:t>etc</a:t>
            </a:r>
            <a:r>
              <a:rPr lang="en-US"/>
              <a:t>), providing students with a more diverse spectra of instruments and, thus, more adapted to each individual. </a:t>
            </a:r>
            <a:endParaRPr lang="en-US">
              <a:cs typeface="Calibri"/>
            </a:endParaRPr>
          </a:p>
          <a:p>
            <a:pPr marL="0" marR="0" lvl="0" indent="0" algn="l" defTabSz="914400">
              <a:lnSpc>
                <a:spcPct val="100000"/>
              </a:lnSpc>
              <a:spcBef>
                <a:spcPts val="0"/>
              </a:spcBef>
              <a:spcAft>
                <a:spcPts val="0"/>
              </a:spcAft>
              <a:buClrTx/>
              <a:buSzTx/>
              <a:buFontTx/>
              <a:buNone/>
              <a:tabLst/>
              <a:defRPr/>
            </a:pPr>
            <a:endParaRPr lang="en-US">
              <a:cs typeface="Calibri"/>
            </a:endParaRPr>
          </a:p>
          <a:p>
            <a:r>
              <a:rPr lang="en-GB" sz="1200" kern="1200">
                <a:solidFill>
                  <a:schemeClr val="tx1"/>
                </a:solidFill>
                <a:effectLst/>
                <a:latin typeface="+mn-lt"/>
                <a:ea typeface="+mn-ea"/>
                <a:cs typeface="+mn-cs"/>
              </a:rPr>
              <a:t>Low levels of self-efficiency has proven to be one of the barriers for women to enrol in a STEM field. These low levels can be also observed among female STEM students. Thus, we as educators can try to support their self-perception by introducing some female referents.</a:t>
            </a:r>
            <a:endParaRPr lang="en-GB" sz="1200" kern="1200">
              <a:solidFill>
                <a:schemeClr val="tx1"/>
              </a:solidFill>
              <a:effectLst/>
              <a:latin typeface="+mn-lt"/>
              <a:cs typeface="Calibri"/>
            </a:endParaRPr>
          </a:p>
          <a:p>
            <a:endParaRPr lang="en-GB"/>
          </a:p>
          <a:p>
            <a:r>
              <a:rPr lang="en-GB" sz="1200" kern="1200">
                <a:solidFill>
                  <a:schemeClr val="tx1"/>
                </a:solidFill>
                <a:effectLst/>
                <a:latin typeface="+mn-lt"/>
                <a:ea typeface="+mn-ea"/>
                <a:cs typeface="+mn-cs"/>
              </a:rPr>
              <a:t>The ex-ante and ex-post surveys can help us improving the webinar, following an action research methodology.</a:t>
            </a:r>
            <a:endParaRPr lang="en-GB" sz="1200" kern="1200">
              <a:solidFill>
                <a:schemeClr val="tx1"/>
              </a:solidFill>
              <a:effectLst/>
              <a:latin typeface="+mn-lt"/>
              <a:cs typeface="Calibri" panose="020F0502020204030204"/>
            </a:endParaRPr>
          </a:p>
        </p:txBody>
      </p:sp>
      <p:sp>
        <p:nvSpPr>
          <p:cNvPr id="4" name="Contenidor de número de diapositiva 3"/>
          <p:cNvSpPr>
            <a:spLocks noGrp="1"/>
          </p:cNvSpPr>
          <p:nvPr>
            <p:ph type="sldNum" sz="quarter" idx="10"/>
          </p:nvPr>
        </p:nvSpPr>
        <p:spPr/>
        <p:txBody>
          <a:bodyPr/>
          <a:lstStyle/>
          <a:p>
            <a:fld id="{4F68FD58-8B75-514F-9DF7-11BA7A58EDCD}" type="slidenum">
              <a:rPr lang="el-GR" smtClean="0"/>
              <a:t>14</a:t>
            </a:fld>
            <a:endParaRPr lang="el-GR"/>
          </a:p>
        </p:txBody>
      </p:sp>
    </p:spTree>
    <p:extLst>
      <p:ext uri="{BB962C8B-B14F-4D97-AF65-F5344CB8AC3E}">
        <p14:creationId xmlns:p14="http://schemas.microsoft.com/office/powerpoint/2010/main" val="408081634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idor d'imatge de diapositiva 1"/>
          <p:cNvSpPr>
            <a:spLocks noGrp="1" noRot="1" noChangeAspect="1"/>
          </p:cNvSpPr>
          <p:nvPr>
            <p:ph type="sldImg"/>
          </p:nvPr>
        </p:nvSpPr>
        <p:spPr>
          <a:xfrm>
            <a:off x="425450" y="588963"/>
            <a:ext cx="5943600" cy="3343275"/>
          </a:xfrm>
        </p:spPr>
      </p:sp>
      <p:sp>
        <p:nvSpPr>
          <p:cNvPr id="3" name="Contenidor de notes 2"/>
          <p:cNvSpPr>
            <a:spLocks noGrp="1"/>
          </p:cNvSpPr>
          <p:nvPr>
            <p:ph type="body" idx="1"/>
          </p:nvPr>
        </p:nvSpPr>
        <p:spPr/>
        <p:txBody>
          <a:bodyPr/>
          <a:lstStyle/>
          <a:p>
            <a:r>
              <a:rPr lang="en-GB" sz="1200" kern="1200">
                <a:solidFill>
                  <a:schemeClr val="tx1"/>
                </a:solidFill>
                <a:effectLst/>
                <a:latin typeface="+mn-lt"/>
                <a:ea typeface="+mn-ea"/>
                <a:cs typeface="+mn-cs"/>
              </a:rPr>
              <a:t>These are some hints on how to include the GD in the learning environment.</a:t>
            </a:r>
          </a:p>
          <a:p>
            <a:r>
              <a:rPr lang="en-GB" sz="1200" kern="1200">
                <a:solidFill>
                  <a:schemeClr val="tx1"/>
                </a:solidFill>
                <a:effectLst/>
                <a:latin typeface="+mn-lt"/>
                <a:ea typeface="+mn-ea"/>
                <a:cs typeface="+mn-cs"/>
              </a:rPr>
              <a:t>An example of a brief language guide from </a:t>
            </a:r>
            <a:r>
              <a:rPr lang="en-GB" sz="1200" kern="1200" err="1">
                <a:solidFill>
                  <a:schemeClr val="tx1"/>
                </a:solidFill>
                <a:effectLst/>
                <a:latin typeface="+mn-lt"/>
                <a:ea typeface="+mn-ea"/>
                <a:cs typeface="+mn-cs"/>
              </a:rPr>
              <a:t>Universitat</a:t>
            </a:r>
            <a:r>
              <a:rPr lang="en-GB" sz="1200" kern="1200">
                <a:solidFill>
                  <a:schemeClr val="tx1"/>
                </a:solidFill>
                <a:effectLst/>
                <a:latin typeface="+mn-lt"/>
                <a:ea typeface="+mn-ea"/>
                <a:cs typeface="+mn-cs"/>
              </a:rPr>
              <a:t> </a:t>
            </a:r>
            <a:r>
              <a:rPr lang="en-GB" sz="1200" kern="1200" err="1">
                <a:solidFill>
                  <a:schemeClr val="tx1"/>
                </a:solidFill>
                <a:effectLst/>
                <a:latin typeface="+mn-lt"/>
                <a:ea typeface="+mn-ea"/>
                <a:cs typeface="+mn-cs"/>
              </a:rPr>
              <a:t>Politècnica</a:t>
            </a:r>
            <a:r>
              <a:rPr lang="en-GB" sz="1200" kern="1200">
                <a:solidFill>
                  <a:schemeClr val="tx1"/>
                </a:solidFill>
                <a:effectLst/>
                <a:latin typeface="+mn-lt"/>
                <a:ea typeface="+mn-ea"/>
                <a:cs typeface="+mn-cs"/>
              </a:rPr>
              <a:t> de Catalunya is here proposed, but the facilitator is encouraged to include other guides from their own institution.</a:t>
            </a:r>
          </a:p>
        </p:txBody>
      </p:sp>
      <p:sp>
        <p:nvSpPr>
          <p:cNvPr id="4" name="Contenidor de número de diapositiva 3"/>
          <p:cNvSpPr>
            <a:spLocks noGrp="1"/>
          </p:cNvSpPr>
          <p:nvPr>
            <p:ph type="sldNum" sz="quarter" idx="10"/>
          </p:nvPr>
        </p:nvSpPr>
        <p:spPr/>
        <p:txBody>
          <a:bodyPr/>
          <a:lstStyle/>
          <a:p>
            <a:fld id="{4F68FD58-8B75-514F-9DF7-11BA7A58EDCD}" type="slidenum">
              <a:rPr lang="el-GR" smtClean="0"/>
              <a:t>15</a:t>
            </a:fld>
            <a:endParaRPr lang="el-GR"/>
          </a:p>
        </p:txBody>
      </p:sp>
    </p:spTree>
    <p:extLst>
      <p:ext uri="{BB962C8B-B14F-4D97-AF65-F5344CB8AC3E}">
        <p14:creationId xmlns:p14="http://schemas.microsoft.com/office/powerpoint/2010/main" val="8784244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idor d'imatge de diapositiva 1"/>
          <p:cNvSpPr>
            <a:spLocks noGrp="1" noRot="1" noChangeAspect="1"/>
          </p:cNvSpPr>
          <p:nvPr>
            <p:ph type="sldImg"/>
          </p:nvPr>
        </p:nvSpPr>
        <p:spPr>
          <a:xfrm>
            <a:off x="425450" y="588963"/>
            <a:ext cx="5943600" cy="3343275"/>
          </a:xfrm>
        </p:spPr>
      </p:sp>
      <p:sp>
        <p:nvSpPr>
          <p:cNvPr id="3" name="Contenidor de notes 2"/>
          <p:cNvSpPr>
            <a:spLocks noGrp="1"/>
          </p:cNvSpPr>
          <p:nvPr>
            <p:ph type="body" idx="1"/>
          </p:nvPr>
        </p:nvSpPr>
        <p:spPr/>
        <p:txBody>
          <a:bodyPr/>
          <a:lstStyle/>
          <a:p>
            <a:r>
              <a:rPr lang="en-GB" sz="1200" kern="1200">
                <a:solidFill>
                  <a:schemeClr val="tx1"/>
                </a:solidFill>
                <a:effectLst/>
                <a:latin typeface="+mn-lt"/>
                <a:ea typeface="+mn-ea"/>
                <a:cs typeface="+mn-cs"/>
              </a:rPr>
              <a:t>This is an example on hoe an active learning methodology where students work in teams can support the inclusion of the GD.  There are some references for 3 of the topics that can guide the facilitators and provide some examples for the participants. </a:t>
            </a:r>
          </a:p>
          <a:p>
            <a:endParaRPr lang="en-GB" sz="1200" kern="1200">
              <a:solidFill>
                <a:schemeClr val="tx1"/>
              </a:solidFill>
              <a:effectLst/>
              <a:latin typeface="+mn-lt"/>
              <a:ea typeface="+mn-ea"/>
              <a:cs typeface="+mn-cs"/>
            </a:endParaRPr>
          </a:p>
          <a:p>
            <a:r>
              <a:rPr lang="en-GB" sz="1200" kern="1200">
                <a:solidFill>
                  <a:schemeClr val="tx1"/>
                </a:solidFill>
                <a:effectLst/>
                <a:latin typeface="+mn-lt"/>
                <a:ea typeface="+mn-ea"/>
                <a:cs typeface="+mn-cs"/>
              </a:rPr>
              <a:t>The topic, when aligned to the SDG, can enhance the environmental and social impact of the project, what has proven to be of most interest for female students.</a:t>
            </a:r>
          </a:p>
          <a:p>
            <a:endParaRPr lang="en-GB" sz="1200" kern="1200">
              <a:solidFill>
                <a:schemeClr val="tx1"/>
              </a:solidFill>
              <a:effectLst/>
              <a:latin typeface="+mn-lt"/>
              <a:ea typeface="+mn-ea"/>
              <a:cs typeface="+mn-cs"/>
            </a:endParaRPr>
          </a:p>
          <a:p>
            <a:r>
              <a:rPr lang="en-GB" sz="1200" kern="1200">
                <a:solidFill>
                  <a:schemeClr val="tx1"/>
                </a:solidFill>
                <a:effectLst/>
                <a:latin typeface="+mn-lt"/>
                <a:ea typeface="+mn-ea"/>
                <a:cs typeface="+mn-cs"/>
              </a:rPr>
              <a:t>Educator’s sustainability, in terms of time resources, is crucial in order to correctly guide the students, provide the appropriate feedback and keep the schedule (and health).</a:t>
            </a:r>
          </a:p>
        </p:txBody>
      </p:sp>
      <p:sp>
        <p:nvSpPr>
          <p:cNvPr id="4" name="Contenidor de número de diapositiva 3"/>
          <p:cNvSpPr>
            <a:spLocks noGrp="1"/>
          </p:cNvSpPr>
          <p:nvPr>
            <p:ph type="sldNum" sz="quarter" idx="10"/>
          </p:nvPr>
        </p:nvSpPr>
        <p:spPr/>
        <p:txBody>
          <a:bodyPr/>
          <a:lstStyle/>
          <a:p>
            <a:fld id="{4F68FD58-8B75-514F-9DF7-11BA7A58EDCD}" type="slidenum">
              <a:rPr lang="el-GR" smtClean="0"/>
              <a:t>16</a:t>
            </a:fld>
            <a:endParaRPr lang="el-GR"/>
          </a:p>
        </p:txBody>
      </p:sp>
    </p:spTree>
    <p:extLst>
      <p:ext uri="{BB962C8B-B14F-4D97-AF65-F5344CB8AC3E}">
        <p14:creationId xmlns:p14="http://schemas.microsoft.com/office/powerpoint/2010/main" val="146406789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idor d'imatge de diapositiva 1"/>
          <p:cNvSpPr>
            <a:spLocks noGrp="1" noRot="1" noChangeAspect="1"/>
          </p:cNvSpPr>
          <p:nvPr>
            <p:ph type="sldImg"/>
          </p:nvPr>
        </p:nvSpPr>
        <p:spPr>
          <a:xfrm>
            <a:off x="425450" y="588963"/>
            <a:ext cx="5943600" cy="3343275"/>
          </a:xfrm>
        </p:spPr>
      </p:sp>
      <p:sp>
        <p:nvSpPr>
          <p:cNvPr id="3" name="Contenidor de notes 2"/>
          <p:cNvSpPr>
            <a:spLocks noGrp="1"/>
          </p:cNvSpPr>
          <p:nvPr>
            <p:ph type="body" idx="1"/>
          </p:nvPr>
        </p:nvSpPr>
        <p:spPr/>
        <p:txBody>
          <a:bodyPr/>
          <a:lstStyle/>
          <a:p>
            <a:r>
              <a:rPr lang="en-GB" sz="1200" kern="1200">
                <a:solidFill>
                  <a:schemeClr val="tx1"/>
                </a:solidFill>
                <a:effectLst/>
                <a:latin typeface="+mn-lt"/>
                <a:ea typeface="+mn-ea"/>
                <a:cs typeface="+mn-cs"/>
              </a:rPr>
              <a:t>These are results of a UPC (</a:t>
            </a:r>
            <a:r>
              <a:rPr lang="en-GB" sz="1200" kern="1200" err="1">
                <a:solidFill>
                  <a:schemeClr val="tx1"/>
                </a:solidFill>
                <a:effectLst/>
                <a:latin typeface="+mn-lt"/>
                <a:ea typeface="+mn-ea"/>
                <a:cs typeface="+mn-cs"/>
              </a:rPr>
              <a:t>Universitat</a:t>
            </a:r>
            <a:r>
              <a:rPr lang="en-GB" sz="1200" kern="1200">
                <a:solidFill>
                  <a:schemeClr val="tx1"/>
                </a:solidFill>
                <a:effectLst/>
                <a:latin typeface="+mn-lt"/>
                <a:ea typeface="+mn-ea"/>
                <a:cs typeface="+mn-cs"/>
              </a:rPr>
              <a:t> </a:t>
            </a:r>
            <a:r>
              <a:rPr lang="en-GB" sz="1200" kern="1200" err="1">
                <a:solidFill>
                  <a:schemeClr val="tx1"/>
                </a:solidFill>
                <a:effectLst/>
                <a:latin typeface="+mn-lt"/>
                <a:ea typeface="+mn-ea"/>
                <a:cs typeface="+mn-cs"/>
              </a:rPr>
              <a:t>Politècnica</a:t>
            </a:r>
            <a:r>
              <a:rPr lang="en-GB" sz="1200" kern="1200">
                <a:solidFill>
                  <a:schemeClr val="tx1"/>
                </a:solidFill>
                <a:effectLst/>
                <a:latin typeface="+mn-lt"/>
                <a:ea typeface="+mn-ea"/>
                <a:cs typeface="+mn-cs"/>
              </a:rPr>
              <a:t> de Catalunya) survey carried out within a teaching innovation project in 2019. Part of this survey was focused on the male and female referents within their area of knowledge.</a:t>
            </a:r>
          </a:p>
          <a:p>
            <a:r>
              <a:rPr lang="en-GB" sz="1200" kern="1200">
                <a:solidFill>
                  <a:schemeClr val="tx1"/>
                </a:solidFill>
                <a:effectLst/>
                <a:latin typeface="+mn-lt"/>
                <a:ea typeface="+mn-ea"/>
                <a:cs typeface="+mn-cs"/>
              </a:rPr>
              <a:t>Gender biases become evident.</a:t>
            </a:r>
          </a:p>
        </p:txBody>
      </p:sp>
      <p:sp>
        <p:nvSpPr>
          <p:cNvPr id="4" name="Contenidor de número de diapositiva 3"/>
          <p:cNvSpPr>
            <a:spLocks noGrp="1"/>
          </p:cNvSpPr>
          <p:nvPr>
            <p:ph type="sldNum" sz="quarter" idx="10"/>
          </p:nvPr>
        </p:nvSpPr>
        <p:spPr/>
        <p:txBody>
          <a:bodyPr/>
          <a:lstStyle/>
          <a:p>
            <a:fld id="{4F68FD58-8B75-514F-9DF7-11BA7A58EDCD}" type="slidenum">
              <a:rPr lang="el-GR" smtClean="0"/>
              <a:t>17</a:t>
            </a:fld>
            <a:endParaRPr lang="el-GR"/>
          </a:p>
        </p:txBody>
      </p:sp>
    </p:spTree>
    <p:extLst>
      <p:ext uri="{BB962C8B-B14F-4D97-AF65-F5344CB8AC3E}">
        <p14:creationId xmlns:p14="http://schemas.microsoft.com/office/powerpoint/2010/main" val="292708800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idor d'imatge de diapositiva 1"/>
          <p:cNvSpPr>
            <a:spLocks noGrp="1" noRot="1" noChangeAspect="1"/>
          </p:cNvSpPr>
          <p:nvPr>
            <p:ph type="sldImg"/>
          </p:nvPr>
        </p:nvSpPr>
        <p:spPr>
          <a:xfrm>
            <a:off x="425450" y="588963"/>
            <a:ext cx="5943600" cy="3343275"/>
          </a:xfrm>
        </p:spPr>
      </p:sp>
      <p:sp>
        <p:nvSpPr>
          <p:cNvPr id="3" name="Contenidor de notes 2"/>
          <p:cNvSpPr>
            <a:spLocks noGrp="1"/>
          </p:cNvSpPr>
          <p:nvPr>
            <p:ph type="body" idx="1"/>
          </p:nvPr>
        </p:nvSpPr>
        <p:spPr/>
        <p:txBody>
          <a:bodyPr/>
          <a:lstStyle/>
          <a:p>
            <a:r>
              <a:rPr lang="en-US" b="0" i="0">
                <a:solidFill>
                  <a:srgbClr val="333333"/>
                </a:solidFill>
                <a:effectLst/>
                <a:latin typeface="Segoe UI" panose="020B0502040204020203" pitchFamily="34" charset="0"/>
              </a:rPr>
              <a:t>The graphs are examples that are typically used to explain physics (either at high school or at the first year of the Bachelor Degree) and it makes evident the urgent need to include gender in these examples. There is always a man doing something related to football, war or non-sense things. Only in the right figure we see some examples of both a man and a women doing specific things that we can relate to our life. </a:t>
            </a:r>
          </a:p>
          <a:p>
            <a:r>
              <a:rPr lang="en-US" b="0" i="0">
                <a:solidFill>
                  <a:srgbClr val="333333"/>
                </a:solidFill>
                <a:effectLst/>
                <a:latin typeface="Segoe UI" panose="020B0502040204020203" pitchFamily="34" charset="0"/>
              </a:rPr>
              <a:t>We should try to include significant examples when explaining the fundamentals of any science.</a:t>
            </a:r>
            <a:endParaRPr lang="en-GB" sz="1200" kern="1200">
              <a:solidFill>
                <a:schemeClr val="tx1"/>
              </a:solidFill>
              <a:effectLst/>
              <a:latin typeface="+mn-lt"/>
              <a:ea typeface="+mn-ea"/>
              <a:cs typeface="+mn-cs"/>
            </a:endParaRPr>
          </a:p>
        </p:txBody>
      </p:sp>
      <p:sp>
        <p:nvSpPr>
          <p:cNvPr id="4" name="Contenidor de número de diapositiva 3"/>
          <p:cNvSpPr>
            <a:spLocks noGrp="1"/>
          </p:cNvSpPr>
          <p:nvPr>
            <p:ph type="sldNum" sz="quarter" idx="10"/>
          </p:nvPr>
        </p:nvSpPr>
        <p:spPr/>
        <p:txBody>
          <a:bodyPr/>
          <a:lstStyle/>
          <a:p>
            <a:fld id="{4F68FD58-8B75-514F-9DF7-11BA7A58EDCD}" type="slidenum">
              <a:rPr lang="el-GR" smtClean="0"/>
              <a:t>18</a:t>
            </a:fld>
            <a:endParaRPr lang="el-GR"/>
          </a:p>
        </p:txBody>
      </p:sp>
    </p:spTree>
    <p:extLst>
      <p:ext uri="{BB962C8B-B14F-4D97-AF65-F5344CB8AC3E}">
        <p14:creationId xmlns:p14="http://schemas.microsoft.com/office/powerpoint/2010/main" val="133317144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idor d'imatge de diapositiva 1"/>
          <p:cNvSpPr>
            <a:spLocks noGrp="1" noRot="1" noChangeAspect="1"/>
          </p:cNvSpPr>
          <p:nvPr>
            <p:ph type="sldImg"/>
          </p:nvPr>
        </p:nvSpPr>
        <p:spPr>
          <a:xfrm>
            <a:off x="425450" y="588963"/>
            <a:ext cx="5943600" cy="3343275"/>
          </a:xfrm>
        </p:spPr>
      </p:sp>
      <p:sp>
        <p:nvSpPr>
          <p:cNvPr id="3" name="Contenidor de notes 2"/>
          <p:cNvSpPr>
            <a:spLocks noGrp="1"/>
          </p:cNvSpPr>
          <p:nvPr>
            <p:ph type="body" idx="1"/>
          </p:nvPr>
        </p:nvSpPr>
        <p:spPr/>
        <p:txBody>
          <a:bodyPr/>
          <a:lstStyle/>
          <a:p>
            <a:r>
              <a:rPr lang="en-US" b="0" i="0">
                <a:solidFill>
                  <a:srgbClr val="333333"/>
                </a:solidFill>
                <a:effectLst/>
                <a:latin typeface="Segoe UI" panose="020B0502040204020203" pitchFamily="34" charset="0"/>
              </a:rPr>
              <a:t>A technology can be explained on an object-oriented basis or can include some focus on the humans that are going to use it, the environmental impacts, the social impacts, ....</a:t>
            </a:r>
          </a:p>
          <a:p>
            <a:r>
              <a:rPr lang="en-US" sz="1200" b="0" i="0" kern="1200">
                <a:solidFill>
                  <a:srgbClr val="333333"/>
                </a:solidFill>
                <a:effectLst/>
                <a:latin typeface="Segoe UI" panose="020B0502040204020203" pitchFamily="34" charset="0"/>
                <a:ea typeface="+mn-ea"/>
                <a:cs typeface="+mn-cs"/>
              </a:rPr>
              <a:t>Statistics show that female are more interested in environment and in social aspects, so we should try to </a:t>
            </a:r>
            <a:r>
              <a:rPr lang="en-US" sz="1200" b="0" i="0" kern="1200" err="1">
                <a:solidFill>
                  <a:srgbClr val="333333"/>
                </a:solidFill>
                <a:effectLst/>
                <a:latin typeface="Segoe UI" panose="020B0502040204020203" pitchFamily="34" charset="0"/>
                <a:ea typeface="+mn-ea"/>
                <a:cs typeface="+mn-cs"/>
              </a:rPr>
              <a:t>colour</a:t>
            </a:r>
            <a:r>
              <a:rPr lang="en-US" sz="1200" b="0" i="0" kern="1200">
                <a:solidFill>
                  <a:srgbClr val="333333"/>
                </a:solidFill>
                <a:effectLst/>
                <a:latin typeface="Segoe UI" panose="020B0502040204020203" pitchFamily="34" charset="0"/>
                <a:ea typeface="+mn-ea"/>
                <a:cs typeface="+mn-cs"/>
              </a:rPr>
              <a:t> STEM studies with this very useful aspects.</a:t>
            </a:r>
            <a:endParaRPr lang="en-GB" sz="1200" kern="1200">
              <a:solidFill>
                <a:schemeClr val="tx1"/>
              </a:solidFill>
              <a:effectLst/>
              <a:latin typeface="+mn-lt"/>
              <a:ea typeface="+mn-ea"/>
              <a:cs typeface="+mn-cs"/>
            </a:endParaRPr>
          </a:p>
        </p:txBody>
      </p:sp>
      <p:sp>
        <p:nvSpPr>
          <p:cNvPr id="4" name="Contenidor de número de diapositiva 3"/>
          <p:cNvSpPr>
            <a:spLocks noGrp="1"/>
          </p:cNvSpPr>
          <p:nvPr>
            <p:ph type="sldNum" sz="quarter" idx="10"/>
          </p:nvPr>
        </p:nvSpPr>
        <p:spPr/>
        <p:txBody>
          <a:bodyPr/>
          <a:lstStyle/>
          <a:p>
            <a:fld id="{4F68FD58-8B75-514F-9DF7-11BA7A58EDCD}" type="slidenum">
              <a:rPr lang="el-GR" smtClean="0"/>
              <a:t>19</a:t>
            </a:fld>
            <a:endParaRPr lang="el-GR"/>
          </a:p>
        </p:txBody>
      </p:sp>
    </p:spTree>
    <p:extLst>
      <p:ext uri="{BB962C8B-B14F-4D97-AF65-F5344CB8AC3E}">
        <p14:creationId xmlns:p14="http://schemas.microsoft.com/office/powerpoint/2010/main" val="33104586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9AF1523-F73D-4B44-8747-8A28830702F2}" type="slidenum">
              <a:rPr lang="en-US" smtClean="0"/>
              <a:t>2</a:t>
            </a:fld>
            <a:endParaRPr lang="en-US"/>
          </a:p>
        </p:txBody>
      </p:sp>
    </p:spTree>
    <p:extLst>
      <p:ext uri="{BB962C8B-B14F-4D97-AF65-F5344CB8AC3E}">
        <p14:creationId xmlns:p14="http://schemas.microsoft.com/office/powerpoint/2010/main" val="387641530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idor d'imatge de diapositiva 1"/>
          <p:cNvSpPr>
            <a:spLocks noGrp="1" noRot="1" noChangeAspect="1"/>
          </p:cNvSpPr>
          <p:nvPr>
            <p:ph type="sldImg"/>
          </p:nvPr>
        </p:nvSpPr>
        <p:spPr>
          <a:xfrm>
            <a:off x="425450" y="588963"/>
            <a:ext cx="5943600" cy="3343275"/>
          </a:xfrm>
        </p:spPr>
      </p:sp>
      <p:sp>
        <p:nvSpPr>
          <p:cNvPr id="3" name="Contenidor de notes 2"/>
          <p:cNvSpPr>
            <a:spLocks noGrp="1"/>
          </p:cNvSpPr>
          <p:nvPr>
            <p:ph type="body" idx="1"/>
          </p:nvPr>
        </p:nvSpPr>
        <p:spPr/>
        <p:txBody>
          <a:bodyPr/>
          <a:lstStyle/>
          <a:p>
            <a:r>
              <a:rPr lang="en-GB" sz="1200" kern="1200">
                <a:solidFill>
                  <a:schemeClr val="tx1"/>
                </a:solidFill>
                <a:effectLst/>
                <a:latin typeface="+mn-lt"/>
                <a:ea typeface="+mn-ea"/>
                <a:cs typeface="+mn-cs"/>
              </a:rPr>
              <a:t>The management subjects are strongly related to persons, workers and users. So the GD must be included in all of their contents.</a:t>
            </a:r>
          </a:p>
        </p:txBody>
      </p:sp>
      <p:sp>
        <p:nvSpPr>
          <p:cNvPr id="4" name="Contenidor de número de diapositiva 3"/>
          <p:cNvSpPr>
            <a:spLocks noGrp="1"/>
          </p:cNvSpPr>
          <p:nvPr>
            <p:ph type="sldNum" sz="quarter" idx="10"/>
          </p:nvPr>
        </p:nvSpPr>
        <p:spPr/>
        <p:txBody>
          <a:bodyPr/>
          <a:lstStyle/>
          <a:p>
            <a:fld id="{4F68FD58-8B75-514F-9DF7-11BA7A58EDCD}" type="slidenum">
              <a:rPr lang="el-GR" smtClean="0"/>
              <a:t>20</a:t>
            </a:fld>
            <a:endParaRPr lang="el-GR"/>
          </a:p>
        </p:txBody>
      </p:sp>
    </p:spTree>
    <p:extLst>
      <p:ext uri="{BB962C8B-B14F-4D97-AF65-F5344CB8AC3E}">
        <p14:creationId xmlns:p14="http://schemas.microsoft.com/office/powerpoint/2010/main" val="373259863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idor d'imatge de diapositiva 1"/>
          <p:cNvSpPr>
            <a:spLocks noGrp="1" noRot="1" noChangeAspect="1"/>
          </p:cNvSpPr>
          <p:nvPr>
            <p:ph type="sldImg"/>
          </p:nvPr>
        </p:nvSpPr>
        <p:spPr>
          <a:xfrm>
            <a:off x="425450" y="588963"/>
            <a:ext cx="5943600" cy="3343275"/>
          </a:xfrm>
        </p:spPr>
      </p:sp>
      <p:sp>
        <p:nvSpPr>
          <p:cNvPr id="3" name="Contenidor de notes 2"/>
          <p:cNvSpPr>
            <a:spLocks noGrp="1"/>
          </p:cNvSpPr>
          <p:nvPr>
            <p:ph type="body" idx="1"/>
          </p:nvPr>
        </p:nvSpPr>
        <p:spPr/>
        <p:txBody>
          <a:bodyPr/>
          <a:lstStyle/>
          <a:p>
            <a:endParaRPr lang="en-GB" sz="1200" kern="1200">
              <a:solidFill>
                <a:schemeClr val="tx1"/>
              </a:solidFill>
              <a:effectLst/>
              <a:latin typeface="+mn-lt"/>
              <a:ea typeface="+mn-ea"/>
              <a:cs typeface="+mn-cs"/>
            </a:endParaRPr>
          </a:p>
        </p:txBody>
      </p:sp>
      <p:sp>
        <p:nvSpPr>
          <p:cNvPr id="4" name="Contenidor de número de diapositiva 3"/>
          <p:cNvSpPr>
            <a:spLocks noGrp="1"/>
          </p:cNvSpPr>
          <p:nvPr>
            <p:ph type="sldNum" sz="quarter" idx="10"/>
          </p:nvPr>
        </p:nvSpPr>
        <p:spPr/>
        <p:txBody>
          <a:bodyPr/>
          <a:lstStyle/>
          <a:p>
            <a:fld id="{4F68FD58-8B75-514F-9DF7-11BA7A58EDCD}" type="slidenum">
              <a:rPr lang="el-GR" smtClean="0"/>
              <a:t>21</a:t>
            </a:fld>
            <a:endParaRPr lang="el-GR"/>
          </a:p>
        </p:txBody>
      </p:sp>
    </p:spTree>
    <p:extLst>
      <p:ext uri="{BB962C8B-B14F-4D97-AF65-F5344CB8AC3E}">
        <p14:creationId xmlns:p14="http://schemas.microsoft.com/office/powerpoint/2010/main" val="406178497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idor d'imatge de diapositiva 1"/>
          <p:cNvSpPr>
            <a:spLocks noGrp="1" noRot="1" noChangeAspect="1"/>
          </p:cNvSpPr>
          <p:nvPr>
            <p:ph type="sldImg"/>
          </p:nvPr>
        </p:nvSpPr>
        <p:spPr>
          <a:xfrm>
            <a:off x="425450" y="588963"/>
            <a:ext cx="5943600" cy="3343275"/>
          </a:xfrm>
        </p:spPr>
      </p:sp>
      <p:sp>
        <p:nvSpPr>
          <p:cNvPr id="3" name="Contenidor de notes 2"/>
          <p:cNvSpPr>
            <a:spLocks noGrp="1"/>
          </p:cNvSpPr>
          <p:nvPr>
            <p:ph type="body" idx="1"/>
          </p:nvPr>
        </p:nvSpPr>
        <p:spPr/>
        <p:txBody>
          <a:bodyPr/>
          <a:lstStyle/>
          <a:p>
            <a:r>
              <a:rPr lang="en-GB" sz="1200" kern="1200">
                <a:solidFill>
                  <a:schemeClr val="tx1"/>
                </a:solidFill>
                <a:effectLst/>
                <a:latin typeface="+mn-lt"/>
                <a:ea typeface="+mn-ea"/>
                <a:cs typeface="+mn-cs"/>
              </a:rPr>
              <a:t>If we really trust that GD is relevant (in any of the 4 pillars), we should assess it.</a:t>
            </a:r>
          </a:p>
          <a:p>
            <a:endParaRPr lang="en-GB" sz="1200" kern="1200">
              <a:solidFill>
                <a:schemeClr val="tx1"/>
              </a:solidFill>
              <a:effectLst/>
              <a:latin typeface="+mn-lt"/>
              <a:ea typeface="+mn-ea"/>
              <a:cs typeface="+mn-cs"/>
            </a:endParaRPr>
          </a:p>
          <a:p>
            <a:r>
              <a:rPr lang="en-GB" sz="1200" kern="1200">
                <a:solidFill>
                  <a:schemeClr val="tx1"/>
                </a:solidFill>
                <a:effectLst/>
                <a:latin typeface="+mn-lt"/>
                <a:ea typeface="+mn-ea"/>
                <a:cs typeface="+mn-cs"/>
              </a:rPr>
              <a:t>There’s a lot of literature regarding the GD in the definition of the instruments. Refer to chapter 4 of </a:t>
            </a:r>
            <a:r>
              <a:rPr lang="en-GB" sz="18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(Mas de les Valls &amp; Peña, 2022) for a brief summary.</a:t>
            </a:r>
            <a:endParaRPr lang="en-GB" sz="1200" kern="1200">
              <a:solidFill>
                <a:schemeClr val="tx1"/>
              </a:solidFill>
              <a:effectLst/>
              <a:latin typeface="+mn-lt"/>
              <a:ea typeface="+mn-ea"/>
              <a:cs typeface="+mn-cs"/>
            </a:endParaRPr>
          </a:p>
        </p:txBody>
      </p:sp>
      <p:sp>
        <p:nvSpPr>
          <p:cNvPr id="4" name="Contenidor de número de diapositiva 3"/>
          <p:cNvSpPr>
            <a:spLocks noGrp="1"/>
          </p:cNvSpPr>
          <p:nvPr>
            <p:ph type="sldNum" sz="quarter" idx="10"/>
          </p:nvPr>
        </p:nvSpPr>
        <p:spPr/>
        <p:txBody>
          <a:bodyPr/>
          <a:lstStyle/>
          <a:p>
            <a:fld id="{4F68FD58-8B75-514F-9DF7-11BA7A58EDCD}" type="slidenum">
              <a:rPr lang="el-GR" smtClean="0"/>
              <a:t>22</a:t>
            </a:fld>
            <a:endParaRPr lang="el-GR"/>
          </a:p>
        </p:txBody>
      </p:sp>
    </p:spTree>
    <p:extLst>
      <p:ext uri="{BB962C8B-B14F-4D97-AF65-F5344CB8AC3E}">
        <p14:creationId xmlns:p14="http://schemas.microsoft.com/office/powerpoint/2010/main" val="305612541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a:effectLst/>
                <a:latin typeface="Calibri" panose="020F0502020204030204" pitchFamily="34" charset="0"/>
                <a:ea typeface="Calibri" panose="020F0502020204030204" pitchFamily="34" charset="0"/>
                <a:cs typeface="Times New Roman" panose="02020603050405020304" pitchFamily="18" charset="0"/>
              </a:rPr>
              <a:t>In the following slides some examples are provided. They are presented as part of research studies, what indicates that they can easily be included within a PBL methodology.</a:t>
            </a:r>
          </a:p>
          <a:p>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r>
              <a:rPr lang="en-GB" sz="1800">
                <a:effectLst/>
                <a:latin typeface="Calibri" panose="020F0502020204030204" pitchFamily="34" charset="0"/>
                <a:ea typeface="Calibri" panose="020F0502020204030204" pitchFamily="34" charset="0"/>
                <a:cs typeface="Times New Roman" panose="02020603050405020304" pitchFamily="18" charset="0"/>
              </a:rPr>
              <a:t>Be sure that the key aspects for each example are not explained at the very beginning. Start asking the audience how would they relate each example with one or more of the 4 pillars.</a:t>
            </a:r>
            <a:endParaRPr lang="en-US"/>
          </a:p>
        </p:txBody>
      </p:sp>
      <p:sp>
        <p:nvSpPr>
          <p:cNvPr id="4" name="Slide Number Placeholder 3"/>
          <p:cNvSpPr>
            <a:spLocks noGrp="1"/>
          </p:cNvSpPr>
          <p:nvPr>
            <p:ph type="sldNum" sz="quarter" idx="5"/>
          </p:nvPr>
        </p:nvSpPr>
        <p:spPr/>
        <p:txBody>
          <a:bodyPr/>
          <a:lstStyle/>
          <a:p>
            <a:fld id="{49AF1523-F73D-4B44-8747-8A28830702F2}" type="slidenum">
              <a:rPr lang="en-US" smtClean="0"/>
              <a:t>23</a:t>
            </a:fld>
            <a:endParaRPr lang="en-US"/>
          </a:p>
        </p:txBody>
      </p:sp>
    </p:spTree>
    <p:extLst>
      <p:ext uri="{BB962C8B-B14F-4D97-AF65-F5344CB8AC3E}">
        <p14:creationId xmlns:p14="http://schemas.microsoft.com/office/powerpoint/2010/main" val="227850161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In this research study it can be observed that improving the design of a tool has social consequences, sometimes, far beyond the first impression. </a:t>
            </a:r>
          </a:p>
          <a:p>
            <a:r>
              <a:rPr lang="en-US">
                <a:cs typeface="Calibri"/>
              </a:rPr>
              <a:t>In the example, the new design of the Hand Operated Maize Sheller changed the life of a specific sector of the population: farm women. If we do not analyze the users of our designs (or target population) and the impact of our designs on their life with a gender perspective, we will miss the real impact of our engineering solutions. </a:t>
            </a:r>
          </a:p>
          <a:p>
            <a:r>
              <a:rPr lang="en-US">
                <a:cs typeface="Calibri"/>
              </a:rPr>
              <a:t>Often, just the opposite scenario occurs: many engineering solutions benefit more men than women and, since no gender perspective is included, the gender inequalities persist.</a:t>
            </a:r>
          </a:p>
          <a:p>
            <a:endParaRPr lang="en-US">
              <a:cs typeface="Calibri"/>
            </a:endParaRPr>
          </a:p>
          <a:p>
            <a:r>
              <a:rPr lang="en-US"/>
              <a:t>Note that the link to the journal paper is included as an hyperlink on the image.</a:t>
            </a:r>
            <a:endParaRPr lang="en-US">
              <a:cs typeface="Calibri"/>
            </a:endParaRPr>
          </a:p>
        </p:txBody>
      </p:sp>
      <p:sp>
        <p:nvSpPr>
          <p:cNvPr id="4" name="Slide Number Placeholder 3"/>
          <p:cNvSpPr>
            <a:spLocks noGrp="1"/>
          </p:cNvSpPr>
          <p:nvPr>
            <p:ph type="sldNum" sz="quarter" idx="5"/>
          </p:nvPr>
        </p:nvSpPr>
        <p:spPr/>
        <p:txBody>
          <a:bodyPr/>
          <a:lstStyle/>
          <a:p>
            <a:fld id="{49AF1523-F73D-4B44-8747-8A28830702F2}" type="slidenum">
              <a:rPr lang="en-US" smtClean="0"/>
              <a:t>24</a:t>
            </a:fld>
            <a:endParaRPr lang="en-US"/>
          </a:p>
        </p:txBody>
      </p:sp>
    </p:spTree>
    <p:extLst>
      <p:ext uri="{BB962C8B-B14F-4D97-AF65-F5344CB8AC3E}">
        <p14:creationId xmlns:p14="http://schemas.microsoft.com/office/powerpoint/2010/main" val="296420675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 topic within agrifood systems where the users' sex (not gender) is a relevant variable is ergonomics.</a:t>
            </a:r>
            <a:endParaRPr lang="ca-ES"/>
          </a:p>
          <a:p>
            <a:endParaRPr lang="en-US"/>
          </a:p>
          <a:p>
            <a:r>
              <a:rPr lang="en-US"/>
              <a:t>These research papers focus the attention into the ergonomics of agricultural vehicles. If the design considers only the typical heigh and weight of white middle-aged males, a significant sector of the users are not taken into account. Then, surprising scenarios might appear, as that where the security system blocked a female to drive a tractor assuming she was a kid.  </a:t>
            </a:r>
            <a:endParaRPr lang="en-US">
              <a:cs typeface="Calibri" panose="020F0502020204030204"/>
            </a:endParaRPr>
          </a:p>
          <a:p>
            <a:endParaRPr lang="en-US">
              <a:cs typeface="Calibri" panose="020F0502020204030204"/>
            </a:endParaRPr>
          </a:p>
          <a:p>
            <a:r>
              <a:rPr lang="en-US">
                <a:cs typeface="Calibri" panose="020F0502020204030204"/>
              </a:rPr>
              <a:t>In ergonomics, if the users' sex is not taken as a design variable, a bias in the design will exist.</a:t>
            </a:r>
            <a:endParaRPr lang="en-US"/>
          </a:p>
          <a:p>
            <a:endParaRPr lang="en-US"/>
          </a:p>
          <a:p>
            <a:r>
              <a:rPr lang="en-US"/>
              <a:t>Note that the links to the journal papers are included as hyperlinks on the images.</a:t>
            </a:r>
            <a:endParaRPr lang="en-US">
              <a:cs typeface="Calibri"/>
            </a:endParaRPr>
          </a:p>
        </p:txBody>
      </p:sp>
      <p:sp>
        <p:nvSpPr>
          <p:cNvPr id="4" name="Slide Number Placeholder 3"/>
          <p:cNvSpPr>
            <a:spLocks noGrp="1"/>
          </p:cNvSpPr>
          <p:nvPr>
            <p:ph type="sldNum" sz="quarter" idx="5"/>
          </p:nvPr>
        </p:nvSpPr>
        <p:spPr/>
        <p:txBody>
          <a:bodyPr/>
          <a:lstStyle/>
          <a:p>
            <a:fld id="{49AF1523-F73D-4B44-8747-8A28830702F2}" type="slidenum">
              <a:rPr lang="en-US" smtClean="0"/>
              <a:t>25</a:t>
            </a:fld>
            <a:endParaRPr lang="en-US"/>
          </a:p>
        </p:txBody>
      </p:sp>
    </p:spTree>
    <p:extLst>
      <p:ext uri="{BB962C8B-B14F-4D97-AF65-F5344CB8AC3E}">
        <p14:creationId xmlns:p14="http://schemas.microsoft.com/office/powerpoint/2010/main" val="49325795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Imbalanced power distribution is usually not discussed in class, but the consequences of it are huge. Agrifood professionals should have this holistic view of the field of knowledge and try to reduce existing biases.</a:t>
            </a:r>
          </a:p>
          <a:p>
            <a:endParaRPr lang="en-US">
              <a:cs typeface="Calibri"/>
            </a:endParaRPr>
          </a:p>
          <a:p>
            <a:r>
              <a:rPr lang="en-US">
                <a:cs typeface="Calibri"/>
              </a:rPr>
              <a:t>In the example it is studied how the fact that the water management is decided by a males' population, their decisions are biased and gender inequalities persist. Also, the concept of gender-neutrality and its risks is commented.</a:t>
            </a:r>
          </a:p>
          <a:p>
            <a:endParaRPr lang="en-US"/>
          </a:p>
          <a:p>
            <a:r>
              <a:rPr lang="en-US"/>
              <a:t>Note that the link to the journal paper is included as an hyperlink on the image.</a:t>
            </a:r>
            <a:endParaRPr lang="en-US">
              <a:cs typeface="Calibri"/>
            </a:endParaRPr>
          </a:p>
        </p:txBody>
      </p:sp>
      <p:sp>
        <p:nvSpPr>
          <p:cNvPr id="4" name="Slide Number Placeholder 3"/>
          <p:cNvSpPr>
            <a:spLocks noGrp="1"/>
          </p:cNvSpPr>
          <p:nvPr>
            <p:ph type="sldNum" sz="quarter" idx="5"/>
          </p:nvPr>
        </p:nvSpPr>
        <p:spPr/>
        <p:txBody>
          <a:bodyPr/>
          <a:lstStyle/>
          <a:p>
            <a:fld id="{49AF1523-F73D-4B44-8747-8A28830702F2}" type="slidenum">
              <a:rPr lang="en-US" smtClean="0"/>
              <a:t>26</a:t>
            </a:fld>
            <a:endParaRPr lang="en-US"/>
          </a:p>
        </p:txBody>
      </p:sp>
    </p:spTree>
    <p:extLst>
      <p:ext uri="{BB962C8B-B14F-4D97-AF65-F5344CB8AC3E}">
        <p14:creationId xmlns:p14="http://schemas.microsoft.com/office/powerpoint/2010/main" val="333548951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a:solidFill>
                  <a:srgbClr val="333333"/>
                </a:solidFill>
                <a:effectLst/>
                <a:latin typeface="Segoe UI" panose="020B0502040204020203" pitchFamily="34" charset="0"/>
              </a:rPr>
              <a:t>These are female role-models within agrifood context. One of the activities to include a gender dimension in the teaching consists in making visible the contributions of women in the knowledge area.</a:t>
            </a:r>
          </a:p>
          <a:p>
            <a:pPr algn="l"/>
            <a:endParaRPr lang="en-US" b="0" i="0">
              <a:solidFill>
                <a:srgbClr val="333333"/>
              </a:solidFill>
              <a:effectLst/>
              <a:latin typeface="Segoe UI" panose="020B0502040204020203" pitchFamily="34" charset="0"/>
            </a:endParaRPr>
          </a:p>
          <a:p>
            <a:pPr algn="l"/>
            <a:r>
              <a:rPr lang="en-US" b="0" i="0">
                <a:solidFill>
                  <a:srgbClr val="333333"/>
                </a:solidFill>
                <a:effectLst/>
                <a:latin typeface="Segoe UI" panose="020B0502040204020203" pitchFamily="34" charset="0"/>
              </a:rPr>
              <a:t>The existence of awards and recognitions is something that puts in value all the efforts that are being carried out in empowering female within agrifood context. Commenting on it at class can rise awareness and become a source of debate.</a:t>
            </a:r>
          </a:p>
          <a:p>
            <a:endParaRPr lang="en-US"/>
          </a:p>
        </p:txBody>
      </p:sp>
      <p:sp>
        <p:nvSpPr>
          <p:cNvPr id="4" name="Slide Number Placeholder 3"/>
          <p:cNvSpPr>
            <a:spLocks noGrp="1"/>
          </p:cNvSpPr>
          <p:nvPr>
            <p:ph type="sldNum" sz="quarter" idx="5"/>
          </p:nvPr>
        </p:nvSpPr>
        <p:spPr/>
        <p:txBody>
          <a:bodyPr/>
          <a:lstStyle/>
          <a:p>
            <a:fld id="{49AF1523-F73D-4B44-8747-8A28830702F2}" type="slidenum">
              <a:rPr lang="en-US" smtClean="0"/>
              <a:t>27</a:t>
            </a:fld>
            <a:endParaRPr lang="en-US"/>
          </a:p>
        </p:txBody>
      </p:sp>
    </p:spTree>
    <p:extLst>
      <p:ext uri="{BB962C8B-B14F-4D97-AF65-F5344CB8AC3E}">
        <p14:creationId xmlns:p14="http://schemas.microsoft.com/office/powerpoint/2010/main" val="279179643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9AF1523-F73D-4B44-8747-8A28830702F2}" type="slidenum">
              <a:rPr lang="en-US" smtClean="0"/>
              <a:t>28</a:t>
            </a:fld>
            <a:endParaRPr lang="en-US"/>
          </a:p>
        </p:txBody>
      </p:sp>
    </p:spTree>
    <p:extLst>
      <p:ext uri="{BB962C8B-B14F-4D97-AF65-F5344CB8AC3E}">
        <p14:creationId xmlns:p14="http://schemas.microsoft.com/office/powerpoint/2010/main" val="253254563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9AF1523-F73D-4B44-8747-8A28830702F2}" type="slidenum">
              <a:rPr lang="en-US" smtClean="0"/>
              <a:t>29</a:t>
            </a:fld>
            <a:endParaRPr lang="en-US"/>
          </a:p>
        </p:txBody>
      </p:sp>
    </p:spTree>
    <p:extLst>
      <p:ext uri="{BB962C8B-B14F-4D97-AF65-F5344CB8AC3E}">
        <p14:creationId xmlns:p14="http://schemas.microsoft.com/office/powerpoint/2010/main" val="19501854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9AF1523-F73D-4B44-8747-8A28830702F2}" type="slidenum">
              <a:rPr lang="en-US" smtClean="0"/>
              <a:t>3</a:t>
            </a:fld>
            <a:endParaRPr lang="en-US"/>
          </a:p>
        </p:txBody>
      </p:sp>
    </p:spTree>
    <p:extLst>
      <p:ext uri="{BB962C8B-B14F-4D97-AF65-F5344CB8AC3E}">
        <p14:creationId xmlns:p14="http://schemas.microsoft.com/office/powerpoint/2010/main" val="373929406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a:effectLst/>
                <a:latin typeface="Calibri" panose="020F0502020204030204" pitchFamily="34" charset="0"/>
                <a:ea typeface="Calibri" panose="020F0502020204030204" pitchFamily="34" charset="0"/>
                <a:cs typeface="Times New Roman" panose="02020603050405020304" pitchFamily="18" charset="0"/>
              </a:rPr>
              <a:t>If desired, extend the list of recommended readings. </a:t>
            </a:r>
            <a:endParaRPr lang="en-US"/>
          </a:p>
        </p:txBody>
      </p:sp>
      <p:sp>
        <p:nvSpPr>
          <p:cNvPr id="4" name="Slide Number Placeholder 3"/>
          <p:cNvSpPr>
            <a:spLocks noGrp="1"/>
          </p:cNvSpPr>
          <p:nvPr>
            <p:ph type="sldNum" sz="quarter" idx="5"/>
          </p:nvPr>
        </p:nvSpPr>
        <p:spPr/>
        <p:txBody>
          <a:bodyPr/>
          <a:lstStyle/>
          <a:p>
            <a:fld id="{49AF1523-F73D-4B44-8747-8A28830702F2}" type="slidenum">
              <a:rPr lang="en-US" smtClean="0"/>
              <a:t>30</a:t>
            </a:fld>
            <a:endParaRPr lang="en-US"/>
          </a:p>
        </p:txBody>
      </p:sp>
    </p:spTree>
    <p:extLst>
      <p:ext uri="{BB962C8B-B14F-4D97-AF65-F5344CB8AC3E}">
        <p14:creationId xmlns:p14="http://schemas.microsoft.com/office/powerpoint/2010/main" val="233952521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a:effectLst/>
                <a:latin typeface="Calibri" panose="020F0502020204030204" pitchFamily="34" charset="0"/>
                <a:ea typeface="Calibri" panose="020F0502020204030204" pitchFamily="34" charset="0"/>
                <a:cs typeface="Times New Roman" panose="02020603050405020304" pitchFamily="18" charset="0"/>
              </a:rPr>
              <a:t>Enhance the fact that guides not focused on agrifood can also be useful.</a:t>
            </a:r>
            <a:endParaRPr lang="en-US"/>
          </a:p>
        </p:txBody>
      </p:sp>
      <p:sp>
        <p:nvSpPr>
          <p:cNvPr id="4" name="Slide Number Placeholder 3"/>
          <p:cNvSpPr>
            <a:spLocks noGrp="1"/>
          </p:cNvSpPr>
          <p:nvPr>
            <p:ph type="sldNum" sz="quarter" idx="5"/>
          </p:nvPr>
        </p:nvSpPr>
        <p:spPr/>
        <p:txBody>
          <a:bodyPr/>
          <a:lstStyle/>
          <a:p>
            <a:fld id="{49AF1523-F73D-4B44-8747-8A28830702F2}" type="slidenum">
              <a:rPr lang="en-US" smtClean="0"/>
              <a:t>31</a:t>
            </a:fld>
            <a:endParaRPr lang="en-US"/>
          </a:p>
        </p:txBody>
      </p:sp>
    </p:spTree>
    <p:extLst>
      <p:ext uri="{BB962C8B-B14F-4D97-AF65-F5344CB8AC3E}">
        <p14:creationId xmlns:p14="http://schemas.microsoft.com/office/powerpoint/2010/main" val="155605779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9AF1523-F73D-4B44-8747-8A28830702F2}" type="slidenum">
              <a:rPr lang="en-US" smtClean="0"/>
              <a:t>32</a:t>
            </a:fld>
            <a:endParaRPr lang="en-US"/>
          </a:p>
        </p:txBody>
      </p:sp>
    </p:spTree>
    <p:extLst>
      <p:ext uri="{BB962C8B-B14F-4D97-AF65-F5344CB8AC3E}">
        <p14:creationId xmlns:p14="http://schemas.microsoft.com/office/powerpoint/2010/main" val="101236313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9AF1523-F73D-4B44-8747-8A28830702F2}" type="slidenum">
              <a:rPr lang="en-US" smtClean="0"/>
              <a:t>33</a:t>
            </a:fld>
            <a:endParaRPr lang="en-US"/>
          </a:p>
        </p:txBody>
      </p:sp>
    </p:spTree>
    <p:extLst>
      <p:ext uri="{BB962C8B-B14F-4D97-AF65-F5344CB8AC3E}">
        <p14:creationId xmlns:p14="http://schemas.microsoft.com/office/powerpoint/2010/main" val="349814660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9AF1523-F73D-4B44-8747-8A28830702F2}" type="slidenum">
              <a:rPr lang="en-US" smtClean="0"/>
              <a:t>34</a:t>
            </a:fld>
            <a:endParaRPr lang="en-US"/>
          </a:p>
        </p:txBody>
      </p:sp>
    </p:spTree>
    <p:extLst>
      <p:ext uri="{BB962C8B-B14F-4D97-AF65-F5344CB8AC3E}">
        <p14:creationId xmlns:p14="http://schemas.microsoft.com/office/powerpoint/2010/main" val="221943441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After the introduction of the facilitator and a brief presentation of the </a:t>
            </a:r>
            <a:r>
              <a:rPr lang="en-US" err="1"/>
              <a:t>Agrigep</a:t>
            </a:r>
            <a:r>
              <a:rPr lang="en-US"/>
              <a:t> project (to be designed by the facilitator if considered), it is recommended to highlight some EU policies that show the relevance of the topic from a decision-making point of view. Some key EU policies:</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a:t>1995 Beijing conference where the word  ‘gender’ appeared for the first time, </a:t>
            </a:r>
          </a:p>
          <a:p>
            <a:pPr marL="228600" indent="-228600">
              <a:buFont typeface="+mj-lt"/>
              <a:buAutoNum type="arabicPeriod"/>
            </a:pPr>
            <a:r>
              <a:rPr lang="en-US"/>
              <a:t>2007 Council of Europe issued a recommendation on gender mainstreaming in education, </a:t>
            </a:r>
          </a:p>
          <a:p>
            <a:pPr marL="228600" indent="-228600">
              <a:buFont typeface="+mj-lt"/>
              <a:buAutoNum type="arabicPeriod"/>
            </a:pPr>
            <a:r>
              <a:rPr lang="en-US"/>
              <a:t>2015 Paris declaration and Commission/Council for non-discrimination, </a:t>
            </a:r>
          </a:p>
          <a:p>
            <a:pPr marL="228600" indent="-228600">
              <a:buFont typeface="+mj-lt"/>
              <a:buAutoNum type="arabicPeriod"/>
            </a:pPr>
            <a:r>
              <a:rPr lang="en-US"/>
              <a:t>2015 launched and adopted the European Framework for Education 2030 equal opportunity for all, guidelines started to appear</a:t>
            </a:r>
          </a:p>
          <a:p>
            <a:pPr marL="228600" indent="-228600">
              <a:buFont typeface="+mj-lt"/>
              <a:buAutoNum type="arabicPeriod"/>
            </a:pPr>
            <a:endParaRPr lang="en-US"/>
          </a:p>
          <a:p>
            <a:pPr marL="0" indent="0">
              <a:buFont typeface="+mj-lt"/>
              <a:buNone/>
            </a:pPr>
            <a:r>
              <a:rPr lang="en-US"/>
              <a:t>Be sure that the audience know the difference between sex and gender.</a:t>
            </a:r>
          </a:p>
        </p:txBody>
      </p:sp>
      <p:sp>
        <p:nvSpPr>
          <p:cNvPr id="4" name="Slide Number Placeholder 3"/>
          <p:cNvSpPr>
            <a:spLocks noGrp="1"/>
          </p:cNvSpPr>
          <p:nvPr>
            <p:ph type="sldNum" sz="quarter" idx="10"/>
          </p:nvPr>
        </p:nvSpPr>
        <p:spPr/>
        <p:txBody>
          <a:bodyPr/>
          <a:lstStyle/>
          <a:p>
            <a:fld id="{49AF1523-F73D-4B44-8747-8A28830702F2}" type="slidenum">
              <a:rPr lang="en-US" smtClean="0"/>
              <a:t>35</a:t>
            </a:fld>
            <a:endParaRPr lang="en-US"/>
          </a:p>
        </p:txBody>
      </p:sp>
    </p:spTree>
    <p:extLst>
      <p:ext uri="{BB962C8B-B14F-4D97-AF65-F5344CB8AC3E}">
        <p14:creationId xmlns:p14="http://schemas.microsoft.com/office/powerpoint/2010/main" val="7527190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9AF1523-F73D-4B44-8747-8A28830702F2}" type="slidenum">
              <a:rPr lang="en-US" smtClean="0"/>
              <a:t>4</a:t>
            </a:fld>
            <a:endParaRPr lang="en-US"/>
          </a:p>
        </p:txBody>
      </p:sp>
    </p:spTree>
    <p:extLst>
      <p:ext uri="{BB962C8B-B14F-4D97-AF65-F5344CB8AC3E}">
        <p14:creationId xmlns:p14="http://schemas.microsoft.com/office/powerpoint/2010/main" val="26701257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9AF1523-F73D-4B44-8747-8A28830702F2}" type="slidenum">
              <a:rPr lang="en-US" smtClean="0"/>
              <a:t>5</a:t>
            </a:fld>
            <a:endParaRPr lang="en-US"/>
          </a:p>
        </p:txBody>
      </p:sp>
    </p:spTree>
    <p:extLst>
      <p:ext uri="{BB962C8B-B14F-4D97-AF65-F5344CB8AC3E}">
        <p14:creationId xmlns:p14="http://schemas.microsoft.com/office/powerpoint/2010/main" val="33062296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Data is obtained from Eurostat database.</a:t>
            </a:r>
          </a:p>
          <a:p>
            <a:endParaRPr lang="en-US"/>
          </a:p>
          <a:p>
            <a:r>
              <a:rPr lang="en-US"/>
              <a:t>Note that data is segregated by sex (not gender)</a:t>
            </a:r>
          </a:p>
        </p:txBody>
      </p:sp>
      <p:sp>
        <p:nvSpPr>
          <p:cNvPr id="4" name="Slide Number Placeholder 3"/>
          <p:cNvSpPr>
            <a:spLocks noGrp="1"/>
          </p:cNvSpPr>
          <p:nvPr>
            <p:ph type="sldNum" sz="quarter" idx="5"/>
          </p:nvPr>
        </p:nvSpPr>
        <p:spPr/>
        <p:txBody>
          <a:bodyPr/>
          <a:lstStyle/>
          <a:p>
            <a:fld id="{49AF1523-F73D-4B44-8747-8A28830702F2}" type="slidenum">
              <a:rPr lang="en-US" smtClean="0"/>
              <a:t>6</a:t>
            </a:fld>
            <a:endParaRPr lang="en-US"/>
          </a:p>
        </p:txBody>
      </p:sp>
    </p:spTree>
    <p:extLst>
      <p:ext uri="{BB962C8B-B14F-4D97-AF65-F5344CB8AC3E}">
        <p14:creationId xmlns:p14="http://schemas.microsoft.com/office/powerpoint/2010/main" val="6472262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Data is obtained from Eurostat database.</a:t>
            </a:r>
          </a:p>
          <a:p>
            <a:endParaRPr lang="en-US"/>
          </a:p>
        </p:txBody>
      </p:sp>
      <p:sp>
        <p:nvSpPr>
          <p:cNvPr id="4" name="Slide Number Placeholder 3"/>
          <p:cNvSpPr>
            <a:spLocks noGrp="1"/>
          </p:cNvSpPr>
          <p:nvPr>
            <p:ph type="sldNum" sz="quarter" idx="5"/>
          </p:nvPr>
        </p:nvSpPr>
        <p:spPr/>
        <p:txBody>
          <a:bodyPr/>
          <a:lstStyle/>
          <a:p>
            <a:fld id="{49AF1523-F73D-4B44-8747-8A28830702F2}" type="slidenum">
              <a:rPr lang="en-US" smtClean="0"/>
              <a:t>7</a:t>
            </a:fld>
            <a:endParaRPr lang="en-US"/>
          </a:p>
        </p:txBody>
      </p:sp>
    </p:spTree>
    <p:extLst>
      <p:ext uri="{BB962C8B-B14F-4D97-AF65-F5344CB8AC3E}">
        <p14:creationId xmlns:p14="http://schemas.microsoft.com/office/powerpoint/2010/main" val="39970920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a:effectLst/>
                <a:latin typeface="Calibri" panose="020F0502020204030204" pitchFamily="34" charset="0"/>
                <a:ea typeface="Calibri" panose="020F0502020204030204" pitchFamily="34" charset="0"/>
                <a:cs typeface="Times New Roman" panose="02020603050405020304" pitchFamily="18" charset="0"/>
              </a:rPr>
              <a:t>This data was obtained from the </a:t>
            </a:r>
            <a:r>
              <a:rPr lang="en-US" sz="1800" err="1">
                <a:effectLst/>
                <a:latin typeface="Calibri" panose="020F0502020204030204" pitchFamily="34" charset="0"/>
                <a:ea typeface="Calibri" panose="020F0502020204030204" pitchFamily="34" charset="0"/>
                <a:cs typeface="Times New Roman" panose="02020603050405020304" pitchFamily="18" charset="0"/>
              </a:rPr>
              <a:t>Agrigep</a:t>
            </a:r>
            <a:r>
              <a:rPr lang="en-US" sz="1800">
                <a:effectLst/>
                <a:latin typeface="Calibri" panose="020F0502020204030204" pitchFamily="34" charset="0"/>
                <a:ea typeface="Calibri" panose="020F0502020204030204" pitchFamily="34" charset="0"/>
                <a:cs typeface="Times New Roman" panose="02020603050405020304" pitchFamily="18" charset="0"/>
              </a:rPr>
              <a:t> survey carried out for the “Gender in the Agrifood teaching” training held in 2024. It is strongly recommended to perform an ex-ante survey of the webinar to adapt this data to the current audience.</a:t>
            </a:r>
            <a:endParaRPr lang="en-US"/>
          </a:p>
        </p:txBody>
      </p:sp>
      <p:sp>
        <p:nvSpPr>
          <p:cNvPr id="4" name="Slide Number Placeholder 3"/>
          <p:cNvSpPr>
            <a:spLocks noGrp="1"/>
          </p:cNvSpPr>
          <p:nvPr>
            <p:ph type="sldNum" sz="quarter" idx="5"/>
          </p:nvPr>
        </p:nvSpPr>
        <p:spPr/>
        <p:txBody>
          <a:bodyPr/>
          <a:lstStyle/>
          <a:p>
            <a:fld id="{49AF1523-F73D-4B44-8747-8A28830702F2}" type="slidenum">
              <a:rPr lang="en-US" smtClean="0"/>
              <a:t>8</a:t>
            </a:fld>
            <a:endParaRPr lang="en-US"/>
          </a:p>
        </p:txBody>
      </p:sp>
    </p:spTree>
    <p:extLst>
      <p:ext uri="{BB962C8B-B14F-4D97-AF65-F5344CB8AC3E}">
        <p14:creationId xmlns:p14="http://schemas.microsoft.com/office/powerpoint/2010/main" val="26342579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9AF1523-F73D-4B44-8747-8A28830702F2}" type="slidenum">
              <a:rPr lang="en-US" smtClean="0"/>
              <a:t>9</a:t>
            </a:fld>
            <a:endParaRPr lang="en-US"/>
          </a:p>
        </p:txBody>
      </p:sp>
    </p:spTree>
    <p:extLst>
      <p:ext uri="{BB962C8B-B14F-4D97-AF65-F5344CB8AC3E}">
        <p14:creationId xmlns:p14="http://schemas.microsoft.com/office/powerpoint/2010/main" val="1306266149"/>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svg"/><Relationship Id="rId10" Type="http://schemas.openxmlformats.org/officeDocument/2006/relationships/image" Target="../media/image9.jpeg"/><Relationship Id="rId4" Type="http://schemas.openxmlformats.org/officeDocument/2006/relationships/image" Target="../media/image3.png"/><Relationship Id="rId9" Type="http://schemas.openxmlformats.org/officeDocument/2006/relationships/image" Target="../media/image8.svg"/></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2.svg"/><Relationship Id="rId7"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9.jpeg"/><Relationship Id="rId5" Type="http://schemas.openxmlformats.org/officeDocument/2006/relationships/image" Target="../media/image4.svg"/><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Nadpis a obsah">
    <p:spTree>
      <p:nvGrpSpPr>
        <p:cNvPr id="1" name=""/>
        <p:cNvGrpSpPr/>
        <p:nvPr/>
      </p:nvGrpSpPr>
      <p:grpSpPr>
        <a:xfrm>
          <a:off x="0" y="0"/>
          <a:ext cx="0" cy="0"/>
          <a:chOff x="0" y="0"/>
          <a:chExt cx="0" cy="0"/>
        </a:xfrm>
      </p:grpSpPr>
      <p:pic>
        <p:nvPicPr>
          <p:cNvPr id="6" name="Grafický objekt 5">
            <a:extLst>
              <a:ext uri="{FF2B5EF4-FFF2-40B4-BE49-F238E27FC236}">
                <a16:creationId xmlns:a16="http://schemas.microsoft.com/office/drawing/2014/main" id="{F5A131D6-0B61-C04C-91F4-682762695AB5}"/>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144" y="1"/>
            <a:ext cx="12212512" cy="6869288"/>
          </a:xfrm>
          <a:prstGeom prst="rect">
            <a:avLst/>
          </a:prstGeom>
        </p:spPr>
      </p:pic>
      <p:pic>
        <p:nvPicPr>
          <p:cNvPr id="11" name="Grafický objekt 10">
            <a:extLst>
              <a:ext uri="{FF2B5EF4-FFF2-40B4-BE49-F238E27FC236}">
                <a16:creationId xmlns:a16="http://schemas.microsoft.com/office/drawing/2014/main" id="{D3C89706-9470-7D01-5A64-B6C2A1DB8728}"/>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144" y="-7815"/>
            <a:ext cx="2743199" cy="6858000"/>
          </a:xfrm>
          <a:prstGeom prst="rect">
            <a:avLst/>
          </a:prstGeom>
        </p:spPr>
      </p:pic>
      <p:sp>
        <p:nvSpPr>
          <p:cNvPr id="13" name="Obdélník 12">
            <a:extLst>
              <a:ext uri="{FF2B5EF4-FFF2-40B4-BE49-F238E27FC236}">
                <a16:creationId xmlns:a16="http://schemas.microsoft.com/office/drawing/2014/main" id="{DE7550B6-8147-0298-8B33-2D293454C7A0}"/>
              </a:ext>
            </a:extLst>
          </p:cNvPr>
          <p:cNvSpPr/>
          <p:nvPr userDrawn="1"/>
        </p:nvSpPr>
        <p:spPr>
          <a:xfrm>
            <a:off x="643670" y="529682"/>
            <a:ext cx="10896599" cy="57986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pic>
        <p:nvPicPr>
          <p:cNvPr id="5" name="Grafický objekt 4">
            <a:extLst>
              <a:ext uri="{FF2B5EF4-FFF2-40B4-BE49-F238E27FC236}">
                <a16:creationId xmlns:a16="http://schemas.microsoft.com/office/drawing/2014/main" id="{91E73527-EF80-E607-C2E0-7DC2C69DFAE6}"/>
              </a:ext>
            </a:extLst>
          </p:cNvPr>
          <p:cNvPicPr>
            <a:picLocks/>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16200000">
            <a:off x="7361927" y="2175884"/>
            <a:ext cx="6020805" cy="2506230"/>
          </a:xfrm>
          <a:prstGeom prst="rect">
            <a:avLst/>
          </a:prstGeom>
        </p:spPr>
      </p:pic>
      <p:pic>
        <p:nvPicPr>
          <p:cNvPr id="10" name="Grafický objekt 9">
            <a:extLst>
              <a:ext uri="{FF2B5EF4-FFF2-40B4-BE49-F238E27FC236}">
                <a16:creationId xmlns:a16="http://schemas.microsoft.com/office/drawing/2014/main" id="{51231657-CCCD-0E9D-68A6-07B5ABC9C3E2}"/>
              </a:ext>
            </a:extLst>
          </p:cNvPr>
          <p:cNvPicPr>
            <a:picLocks noChangeAspect="1"/>
          </p:cNvPicPr>
          <p:nvPr userDrawn="1"/>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419603" y="1472023"/>
            <a:ext cx="2628903" cy="1070173"/>
          </a:xfrm>
          <a:prstGeom prst="rect">
            <a:avLst/>
          </a:prstGeom>
        </p:spPr>
      </p:pic>
      <p:pic>
        <p:nvPicPr>
          <p:cNvPr id="2" name="Obrázek 1">
            <a:extLst>
              <a:ext uri="{FF2B5EF4-FFF2-40B4-BE49-F238E27FC236}">
                <a16:creationId xmlns:a16="http://schemas.microsoft.com/office/drawing/2014/main" id="{AB407EF2-9794-F002-50C9-D44A0C39572A}"/>
              </a:ext>
            </a:extLst>
          </p:cNvPr>
          <p:cNvPicPr>
            <a:picLocks noChangeAspect="1"/>
          </p:cNvPicPr>
          <p:nvPr userDrawn="1"/>
        </p:nvPicPr>
        <p:blipFill>
          <a:blip r:embed="rId10" cstate="hqprint">
            <a:extLst>
              <a:ext uri="{28A0092B-C50C-407E-A947-70E740481C1C}">
                <a14:useLocalDpi xmlns:a14="http://schemas.microsoft.com/office/drawing/2010/main" val="0"/>
              </a:ext>
            </a:extLst>
          </a:blip>
          <a:stretch>
            <a:fillRect/>
          </a:stretch>
        </p:blipFill>
        <p:spPr>
          <a:xfrm>
            <a:off x="9708825" y="5791357"/>
            <a:ext cx="1579419" cy="331355"/>
          </a:xfrm>
          <a:prstGeom prst="rect">
            <a:avLst/>
          </a:prstGeom>
        </p:spPr>
      </p:pic>
      <p:sp>
        <p:nvSpPr>
          <p:cNvPr id="3" name="Zástupný obsah 2">
            <a:extLst>
              <a:ext uri="{FF2B5EF4-FFF2-40B4-BE49-F238E27FC236}">
                <a16:creationId xmlns:a16="http://schemas.microsoft.com/office/drawing/2014/main" id="{9BA4B092-A965-B4BF-E9C3-9F42E6B5FA34}"/>
              </a:ext>
            </a:extLst>
          </p:cNvPr>
          <p:cNvSpPr txBox="1">
            <a:spLocks/>
          </p:cNvSpPr>
          <p:nvPr userDrawn="1"/>
        </p:nvSpPr>
        <p:spPr>
          <a:xfrm>
            <a:off x="825709" y="5812616"/>
            <a:ext cx="8834891" cy="390788"/>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pPr>
            <a:r>
              <a:rPr lang="en-GB" sz="1050" noProof="0">
                <a:solidFill>
                  <a:schemeClr val="tx1">
                    <a:lumMod val="65000"/>
                    <a:lumOff val="35000"/>
                  </a:schemeClr>
                </a:solidFill>
                <a:effectLst/>
                <a:latin typeface="+mn-lt"/>
                <a:ea typeface="Calibri" panose="020F0502020204030204" pitchFamily="34" charset="0"/>
                <a:cs typeface="Varela Round" pitchFamily="2" charset="-79"/>
              </a:rPr>
              <a:t>Funded by the European Union. Views and opinions expressed are however those of the author(s) only and do not necessarily reflect those of the European Union or the European Research Executive Agency. Neither the European Union nor the granting authority can be held responsible for them.</a:t>
            </a:r>
            <a:endParaRPr lang="en-GB" sz="1050" noProof="0">
              <a:solidFill>
                <a:schemeClr val="tx1">
                  <a:lumMod val="65000"/>
                  <a:lumOff val="35000"/>
                </a:schemeClr>
              </a:solidFill>
              <a:latin typeface="+mn-lt"/>
              <a:cs typeface="Varela Round" pitchFamily="2" charset="-79"/>
            </a:endParaRPr>
          </a:p>
        </p:txBody>
      </p:sp>
      <p:sp>
        <p:nvSpPr>
          <p:cNvPr id="4" name="Obdélník 3">
            <a:extLst>
              <a:ext uri="{FF2B5EF4-FFF2-40B4-BE49-F238E27FC236}">
                <a16:creationId xmlns:a16="http://schemas.microsoft.com/office/drawing/2014/main" id="{E0A87F3E-BF06-8B98-4E93-DC9D405D3601}"/>
              </a:ext>
            </a:extLst>
          </p:cNvPr>
          <p:cNvSpPr/>
          <p:nvPr userDrawn="1"/>
        </p:nvSpPr>
        <p:spPr>
          <a:xfrm>
            <a:off x="643670" y="5624882"/>
            <a:ext cx="10896599" cy="41564"/>
          </a:xfrm>
          <a:prstGeom prst="rect">
            <a:avLst/>
          </a:prstGeom>
          <a:solidFill>
            <a:srgbClr val="007F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13042121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Úvodní snímek">
    <p:spTree>
      <p:nvGrpSpPr>
        <p:cNvPr id="1" name=""/>
        <p:cNvGrpSpPr/>
        <p:nvPr/>
      </p:nvGrpSpPr>
      <p:grpSpPr>
        <a:xfrm>
          <a:off x="0" y="0"/>
          <a:ext cx="0" cy="0"/>
          <a:chOff x="0" y="0"/>
          <a:chExt cx="0" cy="0"/>
        </a:xfrm>
      </p:grpSpPr>
      <p:pic>
        <p:nvPicPr>
          <p:cNvPr id="5" name="Grafický objekt 4">
            <a:extLst>
              <a:ext uri="{FF2B5EF4-FFF2-40B4-BE49-F238E27FC236}">
                <a16:creationId xmlns:a16="http://schemas.microsoft.com/office/drawing/2014/main" id="{EA069DE6-4884-4EDB-D6D1-9F109ECAD534}"/>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144" y="1"/>
            <a:ext cx="12212512" cy="6869288"/>
          </a:xfrm>
          <a:prstGeom prst="rect">
            <a:avLst/>
          </a:prstGeom>
        </p:spPr>
      </p:pic>
      <p:pic>
        <p:nvPicPr>
          <p:cNvPr id="6" name="Grafický objekt 5">
            <a:extLst>
              <a:ext uri="{FF2B5EF4-FFF2-40B4-BE49-F238E27FC236}">
                <a16:creationId xmlns:a16="http://schemas.microsoft.com/office/drawing/2014/main" id="{33778BE9-684B-CF76-1BF4-9F5D5F90E930}"/>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144" y="-7815"/>
            <a:ext cx="2743199" cy="6858000"/>
          </a:xfrm>
          <a:prstGeom prst="rect">
            <a:avLst/>
          </a:prstGeom>
        </p:spPr>
      </p:pic>
      <p:sp>
        <p:nvSpPr>
          <p:cNvPr id="10" name="Obdélník 9">
            <a:extLst>
              <a:ext uri="{FF2B5EF4-FFF2-40B4-BE49-F238E27FC236}">
                <a16:creationId xmlns:a16="http://schemas.microsoft.com/office/drawing/2014/main" id="{E561CFBA-4CA8-176A-3B0D-649DBB389EB6}"/>
              </a:ext>
            </a:extLst>
          </p:cNvPr>
          <p:cNvSpPr/>
          <p:nvPr userDrawn="1"/>
        </p:nvSpPr>
        <p:spPr>
          <a:xfrm>
            <a:off x="643670" y="529682"/>
            <a:ext cx="10896599" cy="57986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pic>
        <p:nvPicPr>
          <p:cNvPr id="13" name="Obrázek 12">
            <a:extLst>
              <a:ext uri="{FF2B5EF4-FFF2-40B4-BE49-F238E27FC236}">
                <a16:creationId xmlns:a16="http://schemas.microsoft.com/office/drawing/2014/main" id="{02FC2A12-D0D0-E4A4-82FF-67C6228BB507}"/>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9708825" y="5791357"/>
            <a:ext cx="1579419" cy="331355"/>
          </a:xfrm>
          <a:prstGeom prst="rect">
            <a:avLst/>
          </a:prstGeom>
        </p:spPr>
      </p:pic>
      <p:sp>
        <p:nvSpPr>
          <p:cNvPr id="16" name="Obdélník 15">
            <a:extLst>
              <a:ext uri="{FF2B5EF4-FFF2-40B4-BE49-F238E27FC236}">
                <a16:creationId xmlns:a16="http://schemas.microsoft.com/office/drawing/2014/main" id="{35E77DA1-897C-3031-FACC-4420EA71FEF7}"/>
              </a:ext>
            </a:extLst>
          </p:cNvPr>
          <p:cNvSpPr/>
          <p:nvPr userDrawn="1"/>
        </p:nvSpPr>
        <p:spPr>
          <a:xfrm>
            <a:off x="643670" y="5624882"/>
            <a:ext cx="10896599" cy="41564"/>
          </a:xfrm>
          <a:prstGeom prst="rect">
            <a:avLst/>
          </a:prstGeom>
          <a:solidFill>
            <a:srgbClr val="007F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pic>
        <p:nvPicPr>
          <p:cNvPr id="12" name="Grafický objekt 11">
            <a:extLst>
              <a:ext uri="{FF2B5EF4-FFF2-40B4-BE49-F238E27FC236}">
                <a16:creationId xmlns:a16="http://schemas.microsoft.com/office/drawing/2014/main" id="{B3BA2906-521D-BC0B-6AD3-09DB154A5F96}"/>
              </a:ext>
            </a:extLst>
          </p:cNvPr>
          <p:cNvPicPr>
            <a:picLocks noChangeAspect="1"/>
          </p:cNvPicPr>
          <p:nvPr userDrawn="1"/>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25709" y="728569"/>
            <a:ext cx="782955" cy="318725"/>
          </a:xfrm>
          <a:prstGeom prst="rect">
            <a:avLst/>
          </a:prstGeom>
        </p:spPr>
      </p:pic>
      <p:sp>
        <p:nvSpPr>
          <p:cNvPr id="11" name="Zástupný obsah 2">
            <a:extLst>
              <a:ext uri="{FF2B5EF4-FFF2-40B4-BE49-F238E27FC236}">
                <a16:creationId xmlns:a16="http://schemas.microsoft.com/office/drawing/2014/main" id="{9BA4B092-A965-B4BF-E9C3-9F42E6B5FA34}"/>
              </a:ext>
            </a:extLst>
          </p:cNvPr>
          <p:cNvSpPr txBox="1">
            <a:spLocks/>
          </p:cNvSpPr>
          <p:nvPr userDrawn="1"/>
        </p:nvSpPr>
        <p:spPr>
          <a:xfrm>
            <a:off x="825709" y="5812616"/>
            <a:ext cx="8834891" cy="390788"/>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pPr>
            <a:r>
              <a:rPr lang="en-GB" sz="1050" noProof="0">
                <a:solidFill>
                  <a:schemeClr val="tx1">
                    <a:lumMod val="65000"/>
                    <a:lumOff val="35000"/>
                  </a:schemeClr>
                </a:solidFill>
                <a:effectLst/>
                <a:latin typeface="+mn-lt"/>
                <a:ea typeface="Calibri" panose="020F0502020204030204" pitchFamily="34" charset="0"/>
                <a:cs typeface="Varela Round" pitchFamily="2" charset="-79"/>
              </a:rPr>
              <a:t>Funded by the European Union. Views and opinions expressed are however those of the author(s) only and do not necessarily reflect those of the European Union or the European Research Executive Agency. Neither the European Union nor the granting authority can be held responsible for them.</a:t>
            </a:r>
            <a:endParaRPr lang="en-GB" sz="1050" noProof="0">
              <a:solidFill>
                <a:schemeClr val="tx1">
                  <a:lumMod val="65000"/>
                  <a:lumOff val="35000"/>
                </a:schemeClr>
              </a:solidFill>
              <a:latin typeface="+mn-lt"/>
              <a:cs typeface="Varela Round" pitchFamily="2" charset="-79"/>
            </a:endParaRPr>
          </a:p>
        </p:txBody>
      </p:sp>
      <p:sp>
        <p:nvSpPr>
          <p:cNvPr id="2" name="TextBox 1">
            <a:extLst>
              <a:ext uri="{FF2B5EF4-FFF2-40B4-BE49-F238E27FC236}">
                <a16:creationId xmlns:a16="http://schemas.microsoft.com/office/drawing/2014/main" id="{665154D7-ABF5-4B71-AC9D-1FE68A519C56}"/>
              </a:ext>
            </a:extLst>
          </p:cNvPr>
          <p:cNvSpPr txBox="1"/>
          <p:nvPr userDrawn="1"/>
        </p:nvSpPr>
        <p:spPr>
          <a:xfrm>
            <a:off x="11625943" y="6419461"/>
            <a:ext cx="494522" cy="369332"/>
          </a:xfrm>
          <a:prstGeom prst="rect">
            <a:avLst/>
          </a:prstGeom>
          <a:noFill/>
        </p:spPr>
        <p:txBody>
          <a:bodyPr wrap="square" rtlCol="0">
            <a:spAutoFit/>
          </a:bodyPr>
          <a:lstStyle/>
          <a:p>
            <a:pPr algn="ctr"/>
            <a:fld id="{B3CC5931-B118-42EC-A7DE-3BA6BA3C892B}" type="slidenum">
              <a:rPr lang="en-US" smtClean="0"/>
              <a:pPr algn="ctr"/>
              <a:t>‹#›</a:t>
            </a:fld>
            <a:endParaRPr lang="en-US"/>
          </a:p>
        </p:txBody>
      </p:sp>
    </p:spTree>
    <p:extLst>
      <p:ext uri="{BB962C8B-B14F-4D97-AF65-F5344CB8AC3E}">
        <p14:creationId xmlns:p14="http://schemas.microsoft.com/office/powerpoint/2010/main" val="147008522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nadpis 1">
            <a:extLst>
              <a:ext uri="{FF2B5EF4-FFF2-40B4-BE49-F238E27FC236}">
                <a16:creationId xmlns:a16="http://schemas.microsoft.com/office/drawing/2014/main" id="{AFD8D96E-9059-AED2-2E7F-5D247612B4F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cs-CZ"/>
              <a:t>Kliknutím lze upravit styl.</a:t>
            </a:r>
          </a:p>
        </p:txBody>
      </p:sp>
      <p:sp>
        <p:nvSpPr>
          <p:cNvPr id="3" name="Zástupný text 2">
            <a:extLst>
              <a:ext uri="{FF2B5EF4-FFF2-40B4-BE49-F238E27FC236}">
                <a16:creationId xmlns:a16="http://schemas.microsoft.com/office/drawing/2014/main" id="{A1C3391E-0D33-EFB4-D217-BE09404E0C4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F8C9F32D-217F-3C83-365B-BBA888F8712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827724F-D3D6-41E3-B797-BC139571ECCC}" type="datetimeFigureOut">
              <a:rPr lang="cs-CZ" smtClean="0"/>
              <a:t>30.10.2025</a:t>
            </a:fld>
            <a:endParaRPr lang="cs-CZ"/>
          </a:p>
        </p:txBody>
      </p:sp>
      <p:sp>
        <p:nvSpPr>
          <p:cNvPr id="5" name="Zástupný symbol pro zápatí 4">
            <a:extLst>
              <a:ext uri="{FF2B5EF4-FFF2-40B4-BE49-F238E27FC236}">
                <a16:creationId xmlns:a16="http://schemas.microsoft.com/office/drawing/2014/main" id="{DCF87418-0723-C0AF-F679-888ED0ABBF8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p>
        </p:txBody>
      </p:sp>
      <p:sp>
        <p:nvSpPr>
          <p:cNvPr id="6" name="Zástupný symbol pro číslo snímku 5">
            <a:extLst>
              <a:ext uri="{FF2B5EF4-FFF2-40B4-BE49-F238E27FC236}">
                <a16:creationId xmlns:a16="http://schemas.microsoft.com/office/drawing/2014/main" id="{024EA510-842C-6C75-AA79-54783E12500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170D821-7D36-4C9D-8AAA-BF94C7D6D355}" type="slidenum">
              <a:rPr lang="cs-CZ" smtClean="0"/>
              <a:t>‹#›</a:t>
            </a:fld>
            <a:endParaRPr lang="cs-CZ"/>
          </a:p>
        </p:txBody>
      </p:sp>
    </p:spTree>
    <p:extLst>
      <p:ext uri="{BB962C8B-B14F-4D97-AF65-F5344CB8AC3E}">
        <p14:creationId xmlns:p14="http://schemas.microsoft.com/office/powerpoint/2010/main" val="3241270444"/>
      </p:ext>
    </p:extLst>
  </p:cSld>
  <p:clrMap bg1="lt1" tx1="dk1" bg2="lt2" tx2="dk2" accent1="accent1" accent2="accent2" accent3="accent3" accent4="accent4" accent5="accent5" accent6="accent6" hlink="hlink" folHlink="folHlink"/>
  <p:sldLayoutIdLst>
    <p:sldLayoutId id="2147483650" r:id="rId1"/>
    <p:sldLayoutId id="2147483649"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hyperlink" Target="https://www.plotina.eu/drafting-the-gep/" TargetMode="External"/><Relationship Id="rId3" Type="http://schemas.openxmlformats.org/officeDocument/2006/relationships/image" Target="../media/image23.png"/><Relationship Id="rId7" Type="http://schemas.openxmlformats.org/officeDocument/2006/relationships/image" Target="../media/image27.emf"/><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8" Type="http://schemas.openxmlformats.org/officeDocument/2006/relationships/diagramData" Target="../diagrams/data2.xml"/><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https://www.upc.edu/slt/ca/writing-resources/university-management/interuniversity-style-guide/gender-third-person-pronouns"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hyperlink" Target="https://docs.lib.purdue.edu/ijpbl/vol12/iss1/2/" TargetMode="External"/><Relationship Id="rId13" Type="http://schemas.openxmlformats.org/officeDocument/2006/relationships/hyperlink" Target="https://www.researchgate.net/publication/285358562_Studying_Gender_Bias_in_Physics_Grading_The_role_of_teaching_experience_and_country" TargetMode="External"/><Relationship Id="rId3" Type="http://schemas.openxmlformats.org/officeDocument/2006/relationships/diagramData" Target="../diagrams/data3.xml"/><Relationship Id="rId7" Type="http://schemas.microsoft.com/office/2007/relationships/diagramDrawing" Target="../diagrams/drawing3.xml"/><Relationship Id="rId12" Type="http://schemas.openxmlformats.org/officeDocument/2006/relationships/image" Target="../media/image31.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diagramColors" Target="../diagrams/colors3.xml"/><Relationship Id="rId11" Type="http://schemas.openxmlformats.org/officeDocument/2006/relationships/image" Target="../media/image30.png"/><Relationship Id="rId5" Type="http://schemas.openxmlformats.org/officeDocument/2006/relationships/diagramQuickStyle" Target="../diagrams/quickStyle3.xml"/><Relationship Id="rId10" Type="http://schemas.openxmlformats.org/officeDocument/2006/relationships/hyperlink" Target="https://idus.us.es/bitstream/handle/11441/51818/Pages%20from%20Investigacion_Genero_16-7.pdf?sequence=1&amp;isAllowed=y" TargetMode="External"/><Relationship Id="rId4" Type="http://schemas.openxmlformats.org/officeDocument/2006/relationships/diagramLayout" Target="../diagrams/layout3.xml"/><Relationship Id="rId9" Type="http://schemas.openxmlformats.org/officeDocument/2006/relationships/hyperlink" Target="http://repositorio.grial.eu/handle/grial/1326" TargetMode="External"/></Relationships>
</file>

<file path=ppt/slides/_rels/slide17.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18.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diagramColors" Target="../diagrams/colors4.xml"/><Relationship Id="rId11" Type="http://schemas.openxmlformats.org/officeDocument/2006/relationships/image" Target="../media/image36.png"/><Relationship Id="rId5" Type="http://schemas.openxmlformats.org/officeDocument/2006/relationships/diagramQuickStyle" Target="../diagrams/quickStyle4.xml"/><Relationship Id="rId10" Type="http://schemas.openxmlformats.org/officeDocument/2006/relationships/image" Target="../media/image35.png"/><Relationship Id="rId4" Type="http://schemas.openxmlformats.org/officeDocument/2006/relationships/diagramLayout" Target="../diagrams/layout4.xml"/><Relationship Id="rId9" Type="http://schemas.openxmlformats.org/officeDocument/2006/relationships/image" Target="../media/image34.png"/></Relationships>
</file>

<file path=ppt/slides/_rels/slide19.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42.png"/><Relationship Id="rId3" Type="http://schemas.openxmlformats.org/officeDocument/2006/relationships/diagramData" Target="../diagrams/data5.xml"/><Relationship Id="rId7" Type="http://schemas.microsoft.com/office/2007/relationships/diagramDrawing" Target="../diagrams/drawing5.xml"/><Relationship Id="rId12" Type="http://schemas.openxmlformats.org/officeDocument/2006/relationships/image" Target="../media/image41.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diagramColors" Target="../diagrams/colors5.xml"/><Relationship Id="rId11" Type="http://schemas.openxmlformats.org/officeDocument/2006/relationships/image" Target="../media/image40.png"/><Relationship Id="rId5" Type="http://schemas.openxmlformats.org/officeDocument/2006/relationships/diagramQuickStyle" Target="../diagrams/quickStyle5.xml"/><Relationship Id="rId10" Type="http://schemas.openxmlformats.org/officeDocument/2006/relationships/image" Target="../media/image39.png"/><Relationship Id="rId4" Type="http://schemas.openxmlformats.org/officeDocument/2006/relationships/diagramLayout" Target="../diagrams/layout5.xml"/><Relationship Id="rId9" Type="http://schemas.openxmlformats.org/officeDocument/2006/relationships/image" Target="../media/image38.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 Id="rId9" Type="http://schemas.openxmlformats.org/officeDocument/2006/relationships/image" Target="../media/image43.png"/></Relationships>
</file>

<file path=ppt/slides/_rels/slide21.xml.rels><?xml version="1.0" encoding="UTF-8" standalone="yes"?>
<Relationships xmlns="http://schemas.openxmlformats.org/package/2006/relationships"><Relationship Id="rId8" Type="http://schemas.openxmlformats.org/officeDocument/2006/relationships/diagramData" Target="../diagrams/data8.xml"/><Relationship Id="rId13" Type="http://schemas.openxmlformats.org/officeDocument/2006/relationships/diagramData" Target="../diagrams/data9.xml"/><Relationship Id="rId3" Type="http://schemas.openxmlformats.org/officeDocument/2006/relationships/diagramData" Target="../diagrams/data7.xml"/><Relationship Id="rId7" Type="http://schemas.microsoft.com/office/2007/relationships/diagramDrawing" Target="../diagrams/drawing7.xml"/><Relationship Id="rId12" Type="http://schemas.microsoft.com/office/2007/relationships/diagramDrawing" Target="../diagrams/drawing8.xml"/><Relationship Id="rId17" Type="http://schemas.microsoft.com/office/2007/relationships/diagramDrawing" Target="../diagrams/drawing9.xml"/><Relationship Id="rId2" Type="http://schemas.openxmlformats.org/officeDocument/2006/relationships/notesSlide" Target="../notesSlides/notesSlide21.xml"/><Relationship Id="rId16" Type="http://schemas.openxmlformats.org/officeDocument/2006/relationships/diagramColors" Target="../diagrams/colors9.xml"/><Relationship Id="rId1" Type="http://schemas.openxmlformats.org/officeDocument/2006/relationships/slideLayout" Target="../slideLayouts/slideLayout2.xml"/><Relationship Id="rId6" Type="http://schemas.openxmlformats.org/officeDocument/2006/relationships/diagramColors" Target="../diagrams/colors7.xml"/><Relationship Id="rId11" Type="http://schemas.openxmlformats.org/officeDocument/2006/relationships/diagramColors" Target="../diagrams/colors8.xml"/><Relationship Id="rId5" Type="http://schemas.openxmlformats.org/officeDocument/2006/relationships/diagramQuickStyle" Target="../diagrams/quickStyle7.xml"/><Relationship Id="rId15" Type="http://schemas.openxmlformats.org/officeDocument/2006/relationships/diagramQuickStyle" Target="../diagrams/quickStyle9.xml"/><Relationship Id="rId10" Type="http://schemas.openxmlformats.org/officeDocument/2006/relationships/diagramQuickStyle" Target="../diagrams/quickStyle8.xml"/><Relationship Id="rId4" Type="http://schemas.openxmlformats.org/officeDocument/2006/relationships/diagramLayout" Target="../diagrams/layout7.xml"/><Relationship Id="rId9" Type="http://schemas.openxmlformats.org/officeDocument/2006/relationships/diagramLayout" Target="../diagrams/layout8.xml"/><Relationship Id="rId14" Type="http://schemas.openxmlformats.org/officeDocument/2006/relationships/diagramLayout" Target="../diagrams/layout9.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24.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hyperlink" Target="https://journal.jsure.org.in/index.php/jas/article/download/758/631" TargetMode="External"/><Relationship Id="rId7" Type="http://schemas.openxmlformats.org/officeDocument/2006/relationships/image" Target="../media/image46.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hyperlink" Target="https://www.vives.org/book/enginyeries-agraries-guies-per-a-una-docencia-universitaria-amb-perspectiva-de-genere/" TargetMode="External"/><Relationship Id="rId5" Type="http://schemas.openxmlformats.org/officeDocument/2006/relationships/image" Target="../media/image45.png"/><Relationship Id="rId4" Type="http://schemas.openxmlformats.org/officeDocument/2006/relationships/image" Target="../media/image44.png"/></Relationships>
</file>

<file path=ppt/slides/_rels/slide25.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8.png"/><Relationship Id="rId7" Type="http://schemas.openxmlformats.org/officeDocument/2006/relationships/image" Target="../media/image50.png"/><Relationship Id="rId12" Type="http://schemas.openxmlformats.org/officeDocument/2006/relationships/image" Target="../media/image55.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hyperlink" Target="https://www.indianjournals.com/ijor.aspx?target=ijor:rjss&amp;volume=1&amp;issue=1and2&amp;article=013" TargetMode="External"/><Relationship Id="rId11" Type="http://schemas.openxmlformats.org/officeDocument/2006/relationships/image" Target="../media/image54.png"/><Relationship Id="rId5" Type="http://schemas.openxmlformats.org/officeDocument/2006/relationships/image" Target="../media/image49.png"/><Relationship Id="rId10" Type="http://schemas.openxmlformats.org/officeDocument/2006/relationships/image" Target="../media/image53.png"/><Relationship Id="rId4" Type="http://schemas.openxmlformats.org/officeDocument/2006/relationships/hyperlink" Target="https://elibrary.asabe.org/data/pdf/6/edav2012/Lec_Series_2012.pdf" TargetMode="External"/><Relationship Id="rId9" Type="http://schemas.openxmlformats.org/officeDocument/2006/relationships/image" Target="../media/image52.png"/></Relationships>
</file>

<file path=ppt/slides/_rels/slide26.xml.rels><?xml version="1.0" encoding="UTF-8" standalone="yes"?>
<Relationships xmlns="http://schemas.openxmlformats.org/package/2006/relationships"><Relationship Id="rId3" Type="http://schemas.openxmlformats.org/officeDocument/2006/relationships/hyperlink" Target="https://www.vives.org/book/enginyeries-agraries-guies-per-a-una-docencia-universitaria-amb-perspectiva-de-genere/" TargetMode="External"/><Relationship Id="rId7" Type="http://schemas.openxmlformats.org/officeDocument/2006/relationships/image" Target="../media/image58.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57.jpeg"/><Relationship Id="rId5" Type="http://schemas.openxmlformats.org/officeDocument/2006/relationships/image" Target="../media/image56.png"/><Relationship Id="rId4" Type="http://schemas.openxmlformats.org/officeDocument/2006/relationships/hyperlink" Target="https://www.water-alternatives.org/index.php/alldoc/articles/vol1/v1issue1/19-a-1-1-7/file" TargetMode="External"/></Relationships>
</file>

<file path=ppt/slides/_rels/slide27.xml.rels><?xml version="1.0" encoding="UTF-8" standalone="yes"?>
<Relationships xmlns="http://schemas.openxmlformats.org/package/2006/relationships"><Relationship Id="rId8" Type="http://schemas.openxmlformats.org/officeDocument/2006/relationships/image" Target="../media/image63.png"/><Relationship Id="rId13" Type="http://schemas.openxmlformats.org/officeDocument/2006/relationships/hyperlink" Target="https://www.feedthefuture.gov/" TargetMode="External"/><Relationship Id="rId3" Type="http://schemas.openxmlformats.org/officeDocument/2006/relationships/image" Target="../media/image59.png"/><Relationship Id="rId7" Type="http://schemas.openxmlformats.org/officeDocument/2006/relationships/hyperlink" Target="https://www.feedthefuture.gov/article/4-women-scientists-breaking-down-barriers-to-end-hunger/" TargetMode="External"/><Relationship Id="rId12" Type="http://schemas.openxmlformats.org/officeDocument/2006/relationships/image" Target="../media/image65.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62.png"/><Relationship Id="rId11" Type="http://schemas.openxmlformats.org/officeDocument/2006/relationships/hyperlink" Target="https://www.agritechnica.com/en/awards/women-in-ag-award" TargetMode="External"/><Relationship Id="rId5" Type="http://schemas.openxmlformats.org/officeDocument/2006/relationships/image" Target="../media/image61.jpeg"/><Relationship Id="rId10" Type="http://schemas.openxmlformats.org/officeDocument/2006/relationships/image" Target="../media/image64.png"/><Relationship Id="rId4" Type="http://schemas.openxmlformats.org/officeDocument/2006/relationships/image" Target="../media/image60.png"/><Relationship Id="rId9" Type="http://schemas.openxmlformats.org/officeDocument/2006/relationships/hyperlink" Target="https://smartagrihubs.h5mag.com/gender_equality_in_the_agrifood_sector/cover" TargetMode="External"/><Relationship Id="rId14" Type="http://schemas.openxmlformats.org/officeDocument/2006/relationships/image" Target="../media/image66.png"/></Relationships>
</file>

<file path=ppt/slides/_rels/slide28.xml.rels><?xml version="1.0" encoding="UTF-8" standalone="yes"?>
<Relationships xmlns="http://schemas.openxmlformats.org/package/2006/relationships"><Relationship Id="rId3" Type="http://schemas.openxmlformats.org/officeDocument/2006/relationships/hyperlink" Target="https://womeninagmag.com/women-in-ag-award-2023/" TargetMode="External"/><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67.jpeg"/></Relationships>
</file>

<file path=ppt/slides/_rels/slide2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hyperlink" Target="https://unesdoc.unesco.org/ark:/48223/pf0000231646" TargetMode="External"/><Relationship Id="rId3" Type="http://schemas.openxmlformats.org/officeDocument/2006/relationships/hyperlink" Target="https://gender.cgiar.org/news/top-10-reads-womens-work-agri-food-systems" TargetMode="External"/><Relationship Id="rId7" Type="http://schemas.openxmlformats.org/officeDocument/2006/relationships/hyperlink" Target="https://op.europa.eu/en/publication-detail/-/publication/8b5454e2-e45d-11e6-ad7c-01aa75ed71a1/language-en" TargetMode="External"/><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hyperlink" Target="https://eige.europa.eu/sites/default/files/garcia_toolkit_gender_research_teaching.pdf" TargetMode="External"/><Relationship Id="rId5" Type="http://schemas.openxmlformats.org/officeDocument/2006/relationships/hyperlink" Target="https://www.gender-curricula.com/en/curriculum/agrarwissenschaft?tx_p2gc_pi2%5bprint%5d=1&amp;cHash=aec7b9fc4cba57b616794d84048d3c8d" TargetMode="External"/><Relationship Id="rId4" Type="http://schemas.openxmlformats.org/officeDocument/2006/relationships/hyperlink" Target="http://dspace.uvic.cat/xmlui/handle/10854/7196" TargetMode="External"/><Relationship Id="rId9" Type="http://schemas.openxmlformats.org/officeDocument/2006/relationships/hyperlink" Target="https://www.vives.org/book/guide-industrial-engineering-to-mainstreaming-gender-university-teaching/" TargetMode="External"/></Relationships>
</file>

<file path=ppt/slides/_rels/slide31.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68.jpeg"/><Relationship Id="rId7" Type="http://schemas.openxmlformats.org/officeDocument/2006/relationships/image" Target="../media/image71.jpe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70.jpeg"/><Relationship Id="rId11" Type="http://schemas.openxmlformats.org/officeDocument/2006/relationships/image" Target="../media/image75.png"/><Relationship Id="rId5" Type="http://schemas.openxmlformats.org/officeDocument/2006/relationships/image" Target="../media/image69.png"/><Relationship Id="rId10" Type="http://schemas.openxmlformats.org/officeDocument/2006/relationships/image" Target="../media/image74.png"/><Relationship Id="rId4" Type="http://schemas.openxmlformats.org/officeDocument/2006/relationships/hyperlink" Target="https://eige.europa.eu/gender-mainstreaming/toolkits/gear/action-toolbox" TargetMode="External"/><Relationship Id="rId9" Type="http://schemas.openxmlformats.org/officeDocument/2006/relationships/image" Target="../media/image73.png"/></Relationships>
</file>

<file path=ppt/slides/_rels/slide3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chart" Target="../charts/chart2.xml"/><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chart" Target="../charts/chart3.xml"/></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chart" Target="../charts/chart4.xml"/><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Zástupný obsah 2">
            <a:extLst>
              <a:ext uri="{FF2B5EF4-FFF2-40B4-BE49-F238E27FC236}">
                <a16:creationId xmlns:a16="http://schemas.microsoft.com/office/drawing/2014/main" id="{57931B8A-492F-8643-43BC-39AF28EA9939}"/>
              </a:ext>
            </a:extLst>
          </p:cNvPr>
          <p:cNvSpPr txBox="1">
            <a:spLocks/>
          </p:cNvSpPr>
          <p:nvPr/>
        </p:nvSpPr>
        <p:spPr>
          <a:xfrm>
            <a:off x="1019496" y="3898771"/>
            <a:ext cx="9147545" cy="1559349"/>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3200" b="1" spc="300">
                <a:solidFill>
                  <a:schemeClr val="tx1">
                    <a:lumMod val="65000"/>
                    <a:lumOff val="35000"/>
                  </a:schemeClr>
                </a:solidFill>
                <a:latin typeface="Sofia Pro"/>
                <a:cs typeface="Arial"/>
              </a:rPr>
              <a:t>Gender in Agrifood Systems Teaching</a:t>
            </a:r>
          </a:p>
          <a:p>
            <a:pPr algn="l"/>
            <a:r>
              <a:rPr lang="en-US" sz="1400" b="1">
                <a:solidFill>
                  <a:schemeClr val="tx1">
                    <a:lumMod val="65000"/>
                    <a:lumOff val="35000"/>
                  </a:schemeClr>
                </a:solidFill>
                <a:highlight>
                  <a:srgbClr val="FFFF00"/>
                </a:highlight>
                <a:latin typeface="Sofia Pro"/>
                <a:cs typeface="Arial"/>
              </a:rPr>
              <a:t>Date</a:t>
            </a:r>
          </a:p>
          <a:p>
            <a:pPr algn="l"/>
            <a:r>
              <a:rPr lang="en-US" sz="1400" b="1">
                <a:solidFill>
                  <a:schemeClr val="tx1">
                    <a:lumMod val="65000"/>
                    <a:lumOff val="35000"/>
                  </a:schemeClr>
                </a:solidFill>
                <a:highlight>
                  <a:srgbClr val="FFFF00"/>
                </a:highlight>
                <a:latin typeface="Sofia Pro"/>
                <a:cs typeface="Arial"/>
              </a:rPr>
              <a:t>Facilitator’s name and email address</a:t>
            </a:r>
            <a:endParaRPr lang="cs-CZ" sz="1400" b="1">
              <a:solidFill>
                <a:schemeClr val="tx1">
                  <a:lumMod val="65000"/>
                  <a:lumOff val="35000"/>
                </a:schemeClr>
              </a:solidFill>
              <a:highlight>
                <a:srgbClr val="FFFF00"/>
              </a:highlight>
              <a:latin typeface="Sofia Pro"/>
              <a:cs typeface="Arial"/>
            </a:endParaRPr>
          </a:p>
        </p:txBody>
      </p:sp>
    </p:spTree>
    <p:extLst>
      <p:ext uri="{BB962C8B-B14F-4D97-AF65-F5344CB8AC3E}">
        <p14:creationId xmlns:p14="http://schemas.microsoft.com/office/powerpoint/2010/main" val="29838264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986133" y="2387553"/>
            <a:ext cx="5216380" cy="707886"/>
          </a:xfrm>
          <a:prstGeom prst="rect">
            <a:avLst/>
          </a:prstGeom>
        </p:spPr>
        <p:txBody>
          <a:bodyPr wrap="square">
            <a:spAutoFit/>
          </a:bodyPr>
          <a:lstStyle/>
          <a:p>
            <a:r>
              <a:rPr lang="en-GB" sz="2000">
                <a:solidFill>
                  <a:srgbClr val="6A007C"/>
                </a:solidFill>
                <a:latin typeface="Sofia Pro"/>
              </a:rPr>
              <a:t>Masculinization of the professional and academic culture of the discipline</a:t>
            </a:r>
          </a:p>
        </p:txBody>
      </p:sp>
      <p:sp>
        <p:nvSpPr>
          <p:cNvPr id="14" name="Rectangle 13"/>
          <p:cNvSpPr/>
          <p:nvPr/>
        </p:nvSpPr>
        <p:spPr>
          <a:xfrm>
            <a:off x="4336052" y="3305256"/>
            <a:ext cx="5510970" cy="2041585"/>
          </a:xfrm>
          <a:prstGeom prst="rect">
            <a:avLst/>
          </a:prstGeom>
        </p:spPr>
        <p:txBody>
          <a:bodyPr wrap="square">
            <a:spAutoFit/>
          </a:bodyPr>
          <a:lstStyle/>
          <a:p>
            <a:pPr>
              <a:spcAft>
                <a:spcPts val="800"/>
              </a:spcAft>
            </a:pPr>
            <a:r>
              <a:rPr lang="en-GB" b="1" u="sng">
                <a:latin typeface="Sofia Pro"/>
              </a:rPr>
              <a:t>Impact:</a:t>
            </a:r>
          </a:p>
          <a:p>
            <a:pPr marL="342900" indent="-342900">
              <a:spcAft>
                <a:spcPts val="800"/>
              </a:spcAft>
              <a:buFont typeface="Wingdings" panose="05000000000000000000" pitchFamily="2" charset="2"/>
              <a:buChar char="q"/>
            </a:pPr>
            <a:r>
              <a:rPr lang="en-GB" sz="1600">
                <a:latin typeface="Sofia Pro"/>
              </a:rPr>
              <a:t>Low proportion of female students in engineering</a:t>
            </a:r>
          </a:p>
          <a:p>
            <a:pPr marL="342900" indent="-342900">
              <a:spcAft>
                <a:spcPts val="800"/>
              </a:spcAft>
              <a:buFont typeface="Wingdings" panose="05000000000000000000" pitchFamily="2" charset="2"/>
              <a:buChar char="q"/>
            </a:pPr>
            <a:r>
              <a:rPr lang="en-GB" sz="1600">
                <a:latin typeface="Sofia Pro"/>
              </a:rPr>
              <a:t>Perpetuation of stereotypes</a:t>
            </a:r>
          </a:p>
          <a:p>
            <a:pPr marL="342900" indent="-342900">
              <a:spcAft>
                <a:spcPts val="800"/>
              </a:spcAft>
              <a:buFont typeface="Wingdings" panose="05000000000000000000" pitchFamily="2" charset="2"/>
              <a:buChar char="q"/>
            </a:pPr>
            <a:r>
              <a:rPr lang="en-GB" sz="1600">
                <a:latin typeface="Sofia Pro"/>
              </a:rPr>
              <a:t>Under-representation of women in engineering decision-making bodies</a:t>
            </a:r>
          </a:p>
          <a:p>
            <a:pPr marL="342900" indent="-342900">
              <a:spcAft>
                <a:spcPts val="800"/>
              </a:spcAft>
              <a:buFont typeface="Wingdings" panose="05000000000000000000" pitchFamily="2" charset="2"/>
              <a:buChar char="q"/>
            </a:pPr>
            <a:r>
              <a:rPr lang="en-GB" sz="1600">
                <a:latin typeface="Sofia Pro"/>
              </a:rPr>
              <a:t>Gender-blind research for the society</a:t>
            </a:r>
          </a:p>
        </p:txBody>
      </p:sp>
      <p:sp>
        <p:nvSpPr>
          <p:cNvPr id="15" name="Rectangle 14"/>
          <p:cNvSpPr/>
          <p:nvPr/>
        </p:nvSpPr>
        <p:spPr>
          <a:xfrm>
            <a:off x="1011033" y="1802778"/>
            <a:ext cx="7671239" cy="584775"/>
          </a:xfrm>
          <a:prstGeom prst="rect">
            <a:avLst/>
          </a:prstGeom>
        </p:spPr>
        <p:txBody>
          <a:bodyPr wrap="square">
            <a:spAutoFit/>
          </a:bodyPr>
          <a:lstStyle/>
          <a:p>
            <a:r>
              <a:rPr lang="en-GB" sz="3200" b="1">
                <a:solidFill>
                  <a:srgbClr val="6A007C"/>
                </a:solidFill>
                <a:latin typeface="Sofia Pro"/>
              </a:rPr>
              <a:t>Gender-neutral….. or gender-blind?</a:t>
            </a:r>
          </a:p>
        </p:txBody>
      </p:sp>
      <p:pic>
        <p:nvPicPr>
          <p:cNvPr id="4" name="Picture 3"/>
          <p:cNvPicPr>
            <a:picLocks noChangeAspect="1"/>
          </p:cNvPicPr>
          <p:nvPr/>
        </p:nvPicPr>
        <p:blipFill>
          <a:blip r:embed="rId3"/>
          <a:stretch>
            <a:fillRect/>
          </a:stretch>
        </p:blipFill>
        <p:spPr>
          <a:xfrm>
            <a:off x="1077294" y="3305256"/>
            <a:ext cx="3048704" cy="2003120"/>
          </a:xfrm>
          <a:prstGeom prst="rect">
            <a:avLst/>
          </a:prstGeom>
        </p:spPr>
      </p:pic>
      <p:sp>
        <p:nvSpPr>
          <p:cNvPr id="7" name="TextovéPole 3">
            <a:extLst>
              <a:ext uri="{FF2B5EF4-FFF2-40B4-BE49-F238E27FC236}">
                <a16:creationId xmlns:a16="http://schemas.microsoft.com/office/drawing/2014/main" id="{6F4F584D-1F3C-4D64-BA86-531B28DBC371}"/>
              </a:ext>
            </a:extLst>
          </p:cNvPr>
          <p:cNvSpPr txBox="1"/>
          <p:nvPr/>
        </p:nvSpPr>
        <p:spPr>
          <a:xfrm>
            <a:off x="1434548" y="677085"/>
            <a:ext cx="9322904" cy="707886"/>
          </a:xfrm>
          <a:prstGeom prst="rect">
            <a:avLst/>
          </a:prstGeom>
          <a:noFill/>
        </p:spPr>
        <p:txBody>
          <a:bodyPr wrap="square" rtlCol="0">
            <a:spAutoFit/>
          </a:bodyPr>
          <a:lstStyle/>
          <a:p>
            <a:pPr algn="ctr"/>
            <a:r>
              <a:rPr lang="en-US" sz="4000" b="1">
                <a:solidFill>
                  <a:schemeClr val="tx1">
                    <a:lumMod val="65000"/>
                    <a:lumOff val="35000"/>
                  </a:schemeClr>
                </a:solidFill>
                <a:latin typeface="Sofia Pro" pitchFamily="2" charset="0"/>
              </a:rPr>
              <a:t>Gender blindness and its implications</a:t>
            </a:r>
            <a:endParaRPr lang="cs-CZ" sz="4000" b="1" i="0">
              <a:solidFill>
                <a:schemeClr val="tx1">
                  <a:lumMod val="65000"/>
                  <a:lumOff val="35000"/>
                </a:schemeClr>
              </a:solidFill>
              <a:latin typeface="Sofia Pro" pitchFamily="2" charset="0"/>
            </a:endParaRPr>
          </a:p>
        </p:txBody>
      </p:sp>
    </p:spTree>
    <p:extLst>
      <p:ext uri="{BB962C8B-B14F-4D97-AF65-F5344CB8AC3E}">
        <p14:creationId xmlns:p14="http://schemas.microsoft.com/office/powerpoint/2010/main" val="8087605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duotone>
              <a:schemeClr val="accent6">
                <a:shade val="45000"/>
                <a:satMod val="135000"/>
              </a:schemeClr>
              <a:prstClr val="white"/>
            </a:duotone>
          </a:blip>
          <a:stretch>
            <a:fillRect/>
          </a:stretch>
        </p:blipFill>
        <p:spPr>
          <a:xfrm>
            <a:off x="8861449" y="1685566"/>
            <a:ext cx="1052513" cy="1052513"/>
          </a:xfrm>
          <a:prstGeom prst="rect">
            <a:avLst/>
          </a:prstGeom>
        </p:spPr>
      </p:pic>
      <p:pic>
        <p:nvPicPr>
          <p:cNvPr id="9" name="Picture 8"/>
          <p:cNvPicPr>
            <a:picLocks noChangeAspect="1"/>
          </p:cNvPicPr>
          <p:nvPr/>
        </p:nvPicPr>
        <p:blipFill>
          <a:blip r:embed="rId4">
            <a:duotone>
              <a:schemeClr val="accent6">
                <a:shade val="45000"/>
                <a:satMod val="135000"/>
              </a:schemeClr>
              <a:prstClr val="white"/>
            </a:duotone>
          </a:blip>
          <a:stretch>
            <a:fillRect/>
          </a:stretch>
        </p:blipFill>
        <p:spPr>
          <a:xfrm>
            <a:off x="2015909" y="1685566"/>
            <a:ext cx="1052513" cy="1052513"/>
          </a:xfrm>
          <a:prstGeom prst="rect">
            <a:avLst/>
          </a:prstGeom>
        </p:spPr>
      </p:pic>
      <p:pic>
        <p:nvPicPr>
          <p:cNvPr id="10" name="Picture 9"/>
          <p:cNvPicPr>
            <a:picLocks noChangeAspect="1"/>
          </p:cNvPicPr>
          <p:nvPr/>
        </p:nvPicPr>
        <p:blipFill>
          <a:blip r:embed="rId5">
            <a:duotone>
              <a:schemeClr val="accent6">
                <a:shade val="45000"/>
                <a:satMod val="135000"/>
              </a:schemeClr>
              <a:prstClr val="white"/>
            </a:duotone>
          </a:blip>
          <a:stretch>
            <a:fillRect/>
          </a:stretch>
        </p:blipFill>
        <p:spPr>
          <a:xfrm>
            <a:off x="5438679" y="1685566"/>
            <a:ext cx="1052513" cy="1052513"/>
          </a:xfrm>
          <a:prstGeom prst="rect">
            <a:avLst/>
          </a:prstGeom>
        </p:spPr>
      </p:pic>
      <p:pic>
        <p:nvPicPr>
          <p:cNvPr id="11" name="Picture 10"/>
          <p:cNvPicPr>
            <a:picLocks noChangeAspect="1"/>
          </p:cNvPicPr>
          <p:nvPr/>
        </p:nvPicPr>
        <p:blipFill>
          <a:blip r:embed="rId6">
            <a:duotone>
              <a:schemeClr val="accent6">
                <a:shade val="45000"/>
                <a:satMod val="135000"/>
              </a:schemeClr>
              <a:prstClr val="white"/>
            </a:duotone>
          </a:blip>
          <a:stretch>
            <a:fillRect/>
          </a:stretch>
        </p:blipFill>
        <p:spPr>
          <a:xfrm>
            <a:off x="3456845" y="3734396"/>
            <a:ext cx="1052513" cy="1052513"/>
          </a:xfrm>
          <a:prstGeom prst="rect">
            <a:avLst/>
          </a:prstGeom>
        </p:spPr>
      </p:pic>
      <p:sp>
        <p:nvSpPr>
          <p:cNvPr id="15" name="Rectangle 14"/>
          <p:cNvSpPr/>
          <p:nvPr/>
        </p:nvSpPr>
        <p:spPr>
          <a:xfrm>
            <a:off x="1076325" y="2716703"/>
            <a:ext cx="2880320" cy="584775"/>
          </a:xfrm>
          <a:prstGeom prst="rect">
            <a:avLst/>
          </a:prstGeom>
        </p:spPr>
        <p:txBody>
          <a:bodyPr wrap="square">
            <a:spAutoFit/>
          </a:bodyPr>
          <a:lstStyle/>
          <a:p>
            <a:pPr lvl="0" algn="ctr" eaLnBrk="0" fontAlgn="base" hangingPunct="0">
              <a:spcBef>
                <a:spcPct val="0"/>
              </a:spcBef>
              <a:spcAft>
                <a:spcPct val="0"/>
              </a:spcAft>
            </a:pPr>
            <a:r>
              <a:rPr lang="en-US" altLang="en-US" sz="1600">
                <a:solidFill>
                  <a:srgbClr val="333333"/>
                </a:solidFill>
                <a:latin typeface="Sofia Pro"/>
              </a:rPr>
              <a:t>The governance bodies, key actors and decision-makers</a:t>
            </a:r>
          </a:p>
        </p:txBody>
      </p:sp>
      <p:sp>
        <p:nvSpPr>
          <p:cNvPr id="16" name="Rectangle 15"/>
          <p:cNvSpPr/>
          <p:nvPr/>
        </p:nvSpPr>
        <p:spPr>
          <a:xfrm>
            <a:off x="8312474" y="2716290"/>
            <a:ext cx="2137018" cy="584775"/>
          </a:xfrm>
          <a:prstGeom prst="rect">
            <a:avLst/>
          </a:prstGeom>
        </p:spPr>
        <p:txBody>
          <a:bodyPr wrap="square">
            <a:spAutoFit/>
          </a:bodyPr>
          <a:lstStyle/>
          <a:p>
            <a:pPr algn="ctr" eaLnBrk="0" fontAlgn="base" hangingPunct="0">
              <a:spcBef>
                <a:spcPct val="0"/>
              </a:spcBef>
              <a:spcAft>
                <a:spcPct val="0"/>
              </a:spcAft>
              <a:tabLst>
                <a:tab pos="990600" algn="l"/>
              </a:tabLst>
            </a:pPr>
            <a:r>
              <a:rPr lang="en-US" altLang="en-US" sz="1600">
                <a:solidFill>
                  <a:srgbClr val="333333"/>
                </a:solidFill>
                <a:latin typeface="Sofia Pro"/>
              </a:rPr>
              <a:t>Work and personal life integration</a:t>
            </a:r>
          </a:p>
        </p:txBody>
      </p:sp>
      <p:sp>
        <p:nvSpPr>
          <p:cNvPr id="17" name="Rectangle 16"/>
          <p:cNvSpPr/>
          <p:nvPr/>
        </p:nvSpPr>
        <p:spPr>
          <a:xfrm>
            <a:off x="1943920" y="4789910"/>
            <a:ext cx="4056841" cy="584775"/>
          </a:xfrm>
          <a:prstGeom prst="rect">
            <a:avLst/>
          </a:prstGeom>
        </p:spPr>
        <p:txBody>
          <a:bodyPr wrap="square">
            <a:spAutoFit/>
          </a:bodyPr>
          <a:lstStyle/>
          <a:p>
            <a:pPr lvl="0" algn="ctr" eaLnBrk="0" fontAlgn="base" hangingPunct="0">
              <a:spcBef>
                <a:spcPct val="0"/>
              </a:spcBef>
              <a:spcAft>
                <a:spcPct val="0"/>
              </a:spcAft>
            </a:pPr>
            <a:r>
              <a:rPr lang="en-US" altLang="en-US" sz="1600">
                <a:solidFill>
                  <a:srgbClr val="333333"/>
                </a:solidFill>
                <a:latin typeface="Sofia Pro"/>
              </a:rPr>
              <a:t>Researchers and research: gender equality and sex and gender perspective</a:t>
            </a:r>
          </a:p>
        </p:txBody>
      </p:sp>
      <p:sp>
        <p:nvSpPr>
          <p:cNvPr id="18" name="Rectangle 17"/>
          <p:cNvSpPr/>
          <p:nvPr/>
        </p:nvSpPr>
        <p:spPr>
          <a:xfrm>
            <a:off x="6526202" y="4789910"/>
            <a:ext cx="3140097" cy="584775"/>
          </a:xfrm>
          <a:prstGeom prst="rect">
            <a:avLst/>
          </a:prstGeom>
        </p:spPr>
        <p:txBody>
          <a:bodyPr wrap="square">
            <a:spAutoFit/>
          </a:bodyPr>
          <a:lstStyle/>
          <a:p>
            <a:pPr lvl="0" algn="ctr" eaLnBrk="0" fontAlgn="base" hangingPunct="0">
              <a:spcBef>
                <a:spcPct val="0"/>
              </a:spcBef>
              <a:spcAft>
                <a:spcPct val="0"/>
              </a:spcAft>
            </a:pPr>
            <a:r>
              <a:rPr lang="en-US" altLang="en-US" sz="1600">
                <a:solidFill>
                  <a:srgbClr val="6A007C"/>
                </a:solidFill>
                <a:latin typeface="Sofia Pro"/>
              </a:rPr>
              <a:t>Integration of sex and gender dimension in teaching curricula</a:t>
            </a:r>
          </a:p>
        </p:txBody>
      </p:sp>
      <p:sp>
        <p:nvSpPr>
          <p:cNvPr id="19" name="Rectangle 18"/>
          <p:cNvSpPr/>
          <p:nvPr/>
        </p:nvSpPr>
        <p:spPr>
          <a:xfrm>
            <a:off x="4654561" y="2725811"/>
            <a:ext cx="2615979" cy="584775"/>
          </a:xfrm>
          <a:prstGeom prst="rect">
            <a:avLst/>
          </a:prstGeom>
        </p:spPr>
        <p:txBody>
          <a:bodyPr wrap="square">
            <a:spAutoFit/>
          </a:bodyPr>
          <a:lstStyle/>
          <a:p>
            <a:pPr lvl="0" algn="ctr" eaLnBrk="0" fontAlgn="base" hangingPunct="0">
              <a:spcBef>
                <a:spcPct val="0"/>
              </a:spcBef>
              <a:spcAft>
                <a:spcPct val="0"/>
              </a:spcAft>
            </a:pPr>
            <a:r>
              <a:rPr lang="en-US" altLang="en-US" sz="1600">
                <a:solidFill>
                  <a:srgbClr val="333333"/>
                </a:solidFill>
                <a:latin typeface="Sofia Pro"/>
              </a:rPr>
              <a:t>Recruitment, career progression and retention</a:t>
            </a:r>
          </a:p>
        </p:txBody>
      </p:sp>
      <p:sp>
        <p:nvSpPr>
          <p:cNvPr id="20" name="TextovéPole 3">
            <a:extLst>
              <a:ext uri="{FF2B5EF4-FFF2-40B4-BE49-F238E27FC236}">
                <a16:creationId xmlns:a16="http://schemas.microsoft.com/office/drawing/2014/main" id="{AF34DD34-BA73-4100-9CE3-FE6B9B7525AA}"/>
              </a:ext>
            </a:extLst>
          </p:cNvPr>
          <p:cNvSpPr txBox="1"/>
          <p:nvPr/>
        </p:nvSpPr>
        <p:spPr>
          <a:xfrm>
            <a:off x="3068422" y="694594"/>
            <a:ext cx="5982961" cy="707886"/>
          </a:xfrm>
          <a:prstGeom prst="rect">
            <a:avLst/>
          </a:prstGeom>
          <a:noFill/>
        </p:spPr>
        <p:txBody>
          <a:bodyPr wrap="square" rtlCol="0">
            <a:spAutoFit/>
          </a:bodyPr>
          <a:lstStyle/>
          <a:p>
            <a:pPr algn="ctr"/>
            <a:r>
              <a:rPr lang="en-US" sz="4000" b="1">
                <a:solidFill>
                  <a:schemeClr val="tx1">
                    <a:lumMod val="65000"/>
                    <a:lumOff val="35000"/>
                  </a:schemeClr>
                </a:solidFill>
                <a:latin typeface="Sofia Pro" pitchFamily="2" charset="0"/>
              </a:rPr>
              <a:t>Gender mainstreaming</a:t>
            </a:r>
            <a:endParaRPr lang="cs-CZ" sz="4000" b="1" i="0">
              <a:solidFill>
                <a:schemeClr val="tx1">
                  <a:lumMod val="65000"/>
                  <a:lumOff val="35000"/>
                </a:schemeClr>
              </a:solidFill>
              <a:latin typeface="Sofia Pro" pitchFamily="2" charset="0"/>
            </a:endParaRPr>
          </a:p>
        </p:txBody>
      </p:sp>
      <p:sp>
        <p:nvSpPr>
          <p:cNvPr id="5" name="Rectangle: Rounded Corners 4">
            <a:extLst>
              <a:ext uri="{FF2B5EF4-FFF2-40B4-BE49-F238E27FC236}">
                <a16:creationId xmlns:a16="http://schemas.microsoft.com/office/drawing/2014/main" id="{3F066B9E-83A9-4F20-B447-17E336935775}"/>
              </a:ext>
            </a:extLst>
          </p:cNvPr>
          <p:cNvSpPr/>
          <p:nvPr/>
        </p:nvSpPr>
        <p:spPr>
          <a:xfrm>
            <a:off x="6362700" y="3681630"/>
            <a:ext cx="3467100" cy="1842870"/>
          </a:xfrm>
          <a:prstGeom prst="roundRect">
            <a:avLst/>
          </a:prstGeom>
          <a:noFill/>
          <a:ln w="38100">
            <a:solidFill>
              <a:srgbClr val="6A007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Imagen 2">
            <a:extLst>
              <a:ext uri="{FF2B5EF4-FFF2-40B4-BE49-F238E27FC236}">
                <a16:creationId xmlns:a16="http://schemas.microsoft.com/office/drawing/2014/main" id="{5EB25FAE-4457-2D5E-5D44-325E0FA22D8F}"/>
              </a:ext>
            </a:extLst>
          </p:cNvPr>
          <p:cNvPicPr>
            <a:picLocks noChangeAspect="1"/>
          </p:cNvPicPr>
          <p:nvPr/>
        </p:nvPicPr>
        <p:blipFill>
          <a:blip r:embed="rId7"/>
          <a:stretch>
            <a:fillRect/>
          </a:stretch>
        </p:blipFill>
        <p:spPr>
          <a:xfrm>
            <a:off x="7563607" y="3735628"/>
            <a:ext cx="1065287" cy="1052513"/>
          </a:xfrm>
          <a:prstGeom prst="rect">
            <a:avLst/>
          </a:prstGeom>
        </p:spPr>
      </p:pic>
      <p:sp>
        <p:nvSpPr>
          <p:cNvPr id="2" name="Rectangle 1"/>
          <p:cNvSpPr/>
          <p:nvPr/>
        </p:nvSpPr>
        <p:spPr>
          <a:xfrm>
            <a:off x="4584267" y="6445203"/>
            <a:ext cx="3245889" cy="307777"/>
          </a:xfrm>
          <a:prstGeom prst="rect">
            <a:avLst/>
          </a:prstGeom>
        </p:spPr>
        <p:txBody>
          <a:bodyPr wrap="none">
            <a:spAutoFit/>
          </a:bodyPr>
          <a:lstStyle/>
          <a:p>
            <a:r>
              <a:rPr lang="en-GB" sz="1400">
                <a:solidFill>
                  <a:srgbClr val="6A007C"/>
                </a:solidFill>
                <a:hlinkClick r:id="rId8"/>
              </a:rPr>
              <a:t>https://www.plotina.eu/drafting-the-gep/</a:t>
            </a:r>
            <a:endParaRPr lang="en-GB" sz="1400">
              <a:solidFill>
                <a:srgbClr val="6A007C"/>
              </a:solidFill>
            </a:endParaRPr>
          </a:p>
        </p:txBody>
      </p:sp>
    </p:spTree>
    <p:extLst>
      <p:ext uri="{BB962C8B-B14F-4D97-AF65-F5344CB8AC3E}">
        <p14:creationId xmlns:p14="http://schemas.microsoft.com/office/powerpoint/2010/main" val="6143002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ovéPole 3">
            <a:extLst>
              <a:ext uri="{FF2B5EF4-FFF2-40B4-BE49-F238E27FC236}">
                <a16:creationId xmlns:a16="http://schemas.microsoft.com/office/drawing/2014/main" id="{AF34DD34-BA73-4100-9CE3-FE6B9B7525AA}"/>
              </a:ext>
            </a:extLst>
          </p:cNvPr>
          <p:cNvSpPr txBox="1"/>
          <p:nvPr/>
        </p:nvSpPr>
        <p:spPr>
          <a:xfrm>
            <a:off x="3392489" y="696297"/>
            <a:ext cx="5404105" cy="707886"/>
          </a:xfrm>
          <a:prstGeom prst="rect">
            <a:avLst/>
          </a:prstGeom>
          <a:noFill/>
        </p:spPr>
        <p:txBody>
          <a:bodyPr wrap="square" rtlCol="0">
            <a:spAutoFit/>
          </a:bodyPr>
          <a:lstStyle/>
          <a:p>
            <a:pPr algn="ctr"/>
            <a:r>
              <a:rPr lang="en-US" sz="4000" b="1">
                <a:solidFill>
                  <a:schemeClr val="tx1">
                    <a:lumMod val="65000"/>
                    <a:lumOff val="35000"/>
                  </a:schemeClr>
                </a:solidFill>
                <a:latin typeface="Sofia Pro" pitchFamily="2" charset="0"/>
              </a:rPr>
              <a:t>Basic principles</a:t>
            </a:r>
            <a:endParaRPr lang="cs-CZ" sz="4000" b="1" i="0">
              <a:solidFill>
                <a:schemeClr val="tx1">
                  <a:lumMod val="65000"/>
                  <a:lumOff val="35000"/>
                </a:schemeClr>
              </a:solidFill>
              <a:latin typeface="Sofia Pro" pitchFamily="2" charset="0"/>
            </a:endParaRPr>
          </a:p>
        </p:txBody>
      </p:sp>
      <p:graphicFrame>
        <p:nvGraphicFramePr>
          <p:cNvPr id="21" name="Diagram 3">
            <a:extLst>
              <a:ext uri="{FF2B5EF4-FFF2-40B4-BE49-F238E27FC236}">
                <a16:creationId xmlns:a16="http://schemas.microsoft.com/office/drawing/2014/main" id="{21242201-974E-4996-B822-58090F2F2911}"/>
              </a:ext>
            </a:extLst>
          </p:cNvPr>
          <p:cNvGraphicFramePr/>
          <p:nvPr>
            <p:extLst>
              <p:ext uri="{D42A27DB-BD31-4B8C-83A1-F6EECF244321}">
                <p14:modId xmlns:p14="http://schemas.microsoft.com/office/powerpoint/2010/main" val="907963473"/>
              </p:ext>
            </p:extLst>
          </p:nvPr>
        </p:nvGraphicFramePr>
        <p:xfrm>
          <a:off x="3826289" y="1476912"/>
          <a:ext cx="4536503" cy="207946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22" name="Grupo 5">
            <a:extLst>
              <a:ext uri="{FF2B5EF4-FFF2-40B4-BE49-F238E27FC236}">
                <a16:creationId xmlns:a16="http://schemas.microsoft.com/office/drawing/2014/main" id="{CA500405-644E-4BC9-A975-6E2B4CDDA1B6}"/>
              </a:ext>
            </a:extLst>
          </p:cNvPr>
          <p:cNvGrpSpPr/>
          <p:nvPr/>
        </p:nvGrpSpPr>
        <p:grpSpPr>
          <a:xfrm>
            <a:off x="4826346" y="3629107"/>
            <a:ext cx="2536387" cy="1610416"/>
            <a:chOff x="1271464" y="3907154"/>
            <a:chExt cx="2736303" cy="1780672"/>
          </a:xfrm>
        </p:grpSpPr>
        <p:graphicFrame>
          <p:nvGraphicFramePr>
            <p:cNvPr id="23" name="Diagrama 2">
              <a:extLst>
                <a:ext uri="{FF2B5EF4-FFF2-40B4-BE49-F238E27FC236}">
                  <a16:creationId xmlns:a16="http://schemas.microsoft.com/office/drawing/2014/main" id="{3DF6A491-A2DA-419A-B6B5-CF072848D60A}"/>
                </a:ext>
              </a:extLst>
            </p:cNvPr>
            <p:cNvGraphicFramePr/>
            <p:nvPr/>
          </p:nvGraphicFramePr>
          <p:xfrm>
            <a:off x="1271464" y="3907154"/>
            <a:ext cx="2736303" cy="1780672"/>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24" name="Flecha: a la derecha con bandas 4">
              <a:extLst>
                <a:ext uri="{FF2B5EF4-FFF2-40B4-BE49-F238E27FC236}">
                  <a16:creationId xmlns:a16="http://schemas.microsoft.com/office/drawing/2014/main" id="{6AB8C3B3-1A7B-4305-B302-77FF0B4DDE77}"/>
                </a:ext>
              </a:extLst>
            </p:cNvPr>
            <p:cNvSpPr/>
            <p:nvPr/>
          </p:nvSpPr>
          <p:spPr bwMode="auto">
            <a:xfrm rot="16200000">
              <a:off x="2315579" y="4455113"/>
              <a:ext cx="648072" cy="468053"/>
            </a:xfrm>
            <a:prstGeom prst="stripedRightArrow">
              <a:avLst/>
            </a:prstGeom>
            <a:solidFill>
              <a:srgbClr val="7030A0"/>
            </a:solidFill>
            <a:ln w="9525" cap="flat" cmpd="sng" algn="ctr">
              <a:noFill/>
              <a:prstDash val="solid"/>
              <a:round/>
              <a:headEnd type="none" w="med" len="med"/>
              <a:tailEnd type="none" w="med" len="med"/>
            </a:ln>
            <a:effectLst/>
          </p:spPr>
          <p:txBody>
            <a:bodyPr vert="horz" wrap="square" lIns="0" tIns="36000" rIns="0" bIns="3600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1" lang="es-ES" sz="1000" b="0" i="0" u="none" strike="noStrike" cap="none" normalizeH="0" baseline="0">
                <a:ln>
                  <a:noFill/>
                </a:ln>
                <a:solidFill>
                  <a:schemeClr val="tx1"/>
                </a:solidFill>
                <a:effectLst/>
                <a:latin typeface="Tahoma" panose="020B0604030504040204" pitchFamily="34" charset="0"/>
              </a:endParaRPr>
            </a:p>
          </p:txBody>
        </p:sp>
      </p:grpSp>
    </p:spTree>
    <p:extLst>
      <p:ext uri="{BB962C8B-B14F-4D97-AF65-F5344CB8AC3E}">
        <p14:creationId xmlns:p14="http://schemas.microsoft.com/office/powerpoint/2010/main" val="1974274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1" grpId="0">
        <p:bldAsOne/>
      </p:bldGraphic>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n 9">
            <a:extLst>
              <a:ext uri="{FF2B5EF4-FFF2-40B4-BE49-F238E27FC236}">
                <a16:creationId xmlns:a16="http://schemas.microsoft.com/office/drawing/2014/main" id="{15A618A6-7FBA-D87C-D8F9-3C5C2C663A49}"/>
              </a:ext>
            </a:extLst>
          </p:cNvPr>
          <p:cNvPicPr>
            <a:picLocks noChangeAspect="1"/>
          </p:cNvPicPr>
          <p:nvPr/>
        </p:nvPicPr>
        <p:blipFill>
          <a:blip r:embed="rId3"/>
          <a:stretch>
            <a:fillRect/>
          </a:stretch>
        </p:blipFill>
        <p:spPr>
          <a:xfrm>
            <a:off x="4251709" y="1712681"/>
            <a:ext cx="3685663" cy="3674918"/>
          </a:xfrm>
          <a:prstGeom prst="rect">
            <a:avLst/>
          </a:prstGeom>
        </p:spPr>
      </p:pic>
      <p:sp>
        <p:nvSpPr>
          <p:cNvPr id="20" name="TextovéPole 3">
            <a:extLst>
              <a:ext uri="{FF2B5EF4-FFF2-40B4-BE49-F238E27FC236}">
                <a16:creationId xmlns:a16="http://schemas.microsoft.com/office/drawing/2014/main" id="{AF34DD34-BA73-4100-9CE3-FE6B9B7525AA}"/>
              </a:ext>
            </a:extLst>
          </p:cNvPr>
          <p:cNvSpPr txBox="1"/>
          <p:nvPr/>
        </p:nvSpPr>
        <p:spPr>
          <a:xfrm>
            <a:off x="3392489" y="696297"/>
            <a:ext cx="5404105" cy="707886"/>
          </a:xfrm>
          <a:prstGeom prst="rect">
            <a:avLst/>
          </a:prstGeom>
          <a:noFill/>
        </p:spPr>
        <p:txBody>
          <a:bodyPr wrap="square" rtlCol="0">
            <a:spAutoFit/>
          </a:bodyPr>
          <a:lstStyle/>
          <a:p>
            <a:pPr algn="ctr"/>
            <a:r>
              <a:rPr lang="en-US" sz="4000" b="1">
                <a:solidFill>
                  <a:schemeClr val="tx1">
                    <a:lumMod val="65000"/>
                    <a:lumOff val="35000"/>
                  </a:schemeClr>
                </a:solidFill>
                <a:latin typeface="Sofia Pro" pitchFamily="2" charset="0"/>
              </a:rPr>
              <a:t>Basic principles</a:t>
            </a:r>
            <a:endParaRPr lang="cs-CZ" sz="4000" b="1" i="0">
              <a:solidFill>
                <a:schemeClr val="tx1">
                  <a:lumMod val="65000"/>
                  <a:lumOff val="35000"/>
                </a:schemeClr>
              </a:solidFill>
              <a:latin typeface="Sofia Pro" pitchFamily="2" charset="0"/>
            </a:endParaRPr>
          </a:p>
        </p:txBody>
      </p:sp>
      <p:pic>
        <p:nvPicPr>
          <p:cNvPr id="26" name="Imagen 9">
            <a:extLst>
              <a:ext uri="{FF2B5EF4-FFF2-40B4-BE49-F238E27FC236}">
                <a16:creationId xmlns:a16="http://schemas.microsoft.com/office/drawing/2014/main" id="{267325AC-D854-4ECA-B41C-8F467937992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31627" y="560824"/>
            <a:ext cx="1979022" cy="593357"/>
          </a:xfrm>
          <a:prstGeom prst="rect">
            <a:avLst/>
          </a:prstGeom>
        </p:spPr>
      </p:pic>
      <p:sp>
        <p:nvSpPr>
          <p:cNvPr id="5" name="CuadroTexto 4">
            <a:extLst>
              <a:ext uri="{FF2B5EF4-FFF2-40B4-BE49-F238E27FC236}">
                <a16:creationId xmlns:a16="http://schemas.microsoft.com/office/drawing/2014/main" id="{0685AF8A-9206-1EB8-30AC-B599D40715E9}"/>
              </a:ext>
            </a:extLst>
          </p:cNvPr>
          <p:cNvSpPr txBox="1"/>
          <p:nvPr/>
        </p:nvSpPr>
        <p:spPr>
          <a:xfrm>
            <a:off x="6404388" y="2691426"/>
            <a:ext cx="1049358" cy="338554"/>
          </a:xfrm>
          <a:prstGeom prst="rect">
            <a:avLst/>
          </a:prstGeom>
          <a:noFill/>
        </p:spPr>
        <p:txBody>
          <a:bodyPr wrap="square" rtlCol="0">
            <a:spAutoFit/>
          </a:bodyPr>
          <a:lstStyle/>
          <a:p>
            <a:pPr algn="ctr"/>
            <a:r>
              <a:rPr lang="es-ES" sz="1600" b="1">
                <a:solidFill>
                  <a:schemeClr val="bg1"/>
                </a:solidFill>
                <a:latin typeface="Trebuchet MS" panose="020B0703020202090204" pitchFamily="34" charset="0"/>
              </a:rPr>
              <a:t>Contents</a:t>
            </a:r>
          </a:p>
        </p:txBody>
      </p:sp>
      <p:sp>
        <p:nvSpPr>
          <p:cNvPr id="6" name="CuadroTexto 5">
            <a:extLst>
              <a:ext uri="{FF2B5EF4-FFF2-40B4-BE49-F238E27FC236}">
                <a16:creationId xmlns:a16="http://schemas.microsoft.com/office/drawing/2014/main" id="{1C3BB9C3-B100-2D90-A6F1-3BE3604094AF}"/>
              </a:ext>
            </a:extLst>
          </p:cNvPr>
          <p:cNvSpPr txBox="1"/>
          <p:nvPr/>
        </p:nvSpPr>
        <p:spPr>
          <a:xfrm>
            <a:off x="6149339" y="4084089"/>
            <a:ext cx="1444587" cy="338554"/>
          </a:xfrm>
          <a:prstGeom prst="rect">
            <a:avLst/>
          </a:prstGeom>
          <a:noFill/>
        </p:spPr>
        <p:txBody>
          <a:bodyPr wrap="square" rtlCol="0">
            <a:spAutoFit/>
          </a:bodyPr>
          <a:lstStyle/>
          <a:p>
            <a:pPr algn="ctr"/>
            <a:r>
              <a:rPr lang="es-ES" sz="1600" b="1">
                <a:solidFill>
                  <a:schemeClr val="bg1"/>
                </a:solidFill>
                <a:latin typeface="Trebuchet MS" panose="020B0703020202090204" pitchFamily="34" charset="0"/>
              </a:rPr>
              <a:t>Methodology</a:t>
            </a:r>
          </a:p>
        </p:txBody>
      </p:sp>
      <p:sp>
        <p:nvSpPr>
          <p:cNvPr id="8" name="CuadroTexto 7">
            <a:extLst>
              <a:ext uri="{FF2B5EF4-FFF2-40B4-BE49-F238E27FC236}">
                <a16:creationId xmlns:a16="http://schemas.microsoft.com/office/drawing/2014/main" id="{28836034-DB94-288E-AFD3-6990D0AAD78D}"/>
              </a:ext>
            </a:extLst>
          </p:cNvPr>
          <p:cNvSpPr txBox="1"/>
          <p:nvPr/>
        </p:nvSpPr>
        <p:spPr>
          <a:xfrm>
            <a:off x="4533690" y="3977948"/>
            <a:ext cx="1479967" cy="584775"/>
          </a:xfrm>
          <a:prstGeom prst="rect">
            <a:avLst/>
          </a:prstGeom>
          <a:noFill/>
        </p:spPr>
        <p:txBody>
          <a:bodyPr wrap="square" rtlCol="0">
            <a:spAutoFit/>
          </a:bodyPr>
          <a:lstStyle/>
          <a:p>
            <a:pPr algn="ctr"/>
            <a:r>
              <a:rPr lang="es-ES" sz="1600" b="1" err="1">
                <a:solidFill>
                  <a:schemeClr val="bg1"/>
                </a:solidFill>
                <a:latin typeface="Trebuchet MS" panose="020B0703020202090204" pitchFamily="34" charset="0"/>
              </a:rPr>
              <a:t>Learning</a:t>
            </a:r>
            <a:r>
              <a:rPr lang="es-ES" sz="1600" b="1">
                <a:solidFill>
                  <a:schemeClr val="bg1"/>
                </a:solidFill>
                <a:latin typeface="Trebuchet MS" panose="020B0703020202090204" pitchFamily="34" charset="0"/>
              </a:rPr>
              <a:t> </a:t>
            </a:r>
            <a:r>
              <a:rPr lang="es-ES" sz="1600" b="1" err="1">
                <a:solidFill>
                  <a:schemeClr val="bg1"/>
                </a:solidFill>
                <a:latin typeface="Trebuchet MS" panose="020B0703020202090204" pitchFamily="34" charset="0"/>
              </a:rPr>
              <a:t>environment</a:t>
            </a:r>
            <a:endParaRPr lang="es-ES" sz="1600" b="1">
              <a:solidFill>
                <a:schemeClr val="bg1"/>
              </a:solidFill>
              <a:latin typeface="Trebuchet MS" panose="020B0703020202090204" pitchFamily="34" charset="0"/>
            </a:endParaRPr>
          </a:p>
        </p:txBody>
      </p:sp>
      <p:sp>
        <p:nvSpPr>
          <p:cNvPr id="9" name="CuadroTexto 8">
            <a:extLst>
              <a:ext uri="{FF2B5EF4-FFF2-40B4-BE49-F238E27FC236}">
                <a16:creationId xmlns:a16="http://schemas.microsoft.com/office/drawing/2014/main" id="{CB05CC46-AE8B-B6BA-14D2-13A321DC8690}"/>
              </a:ext>
            </a:extLst>
          </p:cNvPr>
          <p:cNvSpPr txBox="1"/>
          <p:nvPr/>
        </p:nvSpPr>
        <p:spPr>
          <a:xfrm>
            <a:off x="4580771" y="2691426"/>
            <a:ext cx="1279701" cy="338554"/>
          </a:xfrm>
          <a:prstGeom prst="rect">
            <a:avLst/>
          </a:prstGeom>
          <a:noFill/>
        </p:spPr>
        <p:txBody>
          <a:bodyPr wrap="square" rtlCol="0">
            <a:spAutoFit/>
          </a:bodyPr>
          <a:lstStyle/>
          <a:p>
            <a:pPr algn="ctr"/>
            <a:r>
              <a:rPr lang="es-ES" sz="1600" b="1">
                <a:solidFill>
                  <a:schemeClr val="bg1"/>
                </a:solidFill>
                <a:latin typeface="Trebuchet MS" panose="020B0703020202090204" pitchFamily="34" charset="0"/>
              </a:rPr>
              <a:t>Assessment</a:t>
            </a:r>
          </a:p>
        </p:txBody>
      </p:sp>
      <p:sp>
        <p:nvSpPr>
          <p:cNvPr id="14" name="Rectángulo redondeado 13">
            <a:extLst>
              <a:ext uri="{FF2B5EF4-FFF2-40B4-BE49-F238E27FC236}">
                <a16:creationId xmlns:a16="http://schemas.microsoft.com/office/drawing/2014/main" id="{78A09C33-41A5-B695-212F-B75095AD1029}"/>
              </a:ext>
            </a:extLst>
          </p:cNvPr>
          <p:cNvSpPr/>
          <p:nvPr/>
        </p:nvSpPr>
        <p:spPr>
          <a:xfrm>
            <a:off x="2216727" y="1870364"/>
            <a:ext cx="2447171" cy="387927"/>
          </a:xfrm>
          <a:prstGeom prst="roundRect">
            <a:avLst>
              <a:gd name="adj" fmla="val 50000"/>
            </a:avLst>
          </a:prstGeom>
          <a:noFill/>
          <a:ln>
            <a:solidFill>
              <a:srgbClr val="C297C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400">
                <a:solidFill>
                  <a:schemeClr val="tx1"/>
                </a:solidFill>
              </a:rPr>
              <a:t>Learning outcomes</a:t>
            </a:r>
          </a:p>
        </p:txBody>
      </p:sp>
      <p:sp>
        <p:nvSpPr>
          <p:cNvPr id="15" name="Rectángulo redondeado 14">
            <a:extLst>
              <a:ext uri="{FF2B5EF4-FFF2-40B4-BE49-F238E27FC236}">
                <a16:creationId xmlns:a16="http://schemas.microsoft.com/office/drawing/2014/main" id="{8A1EA374-9639-A98C-D9AE-5EC82288A05D}"/>
              </a:ext>
            </a:extLst>
          </p:cNvPr>
          <p:cNvSpPr/>
          <p:nvPr/>
        </p:nvSpPr>
        <p:spPr>
          <a:xfrm>
            <a:off x="2542870" y="2457387"/>
            <a:ext cx="1766975" cy="387927"/>
          </a:xfrm>
          <a:prstGeom prst="roundRect">
            <a:avLst>
              <a:gd name="adj" fmla="val 50000"/>
            </a:avLst>
          </a:prstGeom>
          <a:noFill/>
          <a:ln>
            <a:solidFill>
              <a:srgbClr val="C297C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400">
                <a:solidFill>
                  <a:schemeClr val="tx1"/>
                </a:solidFill>
              </a:rPr>
              <a:t>Tools, typologies,…</a:t>
            </a:r>
          </a:p>
        </p:txBody>
      </p:sp>
      <p:sp>
        <p:nvSpPr>
          <p:cNvPr id="16" name="Rectángulo redondeado 15">
            <a:extLst>
              <a:ext uri="{FF2B5EF4-FFF2-40B4-BE49-F238E27FC236}">
                <a16:creationId xmlns:a16="http://schemas.microsoft.com/office/drawing/2014/main" id="{54879BF9-3887-99C0-6E57-112B55F248BB}"/>
              </a:ext>
            </a:extLst>
          </p:cNvPr>
          <p:cNvSpPr/>
          <p:nvPr/>
        </p:nvSpPr>
        <p:spPr>
          <a:xfrm>
            <a:off x="1600183" y="3799110"/>
            <a:ext cx="2447171" cy="387927"/>
          </a:xfrm>
          <a:prstGeom prst="roundRect">
            <a:avLst>
              <a:gd name="adj" fmla="val 50000"/>
            </a:avLst>
          </a:prstGeom>
          <a:noFill/>
          <a:ln>
            <a:solidFill>
              <a:srgbClr val="A465A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400">
                <a:solidFill>
                  <a:schemeClr val="tx1"/>
                </a:solidFill>
              </a:rPr>
              <a:t>Participation</a:t>
            </a:r>
          </a:p>
        </p:txBody>
      </p:sp>
      <p:sp>
        <p:nvSpPr>
          <p:cNvPr id="17" name="Rectángulo redondeado 16">
            <a:extLst>
              <a:ext uri="{FF2B5EF4-FFF2-40B4-BE49-F238E27FC236}">
                <a16:creationId xmlns:a16="http://schemas.microsoft.com/office/drawing/2014/main" id="{583FC2D6-5265-F151-3B3A-E604DB2AC431}"/>
              </a:ext>
            </a:extLst>
          </p:cNvPr>
          <p:cNvSpPr/>
          <p:nvPr/>
        </p:nvSpPr>
        <p:spPr>
          <a:xfrm>
            <a:off x="1798291" y="4324597"/>
            <a:ext cx="2447171" cy="512495"/>
          </a:xfrm>
          <a:prstGeom prst="roundRect">
            <a:avLst>
              <a:gd name="adj" fmla="val 50000"/>
            </a:avLst>
          </a:prstGeom>
          <a:noFill/>
          <a:ln>
            <a:solidFill>
              <a:srgbClr val="A465A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400">
                <a:solidFill>
                  <a:schemeClr val="tx1"/>
                </a:solidFill>
              </a:rPr>
              <a:t>Inclusive and non-sexist languages and images</a:t>
            </a:r>
          </a:p>
        </p:txBody>
      </p:sp>
      <p:sp>
        <p:nvSpPr>
          <p:cNvPr id="18" name="Rectángulo redondeado 17">
            <a:extLst>
              <a:ext uri="{FF2B5EF4-FFF2-40B4-BE49-F238E27FC236}">
                <a16:creationId xmlns:a16="http://schemas.microsoft.com/office/drawing/2014/main" id="{3AD9E495-7825-300A-08BD-E930C970E782}"/>
              </a:ext>
            </a:extLst>
          </p:cNvPr>
          <p:cNvSpPr/>
          <p:nvPr/>
        </p:nvSpPr>
        <p:spPr>
          <a:xfrm>
            <a:off x="2149724" y="4917501"/>
            <a:ext cx="2447171" cy="387927"/>
          </a:xfrm>
          <a:prstGeom prst="roundRect">
            <a:avLst>
              <a:gd name="adj" fmla="val 50000"/>
            </a:avLst>
          </a:prstGeom>
          <a:noFill/>
          <a:ln>
            <a:solidFill>
              <a:srgbClr val="A465A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400">
                <a:solidFill>
                  <a:schemeClr val="tx1"/>
                </a:solidFill>
              </a:rPr>
              <a:t>Teams, roles, leadership…</a:t>
            </a:r>
          </a:p>
        </p:txBody>
      </p:sp>
      <p:sp>
        <p:nvSpPr>
          <p:cNvPr id="19" name="Rectángulo redondeado 18">
            <a:extLst>
              <a:ext uri="{FF2B5EF4-FFF2-40B4-BE49-F238E27FC236}">
                <a16:creationId xmlns:a16="http://schemas.microsoft.com/office/drawing/2014/main" id="{64529AA0-B17B-BA87-349A-660A09FADA32}"/>
              </a:ext>
            </a:extLst>
          </p:cNvPr>
          <p:cNvSpPr/>
          <p:nvPr/>
        </p:nvSpPr>
        <p:spPr>
          <a:xfrm>
            <a:off x="7528102" y="1807275"/>
            <a:ext cx="2447171" cy="387927"/>
          </a:xfrm>
          <a:prstGeom prst="roundRect">
            <a:avLst>
              <a:gd name="adj" fmla="val 50000"/>
            </a:avLst>
          </a:prstGeom>
          <a:noFill/>
          <a:ln>
            <a:solidFill>
              <a:srgbClr val="6A007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400">
                <a:solidFill>
                  <a:schemeClr val="tx1"/>
                </a:solidFill>
              </a:rPr>
              <a:t>Gender competence</a:t>
            </a:r>
          </a:p>
        </p:txBody>
      </p:sp>
      <p:sp>
        <p:nvSpPr>
          <p:cNvPr id="28" name="Rectángulo redondeado 27">
            <a:extLst>
              <a:ext uri="{FF2B5EF4-FFF2-40B4-BE49-F238E27FC236}">
                <a16:creationId xmlns:a16="http://schemas.microsoft.com/office/drawing/2014/main" id="{1D0BC3FB-C1BF-07F6-4F78-83D865CD86EB}"/>
              </a:ext>
            </a:extLst>
          </p:cNvPr>
          <p:cNvSpPr/>
          <p:nvPr/>
        </p:nvSpPr>
        <p:spPr>
          <a:xfrm>
            <a:off x="7882155" y="2287257"/>
            <a:ext cx="2447171" cy="387927"/>
          </a:xfrm>
          <a:prstGeom prst="roundRect">
            <a:avLst>
              <a:gd name="adj" fmla="val 50000"/>
            </a:avLst>
          </a:prstGeom>
          <a:noFill/>
          <a:ln>
            <a:solidFill>
              <a:srgbClr val="6A007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400">
                <a:solidFill>
                  <a:schemeClr val="tx1"/>
                </a:solidFill>
              </a:rPr>
              <a:t>Utility</a:t>
            </a:r>
          </a:p>
        </p:txBody>
      </p:sp>
      <p:sp>
        <p:nvSpPr>
          <p:cNvPr id="29" name="Rectángulo redondeado 28">
            <a:extLst>
              <a:ext uri="{FF2B5EF4-FFF2-40B4-BE49-F238E27FC236}">
                <a16:creationId xmlns:a16="http://schemas.microsoft.com/office/drawing/2014/main" id="{DAE7AD95-E004-00E8-90CA-A3FD0D25B1A2}"/>
              </a:ext>
            </a:extLst>
          </p:cNvPr>
          <p:cNvSpPr/>
          <p:nvPr/>
        </p:nvSpPr>
        <p:spPr>
          <a:xfrm>
            <a:off x="8073054" y="2772371"/>
            <a:ext cx="2447171" cy="387927"/>
          </a:xfrm>
          <a:prstGeom prst="roundRect">
            <a:avLst>
              <a:gd name="adj" fmla="val 50000"/>
            </a:avLst>
          </a:prstGeom>
          <a:noFill/>
          <a:ln>
            <a:solidFill>
              <a:srgbClr val="6A007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400">
                <a:solidFill>
                  <a:schemeClr val="tx1"/>
                </a:solidFill>
              </a:rPr>
              <a:t>Female referents, biography</a:t>
            </a:r>
          </a:p>
        </p:txBody>
      </p:sp>
      <p:sp>
        <p:nvSpPr>
          <p:cNvPr id="30" name="Rectángulo redondeado 29">
            <a:extLst>
              <a:ext uri="{FF2B5EF4-FFF2-40B4-BE49-F238E27FC236}">
                <a16:creationId xmlns:a16="http://schemas.microsoft.com/office/drawing/2014/main" id="{27CA4C60-E666-E84F-F01B-ADEDF20EA03A}"/>
              </a:ext>
            </a:extLst>
          </p:cNvPr>
          <p:cNvSpPr/>
          <p:nvPr/>
        </p:nvSpPr>
        <p:spPr>
          <a:xfrm>
            <a:off x="7882154" y="4371908"/>
            <a:ext cx="2447171" cy="545593"/>
          </a:xfrm>
          <a:prstGeom prst="roundRect">
            <a:avLst>
              <a:gd name="adj" fmla="val 50000"/>
            </a:avLst>
          </a:prstGeom>
          <a:noFill/>
          <a:ln>
            <a:solidFill>
              <a:srgbClr val="6A007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400">
                <a:solidFill>
                  <a:schemeClr val="tx1"/>
                </a:solidFill>
              </a:rPr>
              <a:t>PBL, Service-Learning, debates, role-plays…</a:t>
            </a:r>
          </a:p>
        </p:txBody>
      </p:sp>
    </p:spTree>
    <p:extLst>
      <p:ext uri="{BB962C8B-B14F-4D97-AF65-F5344CB8AC3E}">
        <p14:creationId xmlns:p14="http://schemas.microsoft.com/office/powerpoint/2010/main" val="28820624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09601" y="1878633"/>
            <a:ext cx="7818782" cy="1938992"/>
          </a:xfrm>
          <a:prstGeom prst="rect">
            <a:avLst/>
          </a:prstGeom>
        </p:spPr>
        <p:txBody>
          <a:bodyPr wrap="square">
            <a:spAutoFit/>
          </a:bodyPr>
          <a:lstStyle/>
          <a:p>
            <a:pPr marL="800100" lvl="1" indent="-342900">
              <a:lnSpc>
                <a:spcPct val="200000"/>
              </a:lnSpc>
              <a:buFont typeface="Wingdings" panose="05000000000000000000" pitchFamily="2" charset="2"/>
              <a:buChar char="q"/>
            </a:pPr>
            <a:r>
              <a:rPr lang="en-GB" sz="2000">
                <a:latin typeface="Fira Sans"/>
              </a:rPr>
              <a:t>Active methodologies (as promoters for human dimension)</a:t>
            </a:r>
          </a:p>
          <a:p>
            <a:pPr marL="800100" lvl="1" indent="-342900">
              <a:lnSpc>
                <a:spcPct val="200000"/>
              </a:lnSpc>
              <a:buFont typeface="Wingdings" panose="05000000000000000000" pitchFamily="2" charset="2"/>
              <a:buChar char="q"/>
            </a:pPr>
            <a:r>
              <a:rPr lang="en-GB" sz="2000">
                <a:latin typeface="Fira Sans"/>
              </a:rPr>
              <a:t>Self-efficiency </a:t>
            </a:r>
            <a:r>
              <a:rPr lang="en-GB" sz="2000">
                <a:latin typeface="Fira Sans"/>
                <a:sym typeface="Wingdings" panose="05000000000000000000" pitchFamily="2" charset="2"/>
              </a:rPr>
              <a:t> referent female engineers</a:t>
            </a:r>
          </a:p>
          <a:p>
            <a:pPr marL="800100" lvl="1" indent="-342900">
              <a:lnSpc>
                <a:spcPct val="200000"/>
              </a:lnSpc>
              <a:buFont typeface="Wingdings" panose="05000000000000000000" pitchFamily="2" charset="2"/>
              <a:buChar char="q"/>
            </a:pPr>
            <a:r>
              <a:rPr lang="en-GB" sz="2000">
                <a:latin typeface="Fira Sans"/>
                <a:sym typeface="Wingdings" panose="05000000000000000000" pitchFamily="2" charset="2"/>
              </a:rPr>
              <a:t>Ex ante   &amp;   ex post   action research</a:t>
            </a:r>
          </a:p>
        </p:txBody>
      </p:sp>
      <p:sp>
        <p:nvSpPr>
          <p:cNvPr id="6" name="TextovéPole 3">
            <a:extLst>
              <a:ext uri="{FF2B5EF4-FFF2-40B4-BE49-F238E27FC236}">
                <a16:creationId xmlns:a16="http://schemas.microsoft.com/office/drawing/2014/main" id="{80B3AC7B-356B-4D43-A55E-63EE3B9B6506}"/>
              </a:ext>
            </a:extLst>
          </p:cNvPr>
          <p:cNvSpPr txBox="1"/>
          <p:nvPr/>
        </p:nvSpPr>
        <p:spPr>
          <a:xfrm>
            <a:off x="3393947" y="720038"/>
            <a:ext cx="5404105" cy="707886"/>
          </a:xfrm>
          <a:prstGeom prst="rect">
            <a:avLst/>
          </a:prstGeom>
          <a:noFill/>
        </p:spPr>
        <p:txBody>
          <a:bodyPr wrap="square" rtlCol="0">
            <a:spAutoFit/>
          </a:bodyPr>
          <a:lstStyle/>
          <a:p>
            <a:pPr algn="ctr"/>
            <a:r>
              <a:rPr lang="en-US" sz="4000" b="1">
                <a:solidFill>
                  <a:schemeClr val="tx1">
                    <a:lumMod val="65000"/>
                    <a:lumOff val="35000"/>
                  </a:schemeClr>
                </a:solidFill>
                <a:latin typeface="Sofia Pro" pitchFamily="2" charset="0"/>
              </a:rPr>
              <a:t>Methodology</a:t>
            </a:r>
            <a:endParaRPr lang="cs-CZ" sz="4000" b="1" i="0">
              <a:solidFill>
                <a:schemeClr val="tx1">
                  <a:lumMod val="65000"/>
                  <a:lumOff val="35000"/>
                </a:schemeClr>
              </a:solidFill>
              <a:latin typeface="Sofia Pro" pitchFamily="2" charset="0"/>
            </a:endParaRPr>
          </a:p>
        </p:txBody>
      </p:sp>
    </p:spTree>
    <p:extLst>
      <p:ext uri="{BB962C8B-B14F-4D97-AF65-F5344CB8AC3E}">
        <p14:creationId xmlns:p14="http://schemas.microsoft.com/office/powerpoint/2010/main" val="192095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ovéPole 3">
            <a:extLst>
              <a:ext uri="{FF2B5EF4-FFF2-40B4-BE49-F238E27FC236}">
                <a16:creationId xmlns:a16="http://schemas.microsoft.com/office/drawing/2014/main" id="{66A449B6-F6FE-4841-8948-D7A4F6AF6672}"/>
              </a:ext>
            </a:extLst>
          </p:cNvPr>
          <p:cNvSpPr txBox="1"/>
          <p:nvPr/>
        </p:nvSpPr>
        <p:spPr>
          <a:xfrm>
            <a:off x="3392489" y="696297"/>
            <a:ext cx="5404105" cy="1323439"/>
          </a:xfrm>
          <a:prstGeom prst="rect">
            <a:avLst/>
          </a:prstGeom>
          <a:noFill/>
        </p:spPr>
        <p:txBody>
          <a:bodyPr wrap="square" rtlCol="0">
            <a:spAutoFit/>
          </a:bodyPr>
          <a:lstStyle/>
          <a:p>
            <a:pPr algn="ctr"/>
            <a:r>
              <a:rPr lang="en-US" sz="4000" b="1">
                <a:solidFill>
                  <a:schemeClr val="tx1">
                    <a:lumMod val="65000"/>
                    <a:lumOff val="35000"/>
                  </a:schemeClr>
                </a:solidFill>
                <a:latin typeface="Sofia Pro" pitchFamily="2" charset="0"/>
              </a:rPr>
              <a:t>Learning environment</a:t>
            </a:r>
            <a:endParaRPr lang="cs-CZ" sz="3200" b="1" i="0">
              <a:solidFill>
                <a:schemeClr val="tx1">
                  <a:lumMod val="65000"/>
                  <a:lumOff val="35000"/>
                </a:schemeClr>
              </a:solidFill>
              <a:latin typeface="Sofia Pro" pitchFamily="2" charset="0"/>
            </a:endParaRPr>
          </a:p>
        </p:txBody>
      </p:sp>
      <p:sp>
        <p:nvSpPr>
          <p:cNvPr id="4" name="Rectangle 3"/>
          <p:cNvSpPr/>
          <p:nvPr/>
        </p:nvSpPr>
        <p:spPr>
          <a:xfrm>
            <a:off x="789708" y="2347332"/>
            <a:ext cx="7201354" cy="2862322"/>
          </a:xfrm>
          <a:prstGeom prst="rect">
            <a:avLst/>
          </a:prstGeom>
        </p:spPr>
        <p:txBody>
          <a:bodyPr wrap="square">
            <a:spAutoFit/>
          </a:bodyPr>
          <a:lstStyle/>
          <a:p>
            <a:pPr marL="800100" lvl="1" indent="-342900">
              <a:spcAft>
                <a:spcPts val="2400"/>
              </a:spcAft>
              <a:buFont typeface="Wingdings" panose="05000000000000000000" pitchFamily="2" charset="2"/>
              <a:buChar char="q"/>
            </a:pPr>
            <a:r>
              <a:rPr lang="en-GB" sz="2000">
                <a:latin typeface="Sofia Pro"/>
              </a:rPr>
              <a:t>Female students participation</a:t>
            </a:r>
          </a:p>
          <a:p>
            <a:pPr marL="800100" lvl="1" indent="-342900">
              <a:spcAft>
                <a:spcPts val="2400"/>
              </a:spcAft>
              <a:buFont typeface="Wingdings" panose="05000000000000000000" pitchFamily="2" charset="2"/>
              <a:buChar char="q"/>
            </a:pPr>
            <a:r>
              <a:rPr lang="en-GB" sz="2000">
                <a:latin typeface="Sofia Pro"/>
              </a:rPr>
              <a:t>Gender-sensitive language</a:t>
            </a:r>
          </a:p>
          <a:p>
            <a:pPr marL="800100" lvl="1" indent="-342900">
              <a:spcAft>
                <a:spcPts val="2400"/>
              </a:spcAft>
              <a:buFont typeface="Wingdings" panose="05000000000000000000" pitchFamily="2" charset="2"/>
              <a:buChar char="q"/>
            </a:pPr>
            <a:endParaRPr lang="en-GB" sz="2000">
              <a:latin typeface="Sofia Pro"/>
            </a:endParaRPr>
          </a:p>
          <a:p>
            <a:pPr marL="800100" lvl="1" indent="-342900">
              <a:spcAft>
                <a:spcPts val="2400"/>
              </a:spcAft>
              <a:buFont typeface="Wingdings" panose="05000000000000000000" pitchFamily="2" charset="2"/>
              <a:buChar char="q"/>
            </a:pPr>
            <a:r>
              <a:rPr lang="en-GB" sz="2000">
                <a:latin typeface="Sofia Pro"/>
              </a:rPr>
              <a:t>Egalitarian visual resources</a:t>
            </a:r>
          </a:p>
          <a:p>
            <a:pPr marL="800100" lvl="1" indent="-342900">
              <a:spcAft>
                <a:spcPts val="2400"/>
              </a:spcAft>
              <a:buFont typeface="Wingdings" panose="05000000000000000000" pitchFamily="2" charset="2"/>
              <a:buChar char="q"/>
            </a:pPr>
            <a:r>
              <a:rPr lang="en-GB" sz="2000">
                <a:latin typeface="Sofia Pro"/>
              </a:rPr>
              <a:t>Teamwork gender distribution and roles</a:t>
            </a:r>
          </a:p>
        </p:txBody>
      </p:sp>
      <p:sp>
        <p:nvSpPr>
          <p:cNvPr id="7" name="Rectangle 6">
            <a:extLst>
              <a:ext uri="{FF2B5EF4-FFF2-40B4-BE49-F238E27FC236}">
                <a16:creationId xmlns:a16="http://schemas.microsoft.com/office/drawing/2014/main" id="{E6093FAC-2E14-4C17-AB1D-CAF3D7EF2AD4}"/>
              </a:ext>
            </a:extLst>
          </p:cNvPr>
          <p:cNvSpPr/>
          <p:nvPr/>
        </p:nvSpPr>
        <p:spPr>
          <a:xfrm>
            <a:off x="3559298" y="3429000"/>
            <a:ext cx="5833200" cy="369332"/>
          </a:xfrm>
          <a:prstGeom prst="rect">
            <a:avLst/>
          </a:prstGeom>
        </p:spPr>
        <p:txBody>
          <a:bodyPr wrap="none">
            <a:spAutoFit/>
          </a:bodyPr>
          <a:lstStyle/>
          <a:p>
            <a:r>
              <a:rPr lang="ca-ES">
                <a:solidFill>
                  <a:srgbClr val="6A007C"/>
                </a:solidFill>
                <a:latin typeface="Sofia Pro"/>
              </a:rPr>
              <a:t> </a:t>
            </a:r>
            <a:r>
              <a:rPr lang="en-GB" err="1">
                <a:solidFill>
                  <a:srgbClr val="6A007C"/>
                </a:solidFill>
                <a:latin typeface="Sofia Pro"/>
                <a:hlinkClick r:id="rId3">
                  <a:extLst>
                    <a:ext uri="{A12FA001-AC4F-418D-AE19-62706E023703}">
                      <ahyp:hlinkClr xmlns:ahyp="http://schemas.microsoft.com/office/drawing/2018/hyperlinkcolor" val="tx"/>
                    </a:ext>
                  </a:extLst>
                </a:hlinkClick>
              </a:rPr>
              <a:t>Universitat</a:t>
            </a:r>
            <a:r>
              <a:rPr lang="en-GB">
                <a:solidFill>
                  <a:srgbClr val="6A007C"/>
                </a:solidFill>
                <a:latin typeface="Sofia Pro"/>
                <a:hlinkClick r:id="rId3">
                  <a:extLst>
                    <a:ext uri="{A12FA001-AC4F-418D-AE19-62706E023703}">
                      <ahyp:hlinkClr xmlns:ahyp="http://schemas.microsoft.com/office/drawing/2018/hyperlinkcolor" val="tx"/>
                    </a:ext>
                  </a:extLst>
                </a:hlinkClick>
              </a:rPr>
              <a:t> </a:t>
            </a:r>
            <a:r>
              <a:rPr lang="en-GB" err="1">
                <a:solidFill>
                  <a:srgbClr val="6A007C"/>
                </a:solidFill>
                <a:latin typeface="Sofia Pro"/>
                <a:hlinkClick r:id="rId3">
                  <a:extLst>
                    <a:ext uri="{A12FA001-AC4F-418D-AE19-62706E023703}">
                      <ahyp:hlinkClr xmlns:ahyp="http://schemas.microsoft.com/office/drawing/2018/hyperlinkcolor" val="tx"/>
                    </a:ext>
                  </a:extLst>
                </a:hlinkClick>
              </a:rPr>
              <a:t>Politècnica</a:t>
            </a:r>
            <a:r>
              <a:rPr lang="en-GB">
                <a:solidFill>
                  <a:srgbClr val="6A007C"/>
                </a:solidFill>
                <a:latin typeface="Sofia Pro"/>
                <a:hlinkClick r:id="rId3">
                  <a:extLst>
                    <a:ext uri="{A12FA001-AC4F-418D-AE19-62706E023703}">
                      <ahyp:hlinkClr xmlns:ahyp="http://schemas.microsoft.com/office/drawing/2018/hyperlinkcolor" val="tx"/>
                    </a:ext>
                  </a:extLst>
                </a:hlinkClick>
              </a:rPr>
              <a:t> de Catalunya: Third person pronouns</a:t>
            </a:r>
            <a:endParaRPr lang="en-GB">
              <a:solidFill>
                <a:srgbClr val="6A007C"/>
              </a:solidFill>
              <a:latin typeface="Sofia Pro"/>
            </a:endParaRPr>
          </a:p>
        </p:txBody>
      </p:sp>
      <p:sp>
        <p:nvSpPr>
          <p:cNvPr id="8" name="Rectangle 7">
            <a:extLst>
              <a:ext uri="{FF2B5EF4-FFF2-40B4-BE49-F238E27FC236}">
                <a16:creationId xmlns:a16="http://schemas.microsoft.com/office/drawing/2014/main" id="{7DB37750-A1DB-4B2A-96E0-9CAC2A6B9D87}"/>
              </a:ext>
            </a:extLst>
          </p:cNvPr>
          <p:cNvSpPr/>
          <p:nvPr/>
        </p:nvSpPr>
        <p:spPr>
          <a:xfrm>
            <a:off x="3629427" y="3766429"/>
            <a:ext cx="3144194" cy="307777"/>
          </a:xfrm>
          <a:prstGeom prst="rect">
            <a:avLst/>
          </a:prstGeom>
        </p:spPr>
        <p:txBody>
          <a:bodyPr wrap="none">
            <a:spAutoFit/>
          </a:bodyPr>
          <a:lstStyle/>
          <a:p>
            <a:r>
              <a:rPr lang="ca-ES" sz="1400">
                <a:latin typeface="Sofia Pro"/>
              </a:rPr>
              <a:t>(he/</a:t>
            </a:r>
            <a:r>
              <a:rPr lang="ca-ES" sz="1400" err="1">
                <a:latin typeface="Sofia Pro"/>
              </a:rPr>
              <a:t>she</a:t>
            </a:r>
            <a:r>
              <a:rPr lang="ca-ES" sz="1400">
                <a:latin typeface="Sofia Pro"/>
              </a:rPr>
              <a:t>, </a:t>
            </a:r>
            <a:r>
              <a:rPr lang="ca-ES" sz="1400" err="1">
                <a:latin typeface="Sofia Pro"/>
              </a:rPr>
              <a:t>him</a:t>
            </a:r>
            <a:r>
              <a:rPr lang="ca-ES" sz="1400">
                <a:latin typeface="Sofia Pro"/>
              </a:rPr>
              <a:t>/</a:t>
            </a:r>
            <a:r>
              <a:rPr lang="ca-ES" sz="1400" err="1">
                <a:latin typeface="Sofia Pro"/>
              </a:rPr>
              <a:t>her</a:t>
            </a:r>
            <a:r>
              <a:rPr lang="ca-ES" sz="1400">
                <a:latin typeface="Sofia Pro"/>
              </a:rPr>
              <a:t> </a:t>
            </a:r>
            <a:r>
              <a:rPr lang="ca-ES" sz="1400">
                <a:latin typeface="Sofia Pro"/>
                <a:sym typeface="Wingdings" panose="05000000000000000000" pitchFamily="2" charset="2"/>
              </a:rPr>
              <a:t> plural </a:t>
            </a:r>
            <a:r>
              <a:rPr lang="ca-ES" sz="1400" err="1">
                <a:latin typeface="Sofia Pro"/>
                <a:sym typeface="Wingdings" panose="05000000000000000000" pitchFamily="2" charset="2"/>
              </a:rPr>
              <a:t>they</a:t>
            </a:r>
            <a:r>
              <a:rPr lang="ca-ES" sz="1400">
                <a:latin typeface="Sofia Pro"/>
                <a:sym typeface="Wingdings" panose="05000000000000000000" pitchFamily="2" charset="2"/>
              </a:rPr>
              <a:t>, </a:t>
            </a:r>
            <a:r>
              <a:rPr lang="ca-ES" sz="1400" err="1">
                <a:latin typeface="Sofia Pro"/>
                <a:sym typeface="Wingdings" panose="05000000000000000000" pitchFamily="2" charset="2"/>
              </a:rPr>
              <a:t>their</a:t>
            </a:r>
            <a:r>
              <a:rPr lang="ca-ES" sz="1400">
                <a:latin typeface="Sofia Pro"/>
                <a:sym typeface="Wingdings" panose="05000000000000000000" pitchFamily="2" charset="2"/>
              </a:rPr>
              <a:t>, ...)</a:t>
            </a:r>
            <a:endParaRPr lang="en-GB" sz="1400">
              <a:latin typeface="Sofia Pro"/>
            </a:endParaRPr>
          </a:p>
        </p:txBody>
      </p:sp>
    </p:spTree>
    <p:extLst>
      <p:ext uri="{BB962C8B-B14F-4D97-AF65-F5344CB8AC3E}">
        <p14:creationId xmlns:p14="http://schemas.microsoft.com/office/powerpoint/2010/main" val="4064249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 name="Diagram 16">
            <a:extLst>
              <a:ext uri="{FF2B5EF4-FFF2-40B4-BE49-F238E27FC236}">
                <a16:creationId xmlns:a16="http://schemas.microsoft.com/office/drawing/2014/main" id="{E58A6426-8725-493D-B2B9-1BAB58EBE90F}"/>
              </a:ext>
            </a:extLst>
          </p:cNvPr>
          <p:cNvGraphicFramePr/>
          <p:nvPr>
            <p:extLst>
              <p:ext uri="{D42A27DB-BD31-4B8C-83A1-F6EECF244321}">
                <p14:modId xmlns:p14="http://schemas.microsoft.com/office/powerpoint/2010/main" val="3164887478"/>
              </p:ext>
            </p:extLst>
          </p:nvPr>
        </p:nvGraphicFramePr>
        <p:xfrm>
          <a:off x="1918695" y="2120462"/>
          <a:ext cx="8128000" cy="34249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ovéPole 3">
            <a:extLst>
              <a:ext uri="{FF2B5EF4-FFF2-40B4-BE49-F238E27FC236}">
                <a16:creationId xmlns:a16="http://schemas.microsoft.com/office/drawing/2014/main" id="{66A449B6-F6FE-4841-8948-D7A4F6AF6672}"/>
              </a:ext>
            </a:extLst>
          </p:cNvPr>
          <p:cNvSpPr txBox="1"/>
          <p:nvPr/>
        </p:nvSpPr>
        <p:spPr>
          <a:xfrm>
            <a:off x="3392489" y="696297"/>
            <a:ext cx="5404105" cy="1323439"/>
          </a:xfrm>
          <a:prstGeom prst="rect">
            <a:avLst/>
          </a:prstGeom>
          <a:noFill/>
        </p:spPr>
        <p:txBody>
          <a:bodyPr wrap="square" rtlCol="0">
            <a:spAutoFit/>
          </a:bodyPr>
          <a:lstStyle/>
          <a:p>
            <a:pPr algn="ctr"/>
            <a:r>
              <a:rPr lang="en-US" sz="4000" b="1">
                <a:solidFill>
                  <a:schemeClr val="tx1">
                    <a:lumMod val="65000"/>
                    <a:lumOff val="35000"/>
                  </a:schemeClr>
                </a:solidFill>
                <a:latin typeface="Sofia Pro" pitchFamily="2" charset="0"/>
              </a:rPr>
              <a:t>Learning environment</a:t>
            </a:r>
            <a:endParaRPr lang="cs-CZ" sz="3200" b="1" i="0">
              <a:solidFill>
                <a:schemeClr val="tx1">
                  <a:lumMod val="65000"/>
                  <a:lumOff val="35000"/>
                </a:schemeClr>
              </a:solidFill>
              <a:latin typeface="Sofia Pro" pitchFamily="2" charset="0"/>
            </a:endParaRPr>
          </a:p>
        </p:txBody>
      </p:sp>
      <p:sp>
        <p:nvSpPr>
          <p:cNvPr id="10" name="Rectangle 9">
            <a:extLst>
              <a:ext uri="{FF2B5EF4-FFF2-40B4-BE49-F238E27FC236}">
                <a16:creationId xmlns:a16="http://schemas.microsoft.com/office/drawing/2014/main" id="{9DA00B81-A299-4037-8EAF-875E93072F82}"/>
              </a:ext>
            </a:extLst>
          </p:cNvPr>
          <p:cNvSpPr/>
          <p:nvPr/>
        </p:nvSpPr>
        <p:spPr>
          <a:xfrm>
            <a:off x="8162413" y="3199373"/>
            <a:ext cx="2086940" cy="523220"/>
          </a:xfrm>
          <a:prstGeom prst="rect">
            <a:avLst/>
          </a:prstGeom>
        </p:spPr>
        <p:txBody>
          <a:bodyPr wrap="square">
            <a:spAutoFit/>
          </a:bodyPr>
          <a:lstStyle/>
          <a:p>
            <a:r>
              <a:rPr lang="ca-ES" sz="1400">
                <a:solidFill>
                  <a:srgbClr val="6A007C"/>
                </a:solidFill>
                <a:latin typeface="Sofia Pro"/>
                <a:hlinkClick r:id="rId8">
                  <a:extLst>
                    <a:ext uri="{A12FA001-AC4F-418D-AE19-62706E023703}">
                      <ahyp:hlinkClr xmlns:ahyp="http://schemas.microsoft.com/office/drawing/2018/hyperlinkcolor" val="tx"/>
                    </a:ext>
                  </a:extLst>
                </a:hlinkClick>
              </a:rPr>
              <a:t>Laura </a:t>
            </a:r>
            <a:r>
              <a:rPr lang="ca-ES" sz="1400" err="1">
                <a:solidFill>
                  <a:srgbClr val="6A007C"/>
                </a:solidFill>
                <a:latin typeface="Sofia Pro"/>
                <a:hlinkClick r:id="rId8">
                  <a:extLst>
                    <a:ext uri="{A12FA001-AC4F-418D-AE19-62706E023703}">
                      <ahyp:hlinkClr xmlns:ahyp="http://schemas.microsoft.com/office/drawing/2018/hyperlinkcolor" val="tx"/>
                    </a:ext>
                  </a:extLst>
                </a:hlinkClick>
              </a:rPr>
              <a:t>Hirshfield</a:t>
            </a:r>
            <a:r>
              <a:rPr lang="ca-ES" sz="1400">
                <a:solidFill>
                  <a:srgbClr val="6A007C"/>
                </a:solidFill>
                <a:latin typeface="Sofia Pro"/>
                <a:hlinkClick r:id="rId8">
                  <a:extLst>
                    <a:ext uri="{A12FA001-AC4F-418D-AE19-62706E023703}">
                      <ahyp:hlinkClr xmlns:ahyp="http://schemas.microsoft.com/office/drawing/2018/hyperlinkcolor" val="tx"/>
                    </a:ext>
                  </a:extLst>
                </a:hlinkClick>
              </a:rPr>
              <a:t> &amp; </a:t>
            </a:r>
            <a:r>
              <a:rPr lang="ca-ES" sz="1400" err="1">
                <a:solidFill>
                  <a:srgbClr val="6A007C"/>
                </a:solidFill>
                <a:latin typeface="Sofia Pro"/>
                <a:hlinkClick r:id="rId8">
                  <a:extLst>
                    <a:ext uri="{A12FA001-AC4F-418D-AE19-62706E023703}">
                      <ahyp:hlinkClr xmlns:ahyp="http://schemas.microsoft.com/office/drawing/2018/hyperlinkcolor" val="tx"/>
                    </a:ext>
                  </a:extLst>
                </a:hlinkClick>
              </a:rPr>
              <a:t>Milo</a:t>
            </a:r>
            <a:r>
              <a:rPr lang="ca-ES" sz="1400">
                <a:solidFill>
                  <a:srgbClr val="6A007C"/>
                </a:solidFill>
                <a:latin typeface="Sofia Pro"/>
                <a:hlinkClick r:id="rId8">
                  <a:extLst>
                    <a:ext uri="{A12FA001-AC4F-418D-AE19-62706E023703}">
                      <ahyp:hlinkClr xmlns:ahyp="http://schemas.microsoft.com/office/drawing/2018/hyperlinkcolor" val="tx"/>
                    </a:ext>
                  </a:extLst>
                </a:hlinkClick>
              </a:rPr>
              <a:t> D. </a:t>
            </a:r>
            <a:r>
              <a:rPr lang="ca-ES" sz="1400" err="1">
                <a:solidFill>
                  <a:srgbClr val="6A007C"/>
                </a:solidFill>
                <a:latin typeface="Sofia Pro"/>
                <a:hlinkClick r:id="rId8">
                  <a:extLst>
                    <a:ext uri="{A12FA001-AC4F-418D-AE19-62706E023703}">
                      <ahyp:hlinkClr xmlns:ahyp="http://schemas.microsoft.com/office/drawing/2018/hyperlinkcolor" val="tx"/>
                    </a:ext>
                  </a:extLst>
                </a:hlinkClick>
              </a:rPr>
              <a:t>Koretsky</a:t>
            </a:r>
            <a:r>
              <a:rPr lang="ca-ES" sz="1400">
                <a:solidFill>
                  <a:srgbClr val="6A007C"/>
                </a:solidFill>
                <a:latin typeface="Sofia Pro"/>
                <a:hlinkClick r:id="rId8">
                  <a:extLst>
                    <a:ext uri="{A12FA001-AC4F-418D-AE19-62706E023703}">
                      <ahyp:hlinkClr xmlns:ahyp="http://schemas.microsoft.com/office/drawing/2018/hyperlinkcolor" val="tx"/>
                    </a:ext>
                  </a:extLst>
                </a:hlinkClick>
              </a:rPr>
              <a:t> (2018)</a:t>
            </a:r>
            <a:endParaRPr lang="en-GB" sz="1400">
              <a:solidFill>
                <a:srgbClr val="6A007C"/>
              </a:solidFill>
              <a:latin typeface="Sofia Pro"/>
            </a:endParaRPr>
          </a:p>
        </p:txBody>
      </p:sp>
      <p:sp>
        <p:nvSpPr>
          <p:cNvPr id="11" name="Rectangle 10">
            <a:extLst>
              <a:ext uri="{FF2B5EF4-FFF2-40B4-BE49-F238E27FC236}">
                <a16:creationId xmlns:a16="http://schemas.microsoft.com/office/drawing/2014/main" id="{C758C575-1714-4462-8A2C-0820BD6F24C8}"/>
              </a:ext>
            </a:extLst>
          </p:cNvPr>
          <p:cNvSpPr/>
          <p:nvPr/>
        </p:nvSpPr>
        <p:spPr>
          <a:xfrm>
            <a:off x="8387026" y="4931456"/>
            <a:ext cx="2169984" cy="523220"/>
          </a:xfrm>
          <a:prstGeom prst="rect">
            <a:avLst/>
          </a:prstGeom>
        </p:spPr>
        <p:txBody>
          <a:bodyPr wrap="square">
            <a:spAutoFit/>
          </a:bodyPr>
          <a:lstStyle/>
          <a:p>
            <a:r>
              <a:rPr lang="ca-ES" sz="1400">
                <a:solidFill>
                  <a:srgbClr val="6A007C"/>
                </a:solidFill>
                <a:latin typeface="Sofia Pro"/>
                <a:hlinkClick r:id="rId9">
                  <a:extLst>
                    <a:ext uri="{A12FA001-AC4F-418D-AE19-62706E023703}">
                      <ahyp:hlinkClr xmlns:ahyp="http://schemas.microsoft.com/office/drawing/2018/hyperlinkcolor" val="tx"/>
                    </a:ext>
                  </a:extLst>
                </a:hlinkClick>
              </a:rPr>
              <a:t>Carina S. González-González et. al. (2018)</a:t>
            </a:r>
            <a:endParaRPr lang="en-GB" sz="1400">
              <a:solidFill>
                <a:srgbClr val="6A007C"/>
              </a:solidFill>
              <a:latin typeface="Sofia Pro"/>
            </a:endParaRPr>
          </a:p>
        </p:txBody>
      </p:sp>
      <p:sp>
        <p:nvSpPr>
          <p:cNvPr id="12" name="Rectangle 11">
            <a:extLst>
              <a:ext uri="{FF2B5EF4-FFF2-40B4-BE49-F238E27FC236}">
                <a16:creationId xmlns:a16="http://schemas.microsoft.com/office/drawing/2014/main" id="{C8D3EB56-8F9D-4A8A-9F9D-1775198834CB}"/>
              </a:ext>
            </a:extLst>
          </p:cNvPr>
          <p:cNvSpPr/>
          <p:nvPr/>
        </p:nvSpPr>
        <p:spPr>
          <a:xfrm>
            <a:off x="6882600" y="2108329"/>
            <a:ext cx="2259901" cy="307777"/>
          </a:xfrm>
          <a:prstGeom prst="rect">
            <a:avLst/>
          </a:prstGeom>
        </p:spPr>
        <p:txBody>
          <a:bodyPr wrap="square">
            <a:spAutoFit/>
          </a:bodyPr>
          <a:lstStyle/>
          <a:p>
            <a:r>
              <a:rPr lang="ca-ES" sz="1400">
                <a:solidFill>
                  <a:srgbClr val="6A007C"/>
                </a:solidFill>
                <a:latin typeface="Sofia Pro"/>
                <a:hlinkClick r:id="rId10">
                  <a:extLst>
                    <a:ext uri="{A12FA001-AC4F-418D-AE19-62706E023703}">
                      <ahyp:hlinkClr xmlns:ahyp="http://schemas.microsoft.com/office/drawing/2018/hyperlinkcolor" val="tx"/>
                    </a:ext>
                  </a:extLst>
                </a:hlinkClick>
              </a:rPr>
              <a:t>Susana </a:t>
            </a:r>
            <a:r>
              <a:rPr lang="ca-ES" sz="1400" err="1">
                <a:solidFill>
                  <a:srgbClr val="6A007C"/>
                </a:solidFill>
                <a:latin typeface="Sofia Pro"/>
                <a:hlinkClick r:id="rId10">
                  <a:extLst>
                    <a:ext uri="{A12FA001-AC4F-418D-AE19-62706E023703}">
                      <ahyp:hlinkClr xmlns:ahyp="http://schemas.microsoft.com/office/drawing/2018/hyperlinkcolor" val="tx"/>
                    </a:ext>
                  </a:extLst>
                </a:hlinkClick>
              </a:rPr>
              <a:t>Gaytán</a:t>
            </a:r>
            <a:r>
              <a:rPr lang="ca-ES" sz="1400">
                <a:solidFill>
                  <a:srgbClr val="6A007C"/>
                </a:solidFill>
                <a:latin typeface="Sofia Pro"/>
                <a:hlinkClick r:id="rId10">
                  <a:extLst>
                    <a:ext uri="{A12FA001-AC4F-418D-AE19-62706E023703}">
                      <ahyp:hlinkClr xmlns:ahyp="http://schemas.microsoft.com/office/drawing/2018/hyperlinkcolor" val="tx"/>
                    </a:ext>
                  </a:extLst>
                </a:hlinkClick>
              </a:rPr>
              <a:t> (2016)</a:t>
            </a:r>
            <a:endParaRPr lang="en-GB" sz="1400">
              <a:solidFill>
                <a:srgbClr val="6A007C"/>
              </a:solidFill>
              <a:latin typeface="Sofia Pro"/>
            </a:endParaRPr>
          </a:p>
        </p:txBody>
      </p:sp>
      <p:pic>
        <p:nvPicPr>
          <p:cNvPr id="13" name="Picture 12">
            <a:extLst>
              <a:ext uri="{FF2B5EF4-FFF2-40B4-BE49-F238E27FC236}">
                <a16:creationId xmlns:a16="http://schemas.microsoft.com/office/drawing/2014/main" id="{0507CB64-0DA7-4FD4-807D-0E7A4B04A014}"/>
              </a:ext>
            </a:extLst>
          </p:cNvPr>
          <p:cNvPicPr>
            <a:picLocks noChangeAspect="1"/>
          </p:cNvPicPr>
          <p:nvPr/>
        </p:nvPicPr>
        <p:blipFill>
          <a:blip r:embed="rId11">
            <a:clrChange>
              <a:clrFrom>
                <a:srgbClr val="FFFFFF"/>
              </a:clrFrom>
              <a:clrTo>
                <a:srgbClr val="FFFFFF">
                  <a:alpha val="0"/>
                </a:srgbClr>
              </a:clrTo>
            </a:clrChange>
          </a:blip>
          <a:stretch>
            <a:fillRect/>
          </a:stretch>
        </p:blipFill>
        <p:spPr>
          <a:xfrm>
            <a:off x="7896068" y="4374265"/>
            <a:ext cx="584552" cy="463576"/>
          </a:xfrm>
          <a:prstGeom prst="rect">
            <a:avLst/>
          </a:prstGeom>
        </p:spPr>
      </p:pic>
      <p:pic>
        <p:nvPicPr>
          <p:cNvPr id="14" name="Picture 13">
            <a:extLst>
              <a:ext uri="{FF2B5EF4-FFF2-40B4-BE49-F238E27FC236}">
                <a16:creationId xmlns:a16="http://schemas.microsoft.com/office/drawing/2014/main" id="{4D2A0C7B-2DCA-4270-9116-F968B8BF90C8}"/>
              </a:ext>
            </a:extLst>
          </p:cNvPr>
          <p:cNvPicPr>
            <a:picLocks noChangeAspect="1"/>
          </p:cNvPicPr>
          <p:nvPr/>
        </p:nvPicPr>
        <p:blipFill>
          <a:blip r:embed="rId12">
            <a:clrChange>
              <a:clrFrom>
                <a:srgbClr val="F6F6F6"/>
              </a:clrFrom>
              <a:clrTo>
                <a:srgbClr val="F6F6F6">
                  <a:alpha val="0"/>
                </a:srgbClr>
              </a:clrTo>
            </a:clrChange>
          </a:blip>
          <a:stretch>
            <a:fillRect/>
          </a:stretch>
        </p:blipFill>
        <p:spPr>
          <a:xfrm>
            <a:off x="8026986" y="5047932"/>
            <a:ext cx="360040" cy="304880"/>
          </a:xfrm>
          <a:prstGeom prst="rect">
            <a:avLst/>
          </a:prstGeom>
        </p:spPr>
      </p:pic>
      <p:sp>
        <p:nvSpPr>
          <p:cNvPr id="15" name="Rectangle 14">
            <a:extLst>
              <a:ext uri="{FF2B5EF4-FFF2-40B4-BE49-F238E27FC236}">
                <a16:creationId xmlns:a16="http://schemas.microsoft.com/office/drawing/2014/main" id="{DA5C9B02-D19B-45A8-B638-6F7870E822DF}"/>
              </a:ext>
            </a:extLst>
          </p:cNvPr>
          <p:cNvSpPr/>
          <p:nvPr/>
        </p:nvSpPr>
        <p:spPr>
          <a:xfrm>
            <a:off x="8387026" y="4421146"/>
            <a:ext cx="2259901" cy="307777"/>
          </a:xfrm>
          <a:prstGeom prst="rect">
            <a:avLst/>
          </a:prstGeom>
        </p:spPr>
        <p:txBody>
          <a:bodyPr wrap="square">
            <a:spAutoFit/>
          </a:bodyPr>
          <a:lstStyle/>
          <a:p>
            <a:r>
              <a:rPr lang="ca-ES" sz="1400">
                <a:solidFill>
                  <a:srgbClr val="6A007C"/>
                </a:solidFill>
                <a:latin typeface="Sofia Pro"/>
                <a:hlinkClick r:id="rId13">
                  <a:extLst>
                    <a:ext uri="{A12FA001-AC4F-418D-AE19-62706E023703}">
                      <ahyp:hlinkClr xmlns:ahyp="http://schemas.microsoft.com/office/drawing/2018/hyperlinkcolor" val="tx"/>
                    </a:ext>
                  </a:extLst>
                </a:hlinkClick>
              </a:rPr>
              <a:t>Sarah </a:t>
            </a:r>
            <a:r>
              <a:rPr lang="ca-ES" sz="1400" err="1">
                <a:solidFill>
                  <a:srgbClr val="6A007C"/>
                </a:solidFill>
                <a:latin typeface="Sofia Pro"/>
                <a:hlinkClick r:id="rId13">
                  <a:extLst>
                    <a:ext uri="{A12FA001-AC4F-418D-AE19-62706E023703}">
                      <ahyp:hlinkClr xmlns:ahyp="http://schemas.microsoft.com/office/drawing/2018/hyperlinkcolor" val="tx"/>
                    </a:ext>
                  </a:extLst>
                </a:hlinkClick>
              </a:rPr>
              <a:t>Hofer</a:t>
            </a:r>
            <a:r>
              <a:rPr lang="ca-ES" sz="1400">
                <a:solidFill>
                  <a:srgbClr val="6A007C"/>
                </a:solidFill>
                <a:latin typeface="Sofia Pro"/>
                <a:hlinkClick r:id="rId13">
                  <a:extLst>
                    <a:ext uri="{A12FA001-AC4F-418D-AE19-62706E023703}">
                      <ahyp:hlinkClr xmlns:ahyp="http://schemas.microsoft.com/office/drawing/2018/hyperlinkcolor" val="tx"/>
                    </a:ext>
                  </a:extLst>
                </a:hlinkClick>
              </a:rPr>
              <a:t> (2015)</a:t>
            </a:r>
            <a:endParaRPr lang="en-GB" sz="1400">
              <a:solidFill>
                <a:srgbClr val="6A007C"/>
              </a:solidFill>
              <a:latin typeface="Sofia Pro"/>
            </a:endParaRPr>
          </a:p>
        </p:txBody>
      </p:sp>
      <p:sp>
        <p:nvSpPr>
          <p:cNvPr id="16" name="Rectangle 15"/>
          <p:cNvSpPr/>
          <p:nvPr/>
        </p:nvSpPr>
        <p:spPr>
          <a:xfrm>
            <a:off x="789708" y="2347332"/>
            <a:ext cx="2152668" cy="707886"/>
          </a:xfrm>
          <a:prstGeom prst="rect">
            <a:avLst/>
          </a:prstGeom>
        </p:spPr>
        <p:txBody>
          <a:bodyPr wrap="square">
            <a:spAutoFit/>
          </a:bodyPr>
          <a:lstStyle/>
          <a:p>
            <a:pPr lvl="1">
              <a:spcAft>
                <a:spcPts val="2400"/>
              </a:spcAft>
            </a:pPr>
            <a:r>
              <a:rPr lang="en-GB" sz="2000">
                <a:latin typeface="Sofia Pro"/>
              </a:rPr>
              <a:t>PBL &amp; teamwork</a:t>
            </a:r>
          </a:p>
        </p:txBody>
      </p:sp>
    </p:spTree>
    <p:extLst>
      <p:ext uri="{BB962C8B-B14F-4D97-AF65-F5344CB8AC3E}">
        <p14:creationId xmlns:p14="http://schemas.microsoft.com/office/powerpoint/2010/main" val="292129021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ovéPole 3">
            <a:extLst>
              <a:ext uri="{FF2B5EF4-FFF2-40B4-BE49-F238E27FC236}">
                <a16:creationId xmlns:a16="http://schemas.microsoft.com/office/drawing/2014/main" id="{66A449B6-F6FE-4841-8948-D7A4F6AF6672}"/>
              </a:ext>
            </a:extLst>
          </p:cNvPr>
          <p:cNvSpPr txBox="1"/>
          <p:nvPr/>
        </p:nvSpPr>
        <p:spPr>
          <a:xfrm>
            <a:off x="3392489" y="696297"/>
            <a:ext cx="5404105" cy="707886"/>
          </a:xfrm>
          <a:prstGeom prst="rect">
            <a:avLst/>
          </a:prstGeom>
          <a:noFill/>
        </p:spPr>
        <p:txBody>
          <a:bodyPr wrap="square" rtlCol="0">
            <a:spAutoFit/>
          </a:bodyPr>
          <a:lstStyle/>
          <a:p>
            <a:pPr algn="ctr"/>
            <a:r>
              <a:rPr lang="en-US" sz="4000" b="1">
                <a:solidFill>
                  <a:schemeClr val="tx1">
                    <a:lumMod val="65000"/>
                    <a:lumOff val="35000"/>
                  </a:schemeClr>
                </a:solidFill>
                <a:latin typeface="Sofia Pro" pitchFamily="2" charset="0"/>
              </a:rPr>
              <a:t>Contents</a:t>
            </a:r>
            <a:endParaRPr lang="cs-CZ" sz="3200" b="1" i="0">
              <a:solidFill>
                <a:schemeClr val="tx1">
                  <a:lumMod val="65000"/>
                  <a:lumOff val="35000"/>
                </a:schemeClr>
              </a:solidFill>
              <a:latin typeface="Sofia Pro" pitchFamily="2" charset="0"/>
            </a:endParaRPr>
          </a:p>
        </p:txBody>
      </p:sp>
      <p:sp>
        <p:nvSpPr>
          <p:cNvPr id="13" name="Inhaltsplatzhalter 2">
            <a:extLst>
              <a:ext uri="{FF2B5EF4-FFF2-40B4-BE49-F238E27FC236}">
                <a16:creationId xmlns:a16="http://schemas.microsoft.com/office/drawing/2014/main" id="{FADC42BC-735D-4286-8B93-574B1203B0FD}"/>
              </a:ext>
            </a:extLst>
          </p:cNvPr>
          <p:cNvSpPr txBox="1">
            <a:spLocks/>
          </p:cNvSpPr>
          <p:nvPr/>
        </p:nvSpPr>
        <p:spPr>
          <a:xfrm>
            <a:off x="742384" y="1404183"/>
            <a:ext cx="2650106" cy="2304256"/>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150000"/>
              </a:lnSpc>
              <a:buNone/>
            </a:pPr>
            <a:r>
              <a:rPr lang="en-GB" sz="2000" b="1">
                <a:latin typeface="Fira Sans" panose="020B0503050000020004" pitchFamily="34" charset="0"/>
              </a:rPr>
              <a:t>Survey 2019</a:t>
            </a:r>
          </a:p>
          <a:p>
            <a:pPr marL="180975" indent="-180975">
              <a:lnSpc>
                <a:spcPct val="150000"/>
              </a:lnSpc>
              <a:buNone/>
              <a:tabLst>
                <a:tab pos="271463" algn="l"/>
              </a:tabLst>
            </a:pPr>
            <a:r>
              <a:rPr lang="en-GB" sz="1400">
                <a:latin typeface="Fira Sans" panose="020B0503050000020004" pitchFamily="34" charset="0"/>
              </a:rPr>
              <a:t>548 students</a:t>
            </a:r>
          </a:p>
          <a:p>
            <a:pPr marL="180975" indent="-180975">
              <a:lnSpc>
                <a:spcPct val="150000"/>
              </a:lnSpc>
              <a:buNone/>
              <a:tabLst>
                <a:tab pos="271463" algn="l"/>
              </a:tabLst>
            </a:pPr>
            <a:r>
              <a:rPr lang="en-GB" sz="1400">
                <a:latin typeface="Fira Sans" panose="020B0503050000020004" pitchFamily="34" charset="0"/>
              </a:rPr>
              <a:t>16 courses</a:t>
            </a:r>
          </a:p>
          <a:p>
            <a:pPr marL="180975" indent="-180975">
              <a:lnSpc>
                <a:spcPct val="150000"/>
              </a:lnSpc>
              <a:buNone/>
              <a:tabLst>
                <a:tab pos="271463" algn="l"/>
              </a:tabLst>
            </a:pPr>
            <a:r>
              <a:rPr lang="en-GB" sz="1400">
                <a:latin typeface="Fira Sans" panose="020B0503050000020004" pitchFamily="34" charset="0"/>
              </a:rPr>
              <a:t>7 Bachelor and Master degrees</a:t>
            </a:r>
          </a:p>
          <a:p>
            <a:pPr marL="180975" indent="-180975">
              <a:lnSpc>
                <a:spcPct val="150000"/>
              </a:lnSpc>
              <a:buNone/>
              <a:tabLst>
                <a:tab pos="271463" algn="l"/>
              </a:tabLst>
            </a:pPr>
            <a:endParaRPr lang="en-GB" sz="1400">
              <a:latin typeface="Fira Sans" panose="020B0503050000020004" pitchFamily="34" charset="0"/>
            </a:endParaRPr>
          </a:p>
          <a:p>
            <a:pPr marL="180975" indent="-180975">
              <a:lnSpc>
                <a:spcPct val="150000"/>
              </a:lnSpc>
              <a:buNone/>
              <a:tabLst>
                <a:tab pos="271463" algn="l"/>
              </a:tabLst>
            </a:pPr>
            <a:r>
              <a:rPr lang="en-GB" sz="1400" b="1">
                <a:latin typeface="Fira Sans" panose="020B0503050000020004" pitchFamily="34" charset="0"/>
                <a:sym typeface="Wingdings" panose="05000000000000000000" pitchFamily="2" charset="2"/>
              </a:rPr>
              <a:t> male/female referents</a:t>
            </a:r>
            <a:endParaRPr lang="en-GB" sz="1400" b="1">
              <a:latin typeface="Fira Sans" panose="020B0503050000020004" pitchFamily="34" charset="0"/>
            </a:endParaRPr>
          </a:p>
        </p:txBody>
      </p:sp>
      <p:graphicFrame>
        <p:nvGraphicFramePr>
          <p:cNvPr id="15" name="Chart 14">
            <a:extLst>
              <a:ext uri="{FF2B5EF4-FFF2-40B4-BE49-F238E27FC236}">
                <a16:creationId xmlns:a16="http://schemas.microsoft.com/office/drawing/2014/main" id="{83FBFED2-2C03-4A1E-836A-89A2BAE12305}"/>
              </a:ext>
            </a:extLst>
          </p:cNvPr>
          <p:cNvGraphicFramePr>
            <a:graphicFrameLocks/>
          </p:cNvGraphicFramePr>
          <p:nvPr>
            <p:extLst>
              <p:ext uri="{D42A27DB-BD31-4B8C-83A1-F6EECF244321}">
                <p14:modId xmlns:p14="http://schemas.microsoft.com/office/powerpoint/2010/main" val="1446660309"/>
              </p:ext>
            </p:extLst>
          </p:nvPr>
        </p:nvGraphicFramePr>
        <p:xfrm>
          <a:off x="3392489" y="1478330"/>
          <a:ext cx="5941905" cy="233559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7" name="Table 16">
            <a:extLst>
              <a:ext uri="{FF2B5EF4-FFF2-40B4-BE49-F238E27FC236}">
                <a16:creationId xmlns:a16="http://schemas.microsoft.com/office/drawing/2014/main" id="{EDA535D5-AD32-4992-A604-68942070DFF4}"/>
              </a:ext>
            </a:extLst>
          </p:cNvPr>
          <p:cNvGraphicFramePr>
            <a:graphicFrameLocks noGrp="1"/>
          </p:cNvGraphicFramePr>
          <p:nvPr>
            <p:extLst>
              <p:ext uri="{D42A27DB-BD31-4B8C-83A1-F6EECF244321}">
                <p14:modId xmlns:p14="http://schemas.microsoft.com/office/powerpoint/2010/main" val="114269584"/>
              </p:ext>
            </p:extLst>
          </p:nvPr>
        </p:nvGraphicFramePr>
        <p:xfrm>
          <a:off x="3614163" y="3972510"/>
          <a:ext cx="5720231" cy="1407160"/>
        </p:xfrm>
        <a:graphic>
          <a:graphicData uri="http://schemas.openxmlformats.org/drawingml/2006/table">
            <a:tbl>
              <a:tblPr firstRow="1" bandRow="1">
                <a:tableStyleId>{5C22544A-7EE6-4342-B048-85BDC9FD1C3A}</a:tableStyleId>
              </a:tblPr>
              <a:tblGrid>
                <a:gridCol w="1532469">
                  <a:extLst>
                    <a:ext uri="{9D8B030D-6E8A-4147-A177-3AD203B41FA5}">
                      <a16:colId xmlns:a16="http://schemas.microsoft.com/office/drawing/2014/main" val="2693382329"/>
                    </a:ext>
                  </a:extLst>
                </a:gridCol>
                <a:gridCol w="1885076">
                  <a:extLst>
                    <a:ext uri="{9D8B030D-6E8A-4147-A177-3AD203B41FA5}">
                      <a16:colId xmlns:a16="http://schemas.microsoft.com/office/drawing/2014/main" val="1743860577"/>
                    </a:ext>
                  </a:extLst>
                </a:gridCol>
                <a:gridCol w="2302686">
                  <a:extLst>
                    <a:ext uri="{9D8B030D-6E8A-4147-A177-3AD203B41FA5}">
                      <a16:colId xmlns:a16="http://schemas.microsoft.com/office/drawing/2014/main" val="1000570893"/>
                    </a:ext>
                  </a:extLst>
                </a:gridCol>
              </a:tblGrid>
              <a:tr h="370840">
                <a:tc>
                  <a:txBody>
                    <a:bodyPr/>
                    <a:lstStyle/>
                    <a:p>
                      <a:endParaRPr lang="en-GB" sz="1400">
                        <a:latin typeface="Fira Sans" panose="020B0503050000020004" pitchFamily="34" charset="0"/>
                      </a:endParaRPr>
                    </a:p>
                  </a:txBody>
                  <a:tcPr>
                    <a:lnL w="12700" cmpd="sng">
                      <a:noFill/>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400">
                          <a:latin typeface="Fira Sans" panose="020B0503050000020004" pitchFamily="34" charset="0"/>
                        </a:rPr>
                        <a:t>Male</a:t>
                      </a:r>
                      <a:r>
                        <a:rPr lang="en-GB" sz="1400" baseline="0">
                          <a:latin typeface="Fira Sans" panose="020B0503050000020004" pitchFamily="34" charset="0"/>
                        </a:rPr>
                        <a:t> students</a:t>
                      </a:r>
                      <a:endParaRPr lang="en-GB" sz="1400">
                        <a:latin typeface="Fira Sans" panose="020B05030500000200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algn="ctr"/>
                      <a:r>
                        <a:rPr lang="en-GB" sz="1400">
                          <a:latin typeface="Fira Sans" panose="020B0503050000020004" pitchFamily="34" charset="0"/>
                        </a:rPr>
                        <a:t>Female students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6A007C"/>
                    </a:solidFill>
                  </a:tcPr>
                </a:tc>
                <a:extLst>
                  <a:ext uri="{0D108BD9-81ED-4DB2-BD59-A6C34878D82A}">
                    <a16:rowId xmlns:a16="http://schemas.microsoft.com/office/drawing/2014/main" val="3788878278"/>
                  </a:ext>
                </a:extLst>
              </a:tr>
              <a:tr h="370840">
                <a:tc>
                  <a:txBody>
                    <a:bodyPr/>
                    <a:lstStyle/>
                    <a:p>
                      <a:pPr algn="ctr"/>
                      <a:r>
                        <a:rPr lang="en-GB" sz="1400" b="1">
                          <a:solidFill>
                            <a:schemeClr val="bg1"/>
                          </a:solidFill>
                          <a:latin typeface="Fira Sans" panose="020B0503050000020004" pitchFamily="34" charset="0"/>
                        </a:rPr>
                        <a:t>Male referents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7CC04F"/>
                    </a:solidFill>
                  </a:tcPr>
                </a:tc>
                <a:tc>
                  <a:txBody>
                    <a:bodyPr/>
                    <a:lstStyle/>
                    <a:p>
                      <a:pPr algn="ctr"/>
                      <a:r>
                        <a:rPr lang="en-GB" sz="1400">
                          <a:latin typeface="Fira Sans" panose="020B0503050000020004" pitchFamily="34" charset="0"/>
                        </a:rPr>
                        <a:t>Actual</a:t>
                      </a:r>
                      <a:r>
                        <a:rPr lang="en-GB" sz="1400" baseline="0">
                          <a:latin typeface="Fira Sans" panose="020B0503050000020004" pitchFamily="34" charset="0"/>
                        </a:rPr>
                        <a:t> and from the field of study</a:t>
                      </a:r>
                      <a:endParaRPr lang="en-GB" sz="1400">
                        <a:latin typeface="Fira Sans" panose="020B05030500000200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400">
                          <a:latin typeface="Fira Sans" panose="020B0503050000020004" pitchFamily="34" charset="0"/>
                        </a:rPr>
                        <a:t>Belonging from the personal circle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91115400"/>
                  </a:ext>
                </a:extLst>
              </a:tr>
              <a:tr h="370840">
                <a:tc>
                  <a:txBody>
                    <a:bodyPr/>
                    <a:lstStyle/>
                    <a:p>
                      <a:pPr algn="ctr"/>
                      <a:r>
                        <a:rPr lang="en-GB" sz="1400" b="1">
                          <a:solidFill>
                            <a:schemeClr val="bg1"/>
                          </a:solidFill>
                          <a:latin typeface="Fira Sans" panose="020B0503050000020004" pitchFamily="34" charset="0"/>
                        </a:rPr>
                        <a:t>Female referents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6A007C"/>
                    </a:solidFill>
                  </a:tcPr>
                </a:tc>
                <a:tc gridSpan="2">
                  <a:txBody>
                    <a:bodyPr/>
                    <a:lstStyle/>
                    <a:p>
                      <a:pPr algn="ctr"/>
                      <a:r>
                        <a:rPr lang="en-GB" sz="1400">
                          <a:latin typeface="Fira Sans" panose="020B0503050000020004" pitchFamily="34" charset="0"/>
                        </a:rPr>
                        <a:t>Belonging from the personal circle or UPC teaching staff</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extLst>
                  <a:ext uri="{0D108BD9-81ED-4DB2-BD59-A6C34878D82A}">
                    <a16:rowId xmlns:a16="http://schemas.microsoft.com/office/drawing/2014/main" val="1541856327"/>
                  </a:ext>
                </a:extLst>
              </a:tr>
            </a:tbl>
          </a:graphicData>
        </a:graphic>
      </p:graphicFrame>
      <p:pic>
        <p:nvPicPr>
          <p:cNvPr id="7" name="Picture 6">
            <a:extLst>
              <a:ext uri="{FF2B5EF4-FFF2-40B4-BE49-F238E27FC236}">
                <a16:creationId xmlns:a16="http://schemas.microsoft.com/office/drawing/2014/main" id="{3D759648-FC18-4FCC-B0E5-E435989F9E31}"/>
              </a:ext>
            </a:extLst>
          </p:cNvPr>
          <p:cNvPicPr>
            <a:picLocks noChangeAspect="1"/>
          </p:cNvPicPr>
          <p:nvPr/>
        </p:nvPicPr>
        <p:blipFill>
          <a:blip r:embed="rId4"/>
          <a:stretch>
            <a:fillRect/>
          </a:stretch>
        </p:blipFill>
        <p:spPr>
          <a:xfrm>
            <a:off x="9099278" y="622151"/>
            <a:ext cx="2317535" cy="496966"/>
          </a:xfrm>
          <a:prstGeom prst="rect">
            <a:avLst/>
          </a:prstGeom>
        </p:spPr>
      </p:pic>
    </p:spTree>
    <p:extLst>
      <p:ext uri="{BB962C8B-B14F-4D97-AF65-F5344CB8AC3E}">
        <p14:creationId xmlns:p14="http://schemas.microsoft.com/office/powerpoint/2010/main" val="3324834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5" grpId="0">
        <p:bldAsOne/>
      </p:bldGraphic>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Diagram 11">
            <a:extLst>
              <a:ext uri="{FF2B5EF4-FFF2-40B4-BE49-F238E27FC236}">
                <a16:creationId xmlns:a16="http://schemas.microsoft.com/office/drawing/2014/main" id="{D23C50CA-D7C8-4E92-B409-D5CF56BD5EE9}"/>
              </a:ext>
            </a:extLst>
          </p:cNvPr>
          <p:cNvGraphicFramePr/>
          <p:nvPr>
            <p:extLst>
              <p:ext uri="{D42A27DB-BD31-4B8C-83A1-F6EECF244321}">
                <p14:modId xmlns:p14="http://schemas.microsoft.com/office/powerpoint/2010/main" val="2854082792"/>
              </p:ext>
            </p:extLst>
          </p:nvPr>
        </p:nvGraphicFramePr>
        <p:xfrm>
          <a:off x="1107021" y="1542809"/>
          <a:ext cx="9792428" cy="119804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1" name="Rectangle 20">
            <a:extLst>
              <a:ext uri="{FF2B5EF4-FFF2-40B4-BE49-F238E27FC236}">
                <a16:creationId xmlns:a16="http://schemas.microsoft.com/office/drawing/2014/main" id="{84ADD3E4-643C-4142-AFAB-15BA1FEC18F7}"/>
              </a:ext>
            </a:extLst>
          </p:cNvPr>
          <p:cNvSpPr/>
          <p:nvPr/>
        </p:nvSpPr>
        <p:spPr>
          <a:xfrm>
            <a:off x="1107021" y="3158907"/>
            <a:ext cx="3534494" cy="369332"/>
          </a:xfrm>
          <a:prstGeom prst="rect">
            <a:avLst/>
          </a:prstGeom>
        </p:spPr>
        <p:txBody>
          <a:bodyPr wrap="none">
            <a:spAutoFit/>
          </a:bodyPr>
          <a:lstStyle/>
          <a:p>
            <a:r>
              <a:rPr lang="ca-ES" b="1" err="1">
                <a:latin typeface="Trebuchet MS" panose="020B0703020202090204" pitchFamily="34" charset="0"/>
              </a:rPr>
              <a:t>Google</a:t>
            </a:r>
            <a:r>
              <a:rPr lang="ca-ES" b="1">
                <a:latin typeface="Trebuchet MS" panose="020B0703020202090204" pitchFamily="34" charset="0"/>
              </a:rPr>
              <a:t> “</a:t>
            </a:r>
            <a:r>
              <a:rPr lang="ca-ES" b="1" err="1">
                <a:latin typeface="Trebuchet MS" panose="020B0703020202090204" pitchFamily="34" charset="0"/>
              </a:rPr>
              <a:t>Parabolic</a:t>
            </a:r>
            <a:r>
              <a:rPr lang="ca-ES" b="1">
                <a:latin typeface="Trebuchet MS" panose="020B0703020202090204" pitchFamily="34" charset="0"/>
              </a:rPr>
              <a:t> </a:t>
            </a:r>
            <a:r>
              <a:rPr lang="ca-ES" b="1" err="1">
                <a:latin typeface="Trebuchet MS" panose="020B0703020202090204" pitchFamily="34" charset="0"/>
              </a:rPr>
              <a:t>movement</a:t>
            </a:r>
            <a:r>
              <a:rPr lang="ca-ES" b="1">
                <a:latin typeface="Trebuchet MS" panose="020B0703020202090204" pitchFamily="34" charset="0"/>
              </a:rPr>
              <a:t>”:</a:t>
            </a:r>
            <a:endParaRPr lang="en-GB" b="1">
              <a:latin typeface="Trebuchet MS" panose="020B0703020202090204" pitchFamily="34" charset="0"/>
            </a:endParaRPr>
          </a:p>
        </p:txBody>
      </p:sp>
      <p:pic>
        <p:nvPicPr>
          <p:cNvPr id="22" name="Picture 21">
            <a:extLst>
              <a:ext uri="{FF2B5EF4-FFF2-40B4-BE49-F238E27FC236}">
                <a16:creationId xmlns:a16="http://schemas.microsoft.com/office/drawing/2014/main" id="{EAE09D58-48FD-48D6-AD69-7AE8386E6177}"/>
              </a:ext>
            </a:extLst>
          </p:cNvPr>
          <p:cNvPicPr>
            <a:picLocks noChangeAspect="1"/>
          </p:cNvPicPr>
          <p:nvPr/>
        </p:nvPicPr>
        <p:blipFill>
          <a:blip r:embed="rId8"/>
          <a:stretch>
            <a:fillRect/>
          </a:stretch>
        </p:blipFill>
        <p:spPr>
          <a:xfrm>
            <a:off x="1107021" y="3963541"/>
            <a:ext cx="2285468" cy="1312600"/>
          </a:xfrm>
          <a:prstGeom prst="rect">
            <a:avLst/>
          </a:prstGeom>
        </p:spPr>
      </p:pic>
      <p:pic>
        <p:nvPicPr>
          <p:cNvPr id="23" name="Picture 22">
            <a:extLst>
              <a:ext uri="{FF2B5EF4-FFF2-40B4-BE49-F238E27FC236}">
                <a16:creationId xmlns:a16="http://schemas.microsoft.com/office/drawing/2014/main" id="{06499611-496C-4F27-BC80-65AAB0C6BD45}"/>
              </a:ext>
            </a:extLst>
          </p:cNvPr>
          <p:cNvPicPr>
            <a:picLocks noChangeAspect="1"/>
          </p:cNvPicPr>
          <p:nvPr/>
        </p:nvPicPr>
        <p:blipFill>
          <a:blip r:embed="rId9"/>
          <a:stretch>
            <a:fillRect/>
          </a:stretch>
        </p:blipFill>
        <p:spPr>
          <a:xfrm>
            <a:off x="3299724" y="3866778"/>
            <a:ext cx="2285468" cy="1554454"/>
          </a:xfrm>
          <a:prstGeom prst="rect">
            <a:avLst/>
          </a:prstGeom>
        </p:spPr>
      </p:pic>
      <p:sp>
        <p:nvSpPr>
          <p:cNvPr id="24" name="Rectangle 23">
            <a:extLst>
              <a:ext uri="{FF2B5EF4-FFF2-40B4-BE49-F238E27FC236}">
                <a16:creationId xmlns:a16="http://schemas.microsoft.com/office/drawing/2014/main" id="{5792D858-365A-409A-BCAA-26DA95FA44EF}"/>
              </a:ext>
            </a:extLst>
          </p:cNvPr>
          <p:cNvSpPr/>
          <p:nvPr/>
        </p:nvSpPr>
        <p:spPr>
          <a:xfrm>
            <a:off x="6057585" y="3158907"/>
            <a:ext cx="2821606" cy="369332"/>
          </a:xfrm>
          <a:prstGeom prst="rect">
            <a:avLst/>
          </a:prstGeom>
        </p:spPr>
        <p:txBody>
          <a:bodyPr wrap="none">
            <a:spAutoFit/>
          </a:bodyPr>
          <a:lstStyle/>
          <a:p>
            <a:r>
              <a:rPr lang="ca-ES" b="1" err="1">
                <a:latin typeface="Trebuchet MS" panose="020B0703020202090204" pitchFamily="34" charset="0"/>
              </a:rPr>
              <a:t>Google</a:t>
            </a:r>
            <a:r>
              <a:rPr lang="ca-ES" b="1">
                <a:latin typeface="Trebuchet MS" panose="020B0703020202090204" pitchFamily="34" charset="0"/>
              </a:rPr>
              <a:t> “</a:t>
            </a:r>
            <a:r>
              <a:rPr lang="ca-ES" b="1" err="1">
                <a:latin typeface="Trebuchet MS" panose="020B0703020202090204" pitchFamily="34" charset="0"/>
              </a:rPr>
              <a:t>Friction</a:t>
            </a:r>
            <a:r>
              <a:rPr lang="ca-ES" b="1">
                <a:latin typeface="Trebuchet MS" panose="020B0703020202090204" pitchFamily="34" charset="0"/>
              </a:rPr>
              <a:t> </a:t>
            </a:r>
            <a:r>
              <a:rPr lang="ca-ES" b="1" err="1">
                <a:latin typeface="Trebuchet MS" panose="020B0703020202090204" pitchFamily="34" charset="0"/>
              </a:rPr>
              <a:t>force</a:t>
            </a:r>
            <a:r>
              <a:rPr lang="ca-ES" b="1">
                <a:latin typeface="Trebuchet MS" panose="020B0703020202090204" pitchFamily="34" charset="0"/>
              </a:rPr>
              <a:t>”:</a:t>
            </a:r>
            <a:endParaRPr lang="en-GB" b="1">
              <a:latin typeface="Trebuchet MS" panose="020B0703020202090204" pitchFamily="34" charset="0"/>
            </a:endParaRPr>
          </a:p>
        </p:txBody>
      </p:sp>
      <p:pic>
        <p:nvPicPr>
          <p:cNvPr id="26" name="Picture 25">
            <a:extLst>
              <a:ext uri="{FF2B5EF4-FFF2-40B4-BE49-F238E27FC236}">
                <a16:creationId xmlns:a16="http://schemas.microsoft.com/office/drawing/2014/main" id="{94B68E14-18A7-46B3-8DC3-824E617C1894}"/>
              </a:ext>
            </a:extLst>
          </p:cNvPr>
          <p:cNvPicPr>
            <a:picLocks noChangeAspect="1"/>
          </p:cNvPicPr>
          <p:nvPr/>
        </p:nvPicPr>
        <p:blipFill>
          <a:blip r:embed="rId10"/>
          <a:stretch>
            <a:fillRect/>
          </a:stretch>
        </p:blipFill>
        <p:spPr>
          <a:xfrm>
            <a:off x="6142368" y="3875162"/>
            <a:ext cx="2321081" cy="1251563"/>
          </a:xfrm>
          <a:prstGeom prst="rect">
            <a:avLst/>
          </a:prstGeom>
        </p:spPr>
      </p:pic>
      <p:pic>
        <p:nvPicPr>
          <p:cNvPr id="27" name="Picture 26">
            <a:extLst>
              <a:ext uri="{FF2B5EF4-FFF2-40B4-BE49-F238E27FC236}">
                <a16:creationId xmlns:a16="http://schemas.microsoft.com/office/drawing/2014/main" id="{074193E5-F051-45D8-9F16-599D88463E58}"/>
              </a:ext>
            </a:extLst>
          </p:cNvPr>
          <p:cNvPicPr>
            <a:picLocks noChangeAspect="1"/>
          </p:cNvPicPr>
          <p:nvPr/>
        </p:nvPicPr>
        <p:blipFill>
          <a:blip r:embed="rId11"/>
          <a:stretch>
            <a:fillRect/>
          </a:stretch>
        </p:blipFill>
        <p:spPr>
          <a:xfrm>
            <a:off x="8634426" y="3925699"/>
            <a:ext cx="2265023" cy="1150488"/>
          </a:xfrm>
          <a:prstGeom prst="rect">
            <a:avLst/>
          </a:prstGeom>
        </p:spPr>
      </p:pic>
      <p:sp>
        <p:nvSpPr>
          <p:cNvPr id="2" name="TextovéPole 3">
            <a:extLst>
              <a:ext uri="{FF2B5EF4-FFF2-40B4-BE49-F238E27FC236}">
                <a16:creationId xmlns:a16="http://schemas.microsoft.com/office/drawing/2014/main" id="{FCD8DD74-90FD-22E3-C9DC-62C6EE591D78}"/>
              </a:ext>
            </a:extLst>
          </p:cNvPr>
          <p:cNvSpPr txBox="1"/>
          <p:nvPr/>
        </p:nvSpPr>
        <p:spPr>
          <a:xfrm>
            <a:off x="3392489" y="696297"/>
            <a:ext cx="5404105" cy="707886"/>
          </a:xfrm>
          <a:prstGeom prst="rect">
            <a:avLst/>
          </a:prstGeom>
          <a:noFill/>
        </p:spPr>
        <p:txBody>
          <a:bodyPr wrap="square" rtlCol="0">
            <a:spAutoFit/>
          </a:bodyPr>
          <a:lstStyle/>
          <a:p>
            <a:pPr algn="ctr"/>
            <a:r>
              <a:rPr lang="en-US" sz="4000" b="1">
                <a:solidFill>
                  <a:schemeClr val="tx1">
                    <a:lumMod val="65000"/>
                    <a:lumOff val="35000"/>
                  </a:schemeClr>
                </a:solidFill>
                <a:latin typeface="Sofia Pro" pitchFamily="2" charset="0"/>
              </a:rPr>
              <a:t>Contents</a:t>
            </a:r>
            <a:endParaRPr lang="cs-CZ" sz="3200" b="1" i="0">
              <a:solidFill>
                <a:schemeClr val="tx1">
                  <a:lumMod val="65000"/>
                  <a:lumOff val="35000"/>
                </a:schemeClr>
              </a:solidFill>
              <a:latin typeface="Sofia Pro" pitchFamily="2" charset="0"/>
            </a:endParaRPr>
          </a:p>
        </p:txBody>
      </p:sp>
    </p:spTree>
    <p:extLst>
      <p:ext uri="{BB962C8B-B14F-4D97-AF65-F5344CB8AC3E}">
        <p14:creationId xmlns:p14="http://schemas.microsoft.com/office/powerpoint/2010/main" val="705656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graphicEl>
                                              <a:dgm id="{AF54BFB8-5B0A-4DC9-BB52-F768F49E97C2}"/>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graphicEl>
                                              <a:dgm id="{24E9A56D-98CF-40B4-AFF8-3170C8D31F40}"/>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6"/>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2" grpId="0">
        <p:bldSub>
          <a:bldDgm bld="lvlOne"/>
        </p:bldSub>
      </p:bldGraphic>
      <p:bldP spid="21" grpId="0"/>
      <p:bldP spid="2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Diagram 13">
            <a:extLst>
              <a:ext uri="{FF2B5EF4-FFF2-40B4-BE49-F238E27FC236}">
                <a16:creationId xmlns:a16="http://schemas.microsoft.com/office/drawing/2014/main" id="{090C6ADD-471D-4FC4-82E8-14E0C36483F6}"/>
              </a:ext>
            </a:extLst>
          </p:cNvPr>
          <p:cNvGraphicFramePr/>
          <p:nvPr>
            <p:extLst>
              <p:ext uri="{D42A27DB-BD31-4B8C-83A1-F6EECF244321}">
                <p14:modId xmlns:p14="http://schemas.microsoft.com/office/powerpoint/2010/main" val="4291297950"/>
              </p:ext>
            </p:extLst>
          </p:nvPr>
        </p:nvGraphicFramePr>
        <p:xfrm>
          <a:off x="1086678" y="1557130"/>
          <a:ext cx="9438862" cy="119804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Picture 4">
            <a:extLst>
              <a:ext uri="{FF2B5EF4-FFF2-40B4-BE49-F238E27FC236}">
                <a16:creationId xmlns:a16="http://schemas.microsoft.com/office/drawing/2014/main" id="{7D6B4AED-8A45-490C-9517-921C7F67381D}"/>
              </a:ext>
            </a:extLst>
          </p:cNvPr>
          <p:cNvPicPr>
            <a:picLocks noChangeAspect="1"/>
          </p:cNvPicPr>
          <p:nvPr/>
        </p:nvPicPr>
        <p:blipFill rotWithShape="1">
          <a:blip r:embed="rId8"/>
          <a:srcRect l="34259" t="-264" r="20061" b="264"/>
          <a:stretch/>
        </p:blipFill>
        <p:spPr>
          <a:xfrm>
            <a:off x="4826461" y="3725337"/>
            <a:ext cx="1024156" cy="1029589"/>
          </a:xfrm>
          <a:prstGeom prst="rect">
            <a:avLst/>
          </a:prstGeom>
        </p:spPr>
      </p:pic>
      <p:pic>
        <p:nvPicPr>
          <p:cNvPr id="7" name="Picture 6">
            <a:extLst>
              <a:ext uri="{FF2B5EF4-FFF2-40B4-BE49-F238E27FC236}">
                <a16:creationId xmlns:a16="http://schemas.microsoft.com/office/drawing/2014/main" id="{6ADC0BAB-6455-47ED-BE61-C55B194FE400}"/>
              </a:ext>
            </a:extLst>
          </p:cNvPr>
          <p:cNvPicPr>
            <a:picLocks noChangeAspect="1"/>
          </p:cNvPicPr>
          <p:nvPr/>
        </p:nvPicPr>
        <p:blipFill>
          <a:blip r:embed="rId9"/>
          <a:stretch>
            <a:fillRect/>
          </a:stretch>
        </p:blipFill>
        <p:spPr>
          <a:xfrm>
            <a:off x="5973021" y="3481671"/>
            <a:ext cx="1913361" cy="1273255"/>
          </a:xfrm>
          <a:prstGeom prst="rect">
            <a:avLst/>
          </a:prstGeom>
        </p:spPr>
      </p:pic>
      <p:sp>
        <p:nvSpPr>
          <p:cNvPr id="8" name="Rectangle 7">
            <a:extLst>
              <a:ext uri="{FF2B5EF4-FFF2-40B4-BE49-F238E27FC236}">
                <a16:creationId xmlns:a16="http://schemas.microsoft.com/office/drawing/2014/main" id="{251321A5-3F8A-4304-92D9-4D7529FA8BA3}"/>
              </a:ext>
            </a:extLst>
          </p:cNvPr>
          <p:cNvSpPr/>
          <p:nvPr/>
        </p:nvSpPr>
        <p:spPr>
          <a:xfrm>
            <a:off x="1492836" y="4900760"/>
            <a:ext cx="9203409" cy="400110"/>
          </a:xfrm>
          <a:prstGeom prst="rect">
            <a:avLst/>
          </a:prstGeom>
        </p:spPr>
        <p:txBody>
          <a:bodyPr wrap="square">
            <a:spAutoFit/>
          </a:bodyPr>
          <a:lstStyle/>
          <a:p>
            <a:r>
              <a:rPr lang="en-US" sz="2000" b="1">
                <a:latin typeface="Trebuchet MS" panose="020B0703020202090204" pitchFamily="34" charset="0"/>
              </a:rPr>
              <a:t>Service-learning: </a:t>
            </a:r>
            <a:r>
              <a:rPr lang="en-US" sz="1600">
                <a:latin typeface="Trebuchet MS" panose="020B0703020202090204" pitchFamily="34" charset="0"/>
              </a:rPr>
              <a:t>Building improvement: energy, accessibility, acoustics, ventilation, ...</a:t>
            </a:r>
          </a:p>
        </p:txBody>
      </p:sp>
      <p:pic>
        <p:nvPicPr>
          <p:cNvPr id="9" name="Picture 8">
            <a:extLst>
              <a:ext uri="{FF2B5EF4-FFF2-40B4-BE49-F238E27FC236}">
                <a16:creationId xmlns:a16="http://schemas.microsoft.com/office/drawing/2014/main" id="{BA8008A4-3562-4298-A067-B5A58CEEA1D8}"/>
              </a:ext>
            </a:extLst>
          </p:cNvPr>
          <p:cNvPicPr>
            <a:picLocks noChangeAspect="1"/>
          </p:cNvPicPr>
          <p:nvPr/>
        </p:nvPicPr>
        <p:blipFill>
          <a:blip r:embed="rId10"/>
          <a:stretch>
            <a:fillRect/>
          </a:stretch>
        </p:blipFill>
        <p:spPr>
          <a:xfrm>
            <a:off x="1554725" y="3756617"/>
            <a:ext cx="2750895" cy="998309"/>
          </a:xfrm>
          <a:prstGeom prst="rect">
            <a:avLst/>
          </a:prstGeom>
        </p:spPr>
      </p:pic>
      <p:pic>
        <p:nvPicPr>
          <p:cNvPr id="10" name="Picture 9">
            <a:extLst>
              <a:ext uri="{FF2B5EF4-FFF2-40B4-BE49-F238E27FC236}">
                <a16:creationId xmlns:a16="http://schemas.microsoft.com/office/drawing/2014/main" id="{50259435-5088-4CF0-9CB5-A158443A6F41}"/>
              </a:ext>
            </a:extLst>
          </p:cNvPr>
          <p:cNvPicPr>
            <a:picLocks noChangeAspect="1"/>
          </p:cNvPicPr>
          <p:nvPr/>
        </p:nvPicPr>
        <p:blipFill>
          <a:blip r:embed="rId11">
            <a:clrChange>
              <a:clrFrom>
                <a:srgbClr val="FEFEFE"/>
              </a:clrFrom>
              <a:clrTo>
                <a:srgbClr val="FEFEFE">
                  <a:alpha val="0"/>
                </a:srgbClr>
              </a:clrTo>
            </a:clrChange>
          </a:blip>
          <a:stretch>
            <a:fillRect/>
          </a:stretch>
        </p:blipFill>
        <p:spPr>
          <a:xfrm>
            <a:off x="1404048" y="2970050"/>
            <a:ext cx="1121506" cy="840047"/>
          </a:xfrm>
          <a:prstGeom prst="rect">
            <a:avLst/>
          </a:prstGeom>
        </p:spPr>
      </p:pic>
      <p:pic>
        <p:nvPicPr>
          <p:cNvPr id="11" name="Picture 10">
            <a:extLst>
              <a:ext uri="{FF2B5EF4-FFF2-40B4-BE49-F238E27FC236}">
                <a16:creationId xmlns:a16="http://schemas.microsoft.com/office/drawing/2014/main" id="{5BA2489B-93E9-415E-8068-E9296404B251}"/>
              </a:ext>
            </a:extLst>
          </p:cNvPr>
          <p:cNvPicPr>
            <a:picLocks noChangeAspect="1"/>
          </p:cNvPicPr>
          <p:nvPr/>
        </p:nvPicPr>
        <p:blipFill rotWithShape="1">
          <a:blip r:embed="rId12"/>
          <a:srcRect l="55168" r="3788"/>
          <a:stretch/>
        </p:blipFill>
        <p:spPr>
          <a:xfrm>
            <a:off x="9366096" y="2950948"/>
            <a:ext cx="1410227" cy="1802268"/>
          </a:xfrm>
          <a:prstGeom prst="rect">
            <a:avLst/>
          </a:prstGeom>
        </p:spPr>
      </p:pic>
      <p:pic>
        <p:nvPicPr>
          <p:cNvPr id="12" name="Picture 11">
            <a:extLst>
              <a:ext uri="{FF2B5EF4-FFF2-40B4-BE49-F238E27FC236}">
                <a16:creationId xmlns:a16="http://schemas.microsoft.com/office/drawing/2014/main" id="{40E969B5-C411-4E60-A126-A90C5F6EC31D}"/>
              </a:ext>
            </a:extLst>
          </p:cNvPr>
          <p:cNvPicPr>
            <a:picLocks noChangeAspect="1"/>
          </p:cNvPicPr>
          <p:nvPr/>
        </p:nvPicPr>
        <p:blipFill>
          <a:blip r:embed="rId13"/>
          <a:stretch>
            <a:fillRect/>
          </a:stretch>
        </p:blipFill>
        <p:spPr>
          <a:xfrm>
            <a:off x="8366679" y="3962641"/>
            <a:ext cx="938213" cy="790575"/>
          </a:xfrm>
          <a:prstGeom prst="rect">
            <a:avLst/>
          </a:prstGeom>
        </p:spPr>
      </p:pic>
      <p:sp>
        <p:nvSpPr>
          <p:cNvPr id="2" name="TextovéPole 3">
            <a:extLst>
              <a:ext uri="{FF2B5EF4-FFF2-40B4-BE49-F238E27FC236}">
                <a16:creationId xmlns:a16="http://schemas.microsoft.com/office/drawing/2014/main" id="{70D4409C-1164-776A-A6FC-BBF697DD83C9}"/>
              </a:ext>
            </a:extLst>
          </p:cNvPr>
          <p:cNvSpPr txBox="1"/>
          <p:nvPr/>
        </p:nvSpPr>
        <p:spPr>
          <a:xfrm>
            <a:off x="3392489" y="696297"/>
            <a:ext cx="5404105" cy="707886"/>
          </a:xfrm>
          <a:prstGeom prst="rect">
            <a:avLst/>
          </a:prstGeom>
          <a:noFill/>
        </p:spPr>
        <p:txBody>
          <a:bodyPr wrap="square" rtlCol="0">
            <a:spAutoFit/>
          </a:bodyPr>
          <a:lstStyle/>
          <a:p>
            <a:pPr algn="ctr"/>
            <a:r>
              <a:rPr lang="en-US" sz="4000" b="1">
                <a:solidFill>
                  <a:schemeClr val="tx1">
                    <a:lumMod val="65000"/>
                    <a:lumOff val="35000"/>
                  </a:schemeClr>
                </a:solidFill>
                <a:latin typeface="Sofia Pro" pitchFamily="2" charset="0"/>
              </a:rPr>
              <a:t>Contents</a:t>
            </a:r>
            <a:endParaRPr lang="cs-CZ" sz="3200" b="1" i="0">
              <a:solidFill>
                <a:schemeClr val="tx1">
                  <a:lumMod val="65000"/>
                  <a:lumOff val="35000"/>
                </a:schemeClr>
              </a:solidFill>
              <a:latin typeface="Sofia Pro" pitchFamily="2" charset="0"/>
            </a:endParaRPr>
          </a:p>
        </p:txBody>
      </p:sp>
    </p:spTree>
    <p:extLst>
      <p:ext uri="{BB962C8B-B14F-4D97-AF65-F5344CB8AC3E}">
        <p14:creationId xmlns:p14="http://schemas.microsoft.com/office/powerpoint/2010/main" val="2055133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graphicEl>
                                              <a:dgm id="{AF54BFB8-5B0A-4DC9-BB52-F768F49E97C2}"/>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graphicEl>
                                              <a:dgm id="{24E9A56D-98CF-40B4-AFF8-3170C8D31F40}"/>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4" grpId="0">
        <p:bldSub>
          <a:bldDgm bld="lvlOne"/>
        </p:bldSub>
      </p:bldGraphic>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3">
            <a:extLst>
              <a:ext uri="{FF2B5EF4-FFF2-40B4-BE49-F238E27FC236}">
                <a16:creationId xmlns:a16="http://schemas.microsoft.com/office/drawing/2014/main" id="{BCD96489-9832-2120-9F17-8C5D200B9122}"/>
              </a:ext>
            </a:extLst>
          </p:cNvPr>
          <p:cNvSpPr txBox="1"/>
          <p:nvPr/>
        </p:nvSpPr>
        <p:spPr>
          <a:xfrm>
            <a:off x="1110745" y="1326434"/>
            <a:ext cx="4987837" cy="523220"/>
          </a:xfrm>
          <a:prstGeom prst="rect">
            <a:avLst/>
          </a:prstGeom>
          <a:noFill/>
        </p:spPr>
        <p:txBody>
          <a:bodyPr wrap="square" lIns="91440" tIns="45720" rIns="91440" bIns="45720" rtlCol="0" anchor="t">
            <a:spAutoFit/>
          </a:bodyPr>
          <a:ls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800" b="1">
                <a:solidFill>
                  <a:schemeClr val="tx1">
                    <a:lumMod val="65000"/>
                    <a:lumOff val="35000"/>
                  </a:schemeClr>
                </a:solidFill>
                <a:latin typeface="Calibri"/>
                <a:cs typeface="Calibri"/>
              </a:rPr>
              <a:t>Glossary</a:t>
            </a:r>
            <a:endParaRPr lang="cs-CZ" sz="2800" b="1" i="0">
              <a:solidFill>
                <a:schemeClr val="tx1">
                  <a:lumMod val="65000"/>
                  <a:lumOff val="35000"/>
                </a:schemeClr>
              </a:solidFill>
              <a:latin typeface="Calibri"/>
              <a:cs typeface="Calibri"/>
            </a:endParaRPr>
          </a:p>
        </p:txBody>
      </p:sp>
      <p:sp>
        <p:nvSpPr>
          <p:cNvPr id="7" name="TextovéPole 4">
            <a:extLst>
              <a:ext uri="{FF2B5EF4-FFF2-40B4-BE49-F238E27FC236}">
                <a16:creationId xmlns:a16="http://schemas.microsoft.com/office/drawing/2014/main" id="{08338C97-1F5A-76F9-C058-235BDCCE2660}"/>
              </a:ext>
            </a:extLst>
          </p:cNvPr>
          <p:cNvSpPr txBox="1"/>
          <p:nvPr/>
        </p:nvSpPr>
        <p:spPr>
          <a:xfrm>
            <a:off x="1115039" y="1923613"/>
            <a:ext cx="4812281" cy="3708708"/>
          </a:xfrm>
          <a:prstGeom prst="rect">
            <a:avLst/>
          </a:prstGeom>
          <a:noFill/>
        </p:spPr>
        <p:txBody>
          <a:bodyPr wrap="square" lIns="91440" tIns="45720" rIns="91440" bIns="45720" rtlCol="0" anchor="t">
            <a:spAutoFit/>
          </a:bodyPr>
          <a:ls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r>
              <a:rPr lang="en-US" sz="1400" b="1" dirty="0">
                <a:solidFill>
                  <a:srgbClr val="000000"/>
                </a:solidFill>
                <a:ea typeface="+mn-lt"/>
                <a:cs typeface="+mn-lt"/>
              </a:rPr>
              <a:t>Gender Balance:</a:t>
            </a:r>
            <a:r>
              <a:rPr lang="en-US" sz="1400" dirty="0">
                <a:solidFill>
                  <a:srgbClr val="000000"/>
                </a:solidFill>
                <a:ea typeface="+mn-lt"/>
                <a:cs typeface="+mn-lt"/>
              </a:rPr>
              <a:t> An equitable distribution of genders within a group, organization, or team, often with the goal of fostering diverse perspectives and reducing bias.</a:t>
            </a:r>
            <a:endParaRPr lang="ca-ES" sz="1400" dirty="0">
              <a:cs typeface="Calibri" panose="020F0502020204030204"/>
            </a:endParaRPr>
          </a:p>
          <a:p>
            <a:pPr>
              <a:spcAft>
                <a:spcPts val="600"/>
              </a:spcAft>
            </a:pPr>
            <a:r>
              <a:rPr lang="en-US" sz="1400" b="1" dirty="0">
                <a:solidFill>
                  <a:srgbClr val="000000"/>
                </a:solidFill>
                <a:ea typeface="+mn-lt"/>
                <a:cs typeface="+mn-lt"/>
              </a:rPr>
              <a:t>Gender Barriers: </a:t>
            </a:r>
            <a:r>
              <a:rPr lang="en-US" sz="1400" dirty="0">
                <a:solidFill>
                  <a:srgbClr val="000000"/>
                </a:solidFill>
                <a:ea typeface="+mn-lt"/>
                <a:cs typeface="+mn-lt"/>
              </a:rPr>
              <a:t>Obstacles that limit opportunities, resources, or fair treatment based on gender, often rooted in societal norms or institutional practices.</a:t>
            </a:r>
            <a:endParaRPr lang="en-US" sz="1400" dirty="0">
              <a:cs typeface="Calibri" panose="020F0502020204030204"/>
            </a:endParaRPr>
          </a:p>
          <a:p>
            <a:pPr>
              <a:spcAft>
                <a:spcPts val="600"/>
              </a:spcAft>
            </a:pPr>
            <a:r>
              <a:rPr lang="en-US" sz="1400" b="1" dirty="0">
                <a:solidFill>
                  <a:srgbClr val="000000"/>
                </a:solidFill>
                <a:ea typeface="+mn-lt"/>
                <a:cs typeface="+mn-lt"/>
              </a:rPr>
              <a:t>Gender-Based Violence: </a:t>
            </a:r>
            <a:r>
              <a:rPr lang="en-US" sz="1400" dirty="0">
                <a:solidFill>
                  <a:srgbClr val="000000"/>
                </a:solidFill>
                <a:ea typeface="+mn-lt"/>
                <a:cs typeface="+mn-lt"/>
              </a:rPr>
              <a:t>Any act of violence directed at an individual based on their gender, often intended to establish or reinforce gender-based power inequalities.</a:t>
            </a:r>
            <a:endParaRPr lang="en-US" sz="1400" dirty="0">
              <a:cs typeface="Calibri" panose="020F0502020204030204"/>
            </a:endParaRPr>
          </a:p>
          <a:p>
            <a:pPr>
              <a:spcAft>
                <a:spcPts val="600"/>
              </a:spcAft>
            </a:pPr>
            <a:r>
              <a:rPr lang="en-US" sz="1400" b="1" dirty="0">
                <a:solidFill>
                  <a:srgbClr val="000000"/>
                </a:solidFill>
                <a:ea typeface="+mn-lt"/>
                <a:cs typeface="+mn-lt"/>
              </a:rPr>
              <a:t>Gender Dimension: </a:t>
            </a:r>
            <a:r>
              <a:rPr lang="en-US" sz="1400" dirty="0">
                <a:solidFill>
                  <a:srgbClr val="000000"/>
                </a:solidFill>
                <a:ea typeface="+mn-lt"/>
                <a:cs typeface="+mn-lt"/>
              </a:rPr>
              <a:t>The integration of gender considerations into the design, implementation, and evaluation of policies, projects, or research to ensure that they benefit all genders fairly.</a:t>
            </a:r>
            <a:endParaRPr lang="en-US" sz="1400" dirty="0">
              <a:cs typeface="Calibri" panose="020F0502020204030204"/>
            </a:endParaRPr>
          </a:p>
          <a:p>
            <a:pPr>
              <a:spcAft>
                <a:spcPts val="600"/>
              </a:spcAft>
            </a:pPr>
            <a:endParaRPr lang="en-US" sz="1400">
              <a:latin typeface="Calibri"/>
              <a:cs typeface="Calibri"/>
            </a:endParaRPr>
          </a:p>
          <a:p>
            <a:pPr>
              <a:spcAft>
                <a:spcPts val="600"/>
              </a:spcAft>
            </a:pPr>
            <a:endParaRPr lang="en-US" sz="1400">
              <a:latin typeface="Calibri"/>
              <a:cs typeface="Calibri"/>
            </a:endParaRPr>
          </a:p>
        </p:txBody>
      </p:sp>
      <p:sp>
        <p:nvSpPr>
          <p:cNvPr id="10" name="QuadreDeText 2">
            <a:extLst>
              <a:ext uri="{FF2B5EF4-FFF2-40B4-BE49-F238E27FC236}">
                <a16:creationId xmlns:a16="http://schemas.microsoft.com/office/drawing/2014/main" id="{C7C8A01B-186D-2491-BFAA-2ED81D6C24A1}"/>
              </a:ext>
            </a:extLst>
          </p:cNvPr>
          <p:cNvSpPr txBox="1"/>
          <p:nvPr/>
        </p:nvSpPr>
        <p:spPr>
          <a:xfrm>
            <a:off x="6555058" y="1927302"/>
            <a:ext cx="4322955" cy="3631763"/>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r>
              <a:rPr lang="en-US" sz="1400" b="1">
                <a:cs typeface="Segoe UI"/>
              </a:rPr>
              <a:t>Gender Equality:</a:t>
            </a:r>
            <a:r>
              <a:rPr lang="en-US" sz="1400">
                <a:cs typeface="Segoe UI"/>
              </a:rPr>
              <a:t> The state of equal access to opportunities and resources, regardless of gender, aiming to eliminate gender-based discrimination and ensure fair treatment for all.​</a:t>
            </a:r>
            <a:endParaRPr lang="ca-ES"/>
          </a:p>
          <a:p>
            <a:pPr>
              <a:spcAft>
                <a:spcPts val="600"/>
              </a:spcAft>
            </a:pPr>
            <a:r>
              <a:rPr lang="en-US" sz="1400" b="1">
                <a:cs typeface="Segoe UI"/>
              </a:rPr>
              <a:t>Gender Equality Plan (GEP):</a:t>
            </a:r>
            <a:r>
              <a:rPr lang="en-US" sz="1400">
                <a:cs typeface="Segoe UI"/>
              </a:rPr>
              <a:t> A formal policy or document developed by an organization to promote equal opportunities and eliminate gender bias within the workplace or project environment.​</a:t>
            </a:r>
          </a:p>
          <a:p>
            <a:pPr>
              <a:spcAft>
                <a:spcPts val="600"/>
              </a:spcAft>
            </a:pPr>
            <a:r>
              <a:rPr lang="en-US" sz="1400" b="1">
                <a:cs typeface="Segoe UI"/>
              </a:rPr>
              <a:t>Gender Impact: </a:t>
            </a:r>
            <a:r>
              <a:rPr lang="en-US" sz="1400">
                <a:cs typeface="Segoe UI"/>
              </a:rPr>
              <a:t>The specific effects or outcomes that an action, policy, or program has on gender equality or the experiences of different genders.​</a:t>
            </a:r>
          </a:p>
          <a:p>
            <a:pPr>
              <a:spcAft>
                <a:spcPts val="600"/>
              </a:spcAft>
            </a:pPr>
            <a:r>
              <a:rPr lang="en-US" sz="1400" b="1">
                <a:cs typeface="Segoe UI"/>
              </a:rPr>
              <a:t>Gender Inequalities:</a:t>
            </a:r>
            <a:r>
              <a:rPr lang="en-US" sz="1400">
                <a:cs typeface="Segoe UI"/>
              </a:rPr>
              <a:t> Disparities in status, resources, opportunities, and treatment based on gender, often resulting from systemic biases or discrimination.​</a:t>
            </a:r>
          </a:p>
          <a:p>
            <a:pPr>
              <a:spcAft>
                <a:spcPts val="600"/>
              </a:spcAft>
            </a:pPr>
            <a:r>
              <a:rPr lang="en-US" sz="1400">
                <a:cs typeface="Segoe UI"/>
              </a:rPr>
              <a:t>​</a:t>
            </a:r>
          </a:p>
        </p:txBody>
      </p:sp>
    </p:spTree>
    <p:extLst>
      <p:ext uri="{BB962C8B-B14F-4D97-AF65-F5344CB8AC3E}">
        <p14:creationId xmlns:p14="http://schemas.microsoft.com/office/powerpoint/2010/main" val="210035797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Diagram 8">
            <a:extLst>
              <a:ext uri="{FF2B5EF4-FFF2-40B4-BE49-F238E27FC236}">
                <a16:creationId xmlns:a16="http://schemas.microsoft.com/office/drawing/2014/main" id="{9236EFDC-68D7-46B3-A90E-0ED081BE1A18}"/>
              </a:ext>
            </a:extLst>
          </p:cNvPr>
          <p:cNvGraphicFramePr/>
          <p:nvPr>
            <p:extLst>
              <p:ext uri="{D42A27DB-BD31-4B8C-83A1-F6EECF244321}">
                <p14:modId xmlns:p14="http://schemas.microsoft.com/office/powerpoint/2010/main" val="1240654688"/>
              </p:ext>
            </p:extLst>
          </p:nvPr>
        </p:nvGraphicFramePr>
        <p:xfrm>
          <a:off x="946144" y="1553866"/>
          <a:ext cx="9668046" cy="119804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Rectangle 4">
            <a:extLst>
              <a:ext uri="{FF2B5EF4-FFF2-40B4-BE49-F238E27FC236}">
                <a16:creationId xmlns:a16="http://schemas.microsoft.com/office/drawing/2014/main" id="{F8324FBD-1519-419C-864E-64BCBA18A35E}"/>
              </a:ext>
            </a:extLst>
          </p:cNvPr>
          <p:cNvSpPr/>
          <p:nvPr/>
        </p:nvSpPr>
        <p:spPr>
          <a:xfrm>
            <a:off x="1065575" y="3244334"/>
            <a:ext cx="9429184" cy="369332"/>
          </a:xfrm>
          <a:prstGeom prst="rect">
            <a:avLst/>
          </a:prstGeom>
        </p:spPr>
        <p:txBody>
          <a:bodyPr wrap="none" lIns="91440" tIns="45720" rIns="91440" bIns="45720" anchor="t">
            <a:spAutoFit/>
          </a:bodyPr>
          <a:lstStyle/>
          <a:p>
            <a:r>
              <a:rPr lang="en-US">
                <a:latin typeface="Trebuchet MS"/>
                <a:sym typeface="Wingdings" panose="05000000000000000000" pitchFamily="2" charset="2"/>
              </a:rPr>
              <a:t>Discussions regarding gen</a:t>
            </a:r>
            <a:r>
              <a:rPr lang="en-US" i="1">
                <a:latin typeface="Trebuchet MS"/>
                <a:sym typeface="Wingdings" panose="05000000000000000000" pitchFamily="2" charset="2"/>
              </a:rPr>
              <a:t>der ga</a:t>
            </a:r>
            <a:r>
              <a:rPr lang="en-US">
                <a:latin typeface="Trebuchet MS"/>
                <a:sym typeface="Wingdings" panose="05000000000000000000" pitchFamily="2" charset="2"/>
              </a:rPr>
              <a:t>ps and biases in the selection processes and promotion</a:t>
            </a:r>
            <a:endParaRPr lang="en-US">
              <a:latin typeface="Trebuchet MS"/>
            </a:endParaRPr>
          </a:p>
        </p:txBody>
      </p:sp>
      <p:pic>
        <p:nvPicPr>
          <p:cNvPr id="8" name="Picture 7">
            <a:extLst>
              <a:ext uri="{FF2B5EF4-FFF2-40B4-BE49-F238E27FC236}">
                <a16:creationId xmlns:a16="http://schemas.microsoft.com/office/drawing/2014/main" id="{B30A6868-9BDC-49DE-A4B6-2D583A9B765C}"/>
              </a:ext>
            </a:extLst>
          </p:cNvPr>
          <p:cNvPicPr>
            <a:picLocks noChangeAspect="1"/>
          </p:cNvPicPr>
          <p:nvPr/>
        </p:nvPicPr>
        <p:blipFill>
          <a:blip r:embed="rId8"/>
          <a:stretch>
            <a:fillRect/>
          </a:stretch>
        </p:blipFill>
        <p:spPr>
          <a:xfrm>
            <a:off x="3511758" y="3868183"/>
            <a:ext cx="1749354" cy="1310328"/>
          </a:xfrm>
          <a:prstGeom prst="rect">
            <a:avLst/>
          </a:prstGeom>
        </p:spPr>
      </p:pic>
      <p:sp>
        <p:nvSpPr>
          <p:cNvPr id="2" name="TextovéPole 3">
            <a:extLst>
              <a:ext uri="{FF2B5EF4-FFF2-40B4-BE49-F238E27FC236}">
                <a16:creationId xmlns:a16="http://schemas.microsoft.com/office/drawing/2014/main" id="{EB9F6CAC-B245-B5F6-C97E-9878E99DEA68}"/>
              </a:ext>
            </a:extLst>
          </p:cNvPr>
          <p:cNvSpPr txBox="1"/>
          <p:nvPr/>
        </p:nvSpPr>
        <p:spPr>
          <a:xfrm>
            <a:off x="3392489" y="696297"/>
            <a:ext cx="5404105" cy="707886"/>
          </a:xfrm>
          <a:prstGeom prst="rect">
            <a:avLst/>
          </a:prstGeom>
          <a:noFill/>
        </p:spPr>
        <p:txBody>
          <a:bodyPr wrap="square" rtlCol="0">
            <a:spAutoFit/>
          </a:bodyPr>
          <a:lstStyle/>
          <a:p>
            <a:pPr algn="ctr"/>
            <a:r>
              <a:rPr lang="en-US" sz="4000" b="1">
                <a:solidFill>
                  <a:schemeClr val="tx1">
                    <a:lumMod val="65000"/>
                    <a:lumOff val="35000"/>
                  </a:schemeClr>
                </a:solidFill>
                <a:latin typeface="Sofia Pro" pitchFamily="2" charset="0"/>
              </a:rPr>
              <a:t>Contents</a:t>
            </a:r>
            <a:endParaRPr lang="cs-CZ" sz="3200" b="1" i="0">
              <a:solidFill>
                <a:schemeClr val="tx1">
                  <a:lumMod val="65000"/>
                  <a:lumOff val="35000"/>
                </a:schemeClr>
              </a:solidFill>
              <a:latin typeface="Sofia Pro" pitchFamily="2" charset="0"/>
            </a:endParaRPr>
          </a:p>
        </p:txBody>
      </p:sp>
      <p:pic>
        <p:nvPicPr>
          <p:cNvPr id="11" name="Imatge 10" descr="Imatge que conté text, captura de pantalla, logotip, disseny&#10;&#10;Descripció generada automàticament">
            <a:extLst>
              <a:ext uri="{FF2B5EF4-FFF2-40B4-BE49-F238E27FC236}">
                <a16:creationId xmlns:a16="http://schemas.microsoft.com/office/drawing/2014/main" id="{41FB99B2-D997-425D-E916-CA19715E7E0C}"/>
              </a:ext>
            </a:extLst>
          </p:cNvPr>
          <p:cNvPicPr>
            <a:picLocks noChangeAspect="1"/>
          </p:cNvPicPr>
          <p:nvPr/>
        </p:nvPicPr>
        <p:blipFill>
          <a:blip r:embed="rId9"/>
          <a:stretch>
            <a:fillRect/>
          </a:stretch>
        </p:blipFill>
        <p:spPr>
          <a:xfrm>
            <a:off x="1312743" y="3786727"/>
            <a:ext cx="1730854" cy="1455528"/>
          </a:xfrm>
          <a:prstGeom prst="rect">
            <a:avLst/>
          </a:prstGeom>
        </p:spPr>
      </p:pic>
    </p:spTree>
    <p:extLst>
      <p:ext uri="{BB962C8B-B14F-4D97-AF65-F5344CB8AC3E}">
        <p14:creationId xmlns:p14="http://schemas.microsoft.com/office/powerpoint/2010/main" val="2907019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graphicEl>
                                              <a:dgm id="{AF54BFB8-5B0A-4DC9-BB52-F768F49E97C2}"/>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graphicEl>
                                              <a:dgm id="{24E9A56D-98CF-40B4-AFF8-3170C8D31F40}"/>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p:bldSub>
          <a:bldDgm bld="lvlOne"/>
        </p:bldSub>
      </p:bldGraphic>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ovéPole 3">
            <a:extLst>
              <a:ext uri="{FF2B5EF4-FFF2-40B4-BE49-F238E27FC236}">
                <a16:creationId xmlns:a16="http://schemas.microsoft.com/office/drawing/2014/main" id="{66A449B6-F6FE-4841-8948-D7A4F6AF6672}"/>
              </a:ext>
            </a:extLst>
          </p:cNvPr>
          <p:cNvSpPr txBox="1"/>
          <p:nvPr/>
        </p:nvSpPr>
        <p:spPr>
          <a:xfrm>
            <a:off x="3392489" y="696297"/>
            <a:ext cx="5404105" cy="707886"/>
          </a:xfrm>
          <a:prstGeom prst="rect">
            <a:avLst/>
          </a:prstGeom>
          <a:noFill/>
        </p:spPr>
        <p:txBody>
          <a:bodyPr wrap="square" rtlCol="0">
            <a:spAutoFit/>
          </a:bodyPr>
          <a:lstStyle/>
          <a:p>
            <a:pPr algn="ctr"/>
            <a:r>
              <a:rPr lang="en-US" sz="4000" b="1">
                <a:solidFill>
                  <a:schemeClr val="tx1">
                    <a:lumMod val="65000"/>
                    <a:lumOff val="35000"/>
                  </a:schemeClr>
                </a:solidFill>
                <a:latin typeface="Sofia Pro" pitchFamily="2" charset="0"/>
              </a:rPr>
              <a:t>Contents</a:t>
            </a:r>
            <a:endParaRPr lang="cs-CZ" sz="3200" b="1" i="0">
              <a:solidFill>
                <a:schemeClr val="tx1">
                  <a:lumMod val="65000"/>
                  <a:lumOff val="35000"/>
                </a:schemeClr>
              </a:solidFill>
              <a:latin typeface="Sofia Pro" pitchFamily="2" charset="0"/>
            </a:endParaRPr>
          </a:p>
        </p:txBody>
      </p:sp>
      <p:graphicFrame>
        <p:nvGraphicFramePr>
          <p:cNvPr id="8" name="Diagram 7">
            <a:extLst>
              <a:ext uri="{FF2B5EF4-FFF2-40B4-BE49-F238E27FC236}">
                <a16:creationId xmlns:a16="http://schemas.microsoft.com/office/drawing/2014/main" id="{0C969D26-33E7-4B15-8522-B08BA4152DEC}"/>
              </a:ext>
            </a:extLst>
          </p:cNvPr>
          <p:cNvGraphicFramePr/>
          <p:nvPr>
            <p:extLst>
              <p:ext uri="{D42A27DB-BD31-4B8C-83A1-F6EECF244321}">
                <p14:modId xmlns:p14="http://schemas.microsoft.com/office/powerpoint/2010/main" val="1900644559"/>
              </p:ext>
            </p:extLst>
          </p:nvPr>
        </p:nvGraphicFramePr>
        <p:xfrm>
          <a:off x="1142415" y="1664921"/>
          <a:ext cx="9668046" cy="119804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9" name="Diagram 8">
            <a:extLst>
              <a:ext uri="{FF2B5EF4-FFF2-40B4-BE49-F238E27FC236}">
                <a16:creationId xmlns:a16="http://schemas.microsoft.com/office/drawing/2014/main" id="{729FC6FA-646B-4AB7-BFB7-12109C51FCA4}"/>
              </a:ext>
            </a:extLst>
          </p:cNvPr>
          <p:cNvGraphicFramePr/>
          <p:nvPr>
            <p:extLst>
              <p:ext uri="{D42A27DB-BD31-4B8C-83A1-F6EECF244321}">
                <p14:modId xmlns:p14="http://schemas.microsoft.com/office/powerpoint/2010/main" val="1614438221"/>
              </p:ext>
            </p:extLst>
          </p:nvPr>
        </p:nvGraphicFramePr>
        <p:xfrm>
          <a:off x="1142415" y="2934125"/>
          <a:ext cx="9668046" cy="1198047"/>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aphicFrame>
        <p:nvGraphicFramePr>
          <p:cNvPr id="10" name="Diagram 9">
            <a:extLst>
              <a:ext uri="{FF2B5EF4-FFF2-40B4-BE49-F238E27FC236}">
                <a16:creationId xmlns:a16="http://schemas.microsoft.com/office/drawing/2014/main" id="{E66AEAEF-ECE9-4B93-B44D-21FA535120A4}"/>
              </a:ext>
            </a:extLst>
          </p:cNvPr>
          <p:cNvGraphicFramePr/>
          <p:nvPr>
            <p:extLst>
              <p:ext uri="{D42A27DB-BD31-4B8C-83A1-F6EECF244321}">
                <p14:modId xmlns:p14="http://schemas.microsoft.com/office/powerpoint/2010/main" val="695087027"/>
              </p:ext>
            </p:extLst>
          </p:nvPr>
        </p:nvGraphicFramePr>
        <p:xfrm>
          <a:off x="1142415" y="4203325"/>
          <a:ext cx="9668046" cy="1198047"/>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spTree>
    <p:extLst>
      <p:ext uri="{BB962C8B-B14F-4D97-AF65-F5344CB8AC3E}">
        <p14:creationId xmlns:p14="http://schemas.microsoft.com/office/powerpoint/2010/main" val="386876302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ovéPole 3">
            <a:extLst>
              <a:ext uri="{FF2B5EF4-FFF2-40B4-BE49-F238E27FC236}">
                <a16:creationId xmlns:a16="http://schemas.microsoft.com/office/drawing/2014/main" id="{66A449B6-F6FE-4841-8948-D7A4F6AF6672}"/>
              </a:ext>
            </a:extLst>
          </p:cNvPr>
          <p:cNvSpPr txBox="1"/>
          <p:nvPr/>
        </p:nvSpPr>
        <p:spPr>
          <a:xfrm>
            <a:off x="3392489" y="696297"/>
            <a:ext cx="5404105" cy="707886"/>
          </a:xfrm>
          <a:prstGeom prst="rect">
            <a:avLst/>
          </a:prstGeom>
          <a:noFill/>
        </p:spPr>
        <p:txBody>
          <a:bodyPr wrap="square" rtlCol="0">
            <a:spAutoFit/>
          </a:bodyPr>
          <a:lstStyle/>
          <a:p>
            <a:pPr algn="ctr"/>
            <a:r>
              <a:rPr lang="en-US" sz="4000" b="1">
                <a:solidFill>
                  <a:schemeClr val="tx1">
                    <a:lumMod val="65000"/>
                    <a:lumOff val="35000"/>
                  </a:schemeClr>
                </a:solidFill>
                <a:latin typeface="Sofia Pro" pitchFamily="2" charset="0"/>
              </a:rPr>
              <a:t>Assessment</a:t>
            </a:r>
            <a:endParaRPr lang="cs-CZ" sz="3200" b="1" i="0">
              <a:solidFill>
                <a:schemeClr val="tx1">
                  <a:lumMod val="65000"/>
                  <a:lumOff val="35000"/>
                </a:schemeClr>
              </a:solidFill>
              <a:latin typeface="Sofia Pro" pitchFamily="2" charset="0"/>
            </a:endParaRPr>
          </a:p>
        </p:txBody>
      </p:sp>
      <p:sp>
        <p:nvSpPr>
          <p:cNvPr id="4" name="Rectangle 3">
            <a:extLst>
              <a:ext uri="{FF2B5EF4-FFF2-40B4-BE49-F238E27FC236}">
                <a16:creationId xmlns:a16="http://schemas.microsoft.com/office/drawing/2014/main" id="{5BC437E7-B040-40D7-AD31-45D640B54F9D}"/>
              </a:ext>
            </a:extLst>
          </p:cNvPr>
          <p:cNvSpPr/>
          <p:nvPr/>
        </p:nvSpPr>
        <p:spPr>
          <a:xfrm>
            <a:off x="858246" y="1511340"/>
            <a:ext cx="6265333" cy="400110"/>
          </a:xfrm>
          <a:prstGeom prst="rect">
            <a:avLst/>
          </a:prstGeom>
        </p:spPr>
        <p:txBody>
          <a:bodyPr wrap="square">
            <a:spAutoFit/>
          </a:bodyPr>
          <a:lstStyle/>
          <a:p>
            <a:r>
              <a:rPr lang="en-GB" sz="2000" b="1" i="1">
                <a:solidFill>
                  <a:srgbClr val="6A007C"/>
                </a:solidFill>
                <a:latin typeface="Fira Sans"/>
              </a:rPr>
              <a:t>Is it relevant? Then, it must be assessed</a:t>
            </a:r>
          </a:p>
        </p:txBody>
      </p:sp>
      <p:sp>
        <p:nvSpPr>
          <p:cNvPr id="5" name="Rectangle 4">
            <a:extLst>
              <a:ext uri="{FF2B5EF4-FFF2-40B4-BE49-F238E27FC236}">
                <a16:creationId xmlns:a16="http://schemas.microsoft.com/office/drawing/2014/main" id="{3F30030A-9B73-4D7E-9823-21A6FA4F2D27}"/>
              </a:ext>
            </a:extLst>
          </p:cNvPr>
          <p:cNvSpPr/>
          <p:nvPr/>
        </p:nvSpPr>
        <p:spPr>
          <a:xfrm>
            <a:off x="858247" y="2017717"/>
            <a:ext cx="6265333" cy="1196802"/>
          </a:xfrm>
          <a:prstGeom prst="rect">
            <a:avLst/>
          </a:prstGeom>
        </p:spPr>
        <p:txBody>
          <a:bodyPr wrap="square">
            <a:spAutoFit/>
          </a:bodyPr>
          <a:lstStyle/>
          <a:p>
            <a:pPr marL="342900" indent="-342900">
              <a:lnSpc>
                <a:spcPts val="3000"/>
              </a:lnSpc>
              <a:buFont typeface="Wingdings" panose="05000000000000000000" pitchFamily="2" charset="2"/>
              <a:buChar char="q"/>
            </a:pPr>
            <a:r>
              <a:rPr lang="en-GB">
                <a:latin typeface="Fira Sans"/>
              </a:rPr>
              <a:t>Tools: </a:t>
            </a:r>
          </a:p>
          <a:p>
            <a:pPr marL="800100" lvl="1" indent="-342900">
              <a:lnSpc>
                <a:spcPts val="3000"/>
              </a:lnSpc>
              <a:buFont typeface="Wingdings" panose="05000000000000000000" pitchFamily="2" charset="2"/>
              <a:buChar char="à"/>
            </a:pPr>
            <a:r>
              <a:rPr lang="en-GB" sz="1600">
                <a:latin typeface="Fira Sans"/>
              </a:rPr>
              <a:t>Open question or multiple-choice test?</a:t>
            </a:r>
          </a:p>
          <a:p>
            <a:pPr marL="800100" lvl="1" indent="-342900">
              <a:lnSpc>
                <a:spcPts val="3000"/>
              </a:lnSpc>
              <a:buFont typeface="Wingdings" panose="05000000000000000000" pitchFamily="2" charset="2"/>
              <a:buChar char="à"/>
            </a:pPr>
            <a:r>
              <a:rPr lang="en-GB" sz="1600">
                <a:latin typeface="Fira Sans"/>
              </a:rPr>
              <a:t>Contextualised questions</a:t>
            </a:r>
          </a:p>
        </p:txBody>
      </p:sp>
      <p:sp>
        <p:nvSpPr>
          <p:cNvPr id="7" name="Rectangle 6">
            <a:extLst>
              <a:ext uri="{FF2B5EF4-FFF2-40B4-BE49-F238E27FC236}">
                <a16:creationId xmlns:a16="http://schemas.microsoft.com/office/drawing/2014/main" id="{F0197108-8696-4BB6-9C94-A8F83F0A2407}"/>
              </a:ext>
            </a:extLst>
          </p:cNvPr>
          <p:cNvSpPr/>
          <p:nvPr/>
        </p:nvSpPr>
        <p:spPr>
          <a:xfrm>
            <a:off x="858247" y="3314678"/>
            <a:ext cx="8374353" cy="1211485"/>
          </a:xfrm>
          <a:prstGeom prst="rect">
            <a:avLst/>
          </a:prstGeom>
        </p:spPr>
        <p:txBody>
          <a:bodyPr wrap="square">
            <a:spAutoFit/>
          </a:bodyPr>
          <a:lstStyle/>
          <a:p>
            <a:pPr marL="342900" indent="-342900">
              <a:lnSpc>
                <a:spcPts val="3000"/>
              </a:lnSpc>
              <a:buFont typeface="Wingdings" panose="05000000000000000000" pitchFamily="2" charset="2"/>
              <a:buChar char="q"/>
            </a:pPr>
            <a:r>
              <a:rPr lang="en-GB">
                <a:latin typeface="Fira Sans"/>
              </a:rPr>
              <a:t>Types: </a:t>
            </a:r>
          </a:p>
          <a:p>
            <a:pPr marL="800100" lvl="1" indent="-342900">
              <a:lnSpc>
                <a:spcPts val="3000"/>
              </a:lnSpc>
              <a:buFont typeface="Wingdings" panose="05000000000000000000" pitchFamily="2" charset="2"/>
              <a:buChar char="à"/>
            </a:pPr>
            <a:r>
              <a:rPr lang="en-GB" sz="1600">
                <a:latin typeface="Fira Sans"/>
              </a:rPr>
              <a:t>formative,</a:t>
            </a:r>
            <a:r>
              <a:rPr lang="en-GB" sz="1600">
                <a:latin typeface="Fira Sans"/>
                <a:sym typeface="Wingdings" panose="05000000000000000000" pitchFamily="2" charset="2"/>
              </a:rPr>
              <a:t> feedback</a:t>
            </a:r>
          </a:p>
          <a:p>
            <a:pPr marL="800100" lvl="1" indent="-342900">
              <a:lnSpc>
                <a:spcPts val="3000"/>
              </a:lnSpc>
              <a:buFont typeface="Wingdings" panose="05000000000000000000" pitchFamily="2" charset="2"/>
              <a:buChar char="à"/>
            </a:pPr>
            <a:r>
              <a:rPr lang="en-GB" sz="1600">
                <a:latin typeface="Fira Sans"/>
                <a:sym typeface="Wingdings" panose="05000000000000000000" pitchFamily="2" charset="2"/>
              </a:rPr>
              <a:t>Pros &amp; cons of co/self-assessment</a:t>
            </a:r>
            <a:endParaRPr lang="en-GB">
              <a:latin typeface="Fira Sans"/>
            </a:endParaRPr>
          </a:p>
        </p:txBody>
      </p:sp>
      <p:sp>
        <p:nvSpPr>
          <p:cNvPr id="8" name="Rectangle 7">
            <a:extLst>
              <a:ext uri="{FF2B5EF4-FFF2-40B4-BE49-F238E27FC236}">
                <a16:creationId xmlns:a16="http://schemas.microsoft.com/office/drawing/2014/main" id="{A0935DA2-BF73-4151-A3DE-5DB3F6092016}"/>
              </a:ext>
            </a:extLst>
          </p:cNvPr>
          <p:cNvSpPr/>
          <p:nvPr/>
        </p:nvSpPr>
        <p:spPr>
          <a:xfrm>
            <a:off x="858246" y="4611639"/>
            <a:ext cx="6265333" cy="369332"/>
          </a:xfrm>
          <a:prstGeom prst="rect">
            <a:avLst/>
          </a:prstGeom>
        </p:spPr>
        <p:txBody>
          <a:bodyPr wrap="square">
            <a:spAutoFit/>
          </a:bodyPr>
          <a:lstStyle/>
          <a:p>
            <a:pPr marL="342900" indent="-342900">
              <a:buFont typeface="Wingdings" panose="05000000000000000000" pitchFamily="2" charset="2"/>
              <a:buChar char="q"/>
            </a:pPr>
            <a:r>
              <a:rPr lang="en-GB">
                <a:latin typeface="Fira Sans"/>
              </a:rPr>
              <a:t>Student involvement: </a:t>
            </a:r>
            <a:r>
              <a:rPr lang="en-GB" i="1">
                <a:latin typeface="Fira Sans"/>
              </a:rPr>
              <a:t>when, how, why</a:t>
            </a:r>
          </a:p>
        </p:txBody>
      </p:sp>
      <p:sp>
        <p:nvSpPr>
          <p:cNvPr id="9" name="Rectangle 8">
            <a:extLst>
              <a:ext uri="{FF2B5EF4-FFF2-40B4-BE49-F238E27FC236}">
                <a16:creationId xmlns:a16="http://schemas.microsoft.com/office/drawing/2014/main" id="{5DEAD039-F32D-48CE-A3FE-D44331AFFC14}"/>
              </a:ext>
            </a:extLst>
          </p:cNvPr>
          <p:cNvSpPr/>
          <p:nvPr/>
        </p:nvSpPr>
        <p:spPr>
          <a:xfrm>
            <a:off x="858246" y="5097225"/>
            <a:ext cx="6265333" cy="369332"/>
          </a:xfrm>
          <a:prstGeom prst="rect">
            <a:avLst/>
          </a:prstGeom>
        </p:spPr>
        <p:txBody>
          <a:bodyPr wrap="square">
            <a:spAutoFit/>
          </a:bodyPr>
          <a:lstStyle/>
          <a:p>
            <a:pPr marL="342900" indent="-342900">
              <a:buFont typeface="Wingdings" panose="05000000000000000000" pitchFamily="2" charset="2"/>
              <a:buChar char="q"/>
            </a:pPr>
            <a:r>
              <a:rPr lang="en-GB">
                <a:latin typeface="Fira Sans"/>
              </a:rPr>
              <a:t>Unconscious bias by the educator!</a:t>
            </a:r>
          </a:p>
        </p:txBody>
      </p:sp>
    </p:spTree>
    <p:extLst>
      <p:ext uri="{BB962C8B-B14F-4D97-AF65-F5344CB8AC3E}">
        <p14:creationId xmlns:p14="http://schemas.microsoft.com/office/powerpoint/2010/main" val="1365064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p:bldP spid="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E323E65-2BDF-4CA9-81D3-49DF4F69DE31}"/>
              </a:ext>
            </a:extLst>
          </p:cNvPr>
          <p:cNvPicPr>
            <a:picLocks noChangeAspect="1"/>
          </p:cNvPicPr>
          <p:nvPr/>
        </p:nvPicPr>
        <p:blipFill>
          <a:blip r:embed="rId3"/>
          <a:stretch>
            <a:fillRect/>
          </a:stretch>
        </p:blipFill>
        <p:spPr>
          <a:xfrm>
            <a:off x="8482526" y="3436429"/>
            <a:ext cx="2836513" cy="1887570"/>
          </a:xfrm>
          <a:prstGeom prst="rect">
            <a:avLst/>
          </a:prstGeom>
          <a:effectLst>
            <a:softEdge rad="0"/>
          </a:effectLst>
        </p:spPr>
      </p:pic>
      <p:pic>
        <p:nvPicPr>
          <p:cNvPr id="8" name="Picture 7">
            <a:extLst>
              <a:ext uri="{FF2B5EF4-FFF2-40B4-BE49-F238E27FC236}">
                <a16:creationId xmlns:a16="http://schemas.microsoft.com/office/drawing/2014/main" id="{CE4AFD25-7392-4378-B164-6A2A2043CE59}"/>
              </a:ext>
            </a:extLst>
          </p:cNvPr>
          <p:cNvPicPr>
            <a:picLocks noChangeAspect="1"/>
          </p:cNvPicPr>
          <p:nvPr/>
        </p:nvPicPr>
        <p:blipFill>
          <a:blip r:embed="rId4"/>
          <a:stretch>
            <a:fillRect/>
          </a:stretch>
        </p:blipFill>
        <p:spPr>
          <a:xfrm>
            <a:off x="5421008" y="3436429"/>
            <a:ext cx="2872839" cy="1887570"/>
          </a:xfrm>
          <a:prstGeom prst="rect">
            <a:avLst/>
          </a:prstGeom>
          <a:effectLst>
            <a:softEdge rad="0"/>
          </a:effectLst>
        </p:spPr>
      </p:pic>
      <p:pic>
        <p:nvPicPr>
          <p:cNvPr id="3" name="Content Placeholder 2">
            <a:extLst>
              <a:ext uri="{FF2B5EF4-FFF2-40B4-BE49-F238E27FC236}">
                <a16:creationId xmlns:a16="http://schemas.microsoft.com/office/drawing/2014/main" id="{85EB763C-9DB8-42DA-81FF-6B4B0DE827D9}"/>
              </a:ext>
            </a:extLst>
          </p:cNvPr>
          <p:cNvPicPr>
            <a:picLocks noGrp="1" noChangeAspect="1"/>
          </p:cNvPicPr>
          <p:nvPr>
            <p:ph idx="4294967295"/>
          </p:nvPr>
        </p:nvPicPr>
        <p:blipFill>
          <a:blip r:embed="rId5"/>
          <a:stretch>
            <a:fillRect/>
          </a:stretch>
        </p:blipFill>
        <p:spPr>
          <a:xfrm>
            <a:off x="8482526" y="1372547"/>
            <a:ext cx="2818571" cy="1875631"/>
          </a:xfrm>
          <a:prstGeom prst="rect">
            <a:avLst/>
          </a:prstGeom>
          <a:effectLst>
            <a:softEdge rad="0"/>
          </a:effectLst>
        </p:spPr>
      </p:pic>
      <p:sp>
        <p:nvSpPr>
          <p:cNvPr id="4" name="TextovéPole 3">
            <a:extLst>
              <a:ext uri="{FF2B5EF4-FFF2-40B4-BE49-F238E27FC236}">
                <a16:creationId xmlns:a16="http://schemas.microsoft.com/office/drawing/2014/main" id="{BCD96489-9832-2120-9F17-8C5D200B9122}"/>
              </a:ext>
            </a:extLst>
          </p:cNvPr>
          <p:cNvSpPr txBox="1"/>
          <p:nvPr/>
        </p:nvSpPr>
        <p:spPr>
          <a:xfrm>
            <a:off x="1108163" y="1386836"/>
            <a:ext cx="4987837" cy="707886"/>
          </a:xfrm>
          <a:prstGeom prst="rect">
            <a:avLst/>
          </a:prstGeom>
          <a:noFill/>
        </p:spPr>
        <p:txBody>
          <a:bodyPr wrap="square" rtlCol="0">
            <a:spAutoFit/>
          </a:bodyPr>
          <a:lstStyle/>
          <a:p>
            <a:r>
              <a:rPr lang="en-US" sz="4000" b="1">
                <a:solidFill>
                  <a:schemeClr val="tx1">
                    <a:lumMod val="65000"/>
                    <a:lumOff val="35000"/>
                  </a:schemeClr>
                </a:solidFill>
                <a:latin typeface="Sofia Pro" pitchFamily="2" charset="0"/>
              </a:rPr>
              <a:t>Contents</a:t>
            </a:r>
            <a:endParaRPr lang="cs-CZ" sz="4000" b="1" i="0">
              <a:solidFill>
                <a:schemeClr val="tx1">
                  <a:lumMod val="65000"/>
                  <a:lumOff val="35000"/>
                </a:schemeClr>
              </a:solidFill>
              <a:latin typeface="Sofia Pro" pitchFamily="2" charset="0"/>
            </a:endParaRPr>
          </a:p>
        </p:txBody>
      </p:sp>
      <p:pic>
        <p:nvPicPr>
          <p:cNvPr id="9" name="Picture 8">
            <a:extLst>
              <a:ext uri="{FF2B5EF4-FFF2-40B4-BE49-F238E27FC236}">
                <a16:creationId xmlns:a16="http://schemas.microsoft.com/office/drawing/2014/main" id="{B3BC4A1B-66DB-45E2-949A-8715C0F37D3F}"/>
              </a:ext>
            </a:extLst>
          </p:cNvPr>
          <p:cNvPicPr>
            <a:picLocks noChangeAspect="1"/>
          </p:cNvPicPr>
          <p:nvPr/>
        </p:nvPicPr>
        <p:blipFill>
          <a:blip r:embed="rId6"/>
          <a:stretch>
            <a:fillRect/>
          </a:stretch>
        </p:blipFill>
        <p:spPr>
          <a:xfrm>
            <a:off x="5421008" y="1372547"/>
            <a:ext cx="2869676" cy="1875631"/>
          </a:xfrm>
          <a:prstGeom prst="rect">
            <a:avLst/>
          </a:prstGeom>
          <a:effectLst>
            <a:softEdge rad="0"/>
          </a:effectLst>
        </p:spPr>
      </p:pic>
      <p:sp>
        <p:nvSpPr>
          <p:cNvPr id="5" name="TextovéPole 4">
            <a:extLst>
              <a:ext uri="{FF2B5EF4-FFF2-40B4-BE49-F238E27FC236}">
                <a16:creationId xmlns:a16="http://schemas.microsoft.com/office/drawing/2014/main" id="{08338C97-1F5A-76F9-C058-235BDCCE2660}"/>
              </a:ext>
            </a:extLst>
          </p:cNvPr>
          <p:cNvSpPr txBox="1"/>
          <p:nvPr/>
        </p:nvSpPr>
        <p:spPr>
          <a:xfrm>
            <a:off x="1108163" y="2273677"/>
            <a:ext cx="4363950" cy="2126864"/>
          </a:xfrm>
          <a:prstGeom prst="rect">
            <a:avLst/>
          </a:prstGeom>
          <a:noFill/>
        </p:spPr>
        <p:txBody>
          <a:bodyPr wrap="square" lIns="91440" tIns="45720" rIns="91440" bIns="45720" rtlCol="0" anchor="t">
            <a:spAutoFit/>
          </a:bodyPr>
          <a:lstStyle/>
          <a:p>
            <a:pPr marL="342900" indent="-342900">
              <a:lnSpc>
                <a:spcPct val="150000"/>
              </a:lnSpc>
              <a:buAutoNum type="arabicPeriod"/>
            </a:pPr>
            <a:r>
              <a:rPr lang="en-US" err="1">
                <a:solidFill>
                  <a:schemeClr val="bg1">
                    <a:lumMod val="65000"/>
                  </a:schemeClr>
                </a:solidFill>
                <a:latin typeface="Sofia Pro"/>
              </a:rPr>
              <a:t>Agrifood</a:t>
            </a:r>
            <a:r>
              <a:rPr lang="en-US">
                <a:solidFill>
                  <a:schemeClr val="bg1">
                    <a:lumMod val="65000"/>
                  </a:schemeClr>
                </a:solidFill>
                <a:latin typeface="Sofia Pro"/>
              </a:rPr>
              <a:t> systems context</a:t>
            </a:r>
            <a:endParaRPr lang="en-US">
              <a:solidFill>
                <a:schemeClr val="bg1">
                  <a:lumMod val="65000"/>
                </a:schemeClr>
              </a:solidFill>
              <a:latin typeface="Sofia Pro" pitchFamily="2" charset="0"/>
            </a:endParaRPr>
          </a:p>
          <a:p>
            <a:pPr marL="342900" indent="-342900">
              <a:lnSpc>
                <a:spcPct val="150000"/>
              </a:lnSpc>
              <a:buAutoNum type="arabicPeriod"/>
            </a:pPr>
            <a:r>
              <a:rPr lang="en-US">
                <a:solidFill>
                  <a:schemeClr val="bg1">
                    <a:lumMod val="65000"/>
                  </a:schemeClr>
                </a:solidFill>
                <a:latin typeface="Sofia Pro" pitchFamily="2" charset="0"/>
              </a:rPr>
              <a:t>Gender in teaching</a:t>
            </a:r>
          </a:p>
          <a:p>
            <a:pPr marL="342900" indent="-342900">
              <a:lnSpc>
                <a:spcPct val="150000"/>
              </a:lnSpc>
              <a:buAutoNum type="arabicPeriod"/>
            </a:pPr>
            <a:r>
              <a:rPr lang="en-US" b="1">
                <a:solidFill>
                  <a:srgbClr val="6A007C"/>
                </a:solidFill>
                <a:latin typeface="Sofia Pro"/>
              </a:rPr>
              <a:t>Agrifood systems examples</a:t>
            </a:r>
            <a:endParaRPr lang="en-US" b="1">
              <a:solidFill>
                <a:srgbClr val="6A007C"/>
              </a:solidFill>
              <a:latin typeface="Sofia Pro" pitchFamily="2" charset="0"/>
            </a:endParaRPr>
          </a:p>
          <a:p>
            <a:pPr marL="342900" indent="-342900">
              <a:lnSpc>
                <a:spcPct val="150000"/>
              </a:lnSpc>
              <a:buAutoNum type="arabicPeriod"/>
            </a:pPr>
            <a:r>
              <a:rPr lang="en-US">
                <a:solidFill>
                  <a:schemeClr val="bg1">
                    <a:lumMod val="65000"/>
                  </a:schemeClr>
                </a:solidFill>
                <a:latin typeface="Sofia Pro" pitchFamily="2" charset="0"/>
              </a:rPr>
              <a:t>Recommended readings</a:t>
            </a:r>
          </a:p>
          <a:p>
            <a:pPr marL="342900" indent="-342900">
              <a:lnSpc>
                <a:spcPct val="150000"/>
              </a:lnSpc>
              <a:buAutoNum type="arabicPeriod"/>
            </a:pPr>
            <a:r>
              <a:rPr lang="en-US">
                <a:solidFill>
                  <a:schemeClr val="bg1">
                    <a:lumMod val="65000"/>
                  </a:schemeClr>
                </a:solidFill>
                <a:latin typeface="Sofia Pro" pitchFamily="2" charset="0"/>
              </a:rPr>
              <a:t>Final remarks</a:t>
            </a:r>
          </a:p>
        </p:txBody>
      </p:sp>
    </p:spTree>
    <p:extLst>
      <p:ext uri="{BB962C8B-B14F-4D97-AF65-F5344CB8AC3E}">
        <p14:creationId xmlns:p14="http://schemas.microsoft.com/office/powerpoint/2010/main" val="370490818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hlinkClick r:id="rId3"/>
            <a:extLst>
              <a:ext uri="{FF2B5EF4-FFF2-40B4-BE49-F238E27FC236}">
                <a16:creationId xmlns:a16="http://schemas.microsoft.com/office/drawing/2014/main" id="{9CDD1D08-618B-420A-817F-781EF1FC15A3}"/>
              </a:ext>
            </a:extLst>
          </p:cNvPr>
          <p:cNvPicPr>
            <a:picLocks noChangeAspect="1"/>
          </p:cNvPicPr>
          <p:nvPr/>
        </p:nvPicPr>
        <p:blipFill>
          <a:blip r:embed="rId4"/>
          <a:stretch>
            <a:fillRect/>
          </a:stretch>
        </p:blipFill>
        <p:spPr>
          <a:xfrm>
            <a:off x="1165746" y="1766338"/>
            <a:ext cx="6106495" cy="1310936"/>
          </a:xfrm>
          <a:prstGeom prst="rect">
            <a:avLst/>
          </a:prstGeom>
          <a:ln w="19050">
            <a:solidFill>
              <a:srgbClr val="007F2D"/>
            </a:solidFill>
          </a:ln>
        </p:spPr>
      </p:pic>
      <p:pic>
        <p:nvPicPr>
          <p:cNvPr id="5" name="Picture 4">
            <a:extLst>
              <a:ext uri="{FF2B5EF4-FFF2-40B4-BE49-F238E27FC236}">
                <a16:creationId xmlns:a16="http://schemas.microsoft.com/office/drawing/2014/main" id="{9CF8C5C9-800A-44A6-8935-73C0ACE08F4E}"/>
              </a:ext>
            </a:extLst>
          </p:cNvPr>
          <p:cNvPicPr>
            <a:picLocks noChangeAspect="1"/>
          </p:cNvPicPr>
          <p:nvPr/>
        </p:nvPicPr>
        <p:blipFill rotWithShape="1">
          <a:blip r:embed="rId5"/>
          <a:srcRect t="8273" r="55465" b="3483"/>
          <a:stretch/>
        </p:blipFill>
        <p:spPr>
          <a:xfrm>
            <a:off x="3436440" y="3203270"/>
            <a:ext cx="1565105" cy="1583479"/>
          </a:xfrm>
          <a:prstGeom prst="rect">
            <a:avLst/>
          </a:prstGeom>
        </p:spPr>
      </p:pic>
      <p:pic>
        <p:nvPicPr>
          <p:cNvPr id="6" name="Picture 5">
            <a:extLst>
              <a:ext uri="{FF2B5EF4-FFF2-40B4-BE49-F238E27FC236}">
                <a16:creationId xmlns:a16="http://schemas.microsoft.com/office/drawing/2014/main" id="{627DB4AE-BEA4-4AC2-A4F4-6D2C8E330AD4}"/>
              </a:ext>
            </a:extLst>
          </p:cNvPr>
          <p:cNvPicPr>
            <a:picLocks noChangeAspect="1"/>
          </p:cNvPicPr>
          <p:nvPr/>
        </p:nvPicPr>
        <p:blipFill rotWithShape="1">
          <a:blip r:embed="rId5"/>
          <a:srcRect l="50075"/>
          <a:stretch/>
        </p:blipFill>
        <p:spPr>
          <a:xfrm>
            <a:off x="7582841" y="1749949"/>
            <a:ext cx="3613185" cy="3695457"/>
          </a:xfrm>
          <a:prstGeom prst="rect">
            <a:avLst/>
          </a:prstGeom>
          <a:effectLst>
            <a:softEdge rad="0"/>
          </a:effectLst>
        </p:spPr>
      </p:pic>
      <p:sp>
        <p:nvSpPr>
          <p:cNvPr id="7" name="TextovéPole 3">
            <a:extLst>
              <a:ext uri="{FF2B5EF4-FFF2-40B4-BE49-F238E27FC236}">
                <a16:creationId xmlns:a16="http://schemas.microsoft.com/office/drawing/2014/main" id="{148C525D-99C4-4151-874B-2F6AD43784DB}"/>
              </a:ext>
            </a:extLst>
          </p:cNvPr>
          <p:cNvSpPr txBox="1"/>
          <p:nvPr/>
        </p:nvSpPr>
        <p:spPr>
          <a:xfrm>
            <a:off x="1993153" y="704708"/>
            <a:ext cx="8205693" cy="584775"/>
          </a:xfrm>
          <a:prstGeom prst="rect">
            <a:avLst/>
          </a:prstGeom>
          <a:noFill/>
        </p:spPr>
        <p:txBody>
          <a:bodyPr wrap="square" rtlCol="0">
            <a:spAutoFit/>
          </a:bodyPr>
          <a:lstStyle/>
          <a:p>
            <a:pPr algn="ctr"/>
            <a:r>
              <a:rPr lang="en-US" sz="3200" b="1">
                <a:solidFill>
                  <a:schemeClr val="tx1">
                    <a:lumMod val="65000"/>
                    <a:lumOff val="35000"/>
                  </a:schemeClr>
                </a:solidFill>
                <a:latin typeface="Sofia Pro" pitchFamily="2" charset="0"/>
              </a:rPr>
              <a:t>Subject: machinery &amp; mechanization</a:t>
            </a:r>
            <a:endParaRPr lang="cs-CZ" sz="3200" b="1">
              <a:solidFill>
                <a:schemeClr val="tx1">
                  <a:lumMod val="65000"/>
                  <a:lumOff val="35000"/>
                </a:schemeClr>
              </a:solidFill>
            </a:endParaRPr>
          </a:p>
        </p:txBody>
      </p:sp>
      <p:sp>
        <p:nvSpPr>
          <p:cNvPr id="9" name="TextBox 8">
            <a:extLst>
              <a:ext uri="{FF2B5EF4-FFF2-40B4-BE49-F238E27FC236}">
                <a16:creationId xmlns:a16="http://schemas.microsoft.com/office/drawing/2014/main" id="{83E08455-823F-45F3-BA22-9D7404461CD6}"/>
              </a:ext>
            </a:extLst>
          </p:cNvPr>
          <p:cNvSpPr txBox="1"/>
          <p:nvPr/>
        </p:nvSpPr>
        <p:spPr>
          <a:xfrm>
            <a:off x="1063247" y="4983741"/>
            <a:ext cx="6106495" cy="461665"/>
          </a:xfrm>
          <a:prstGeom prst="rect">
            <a:avLst/>
          </a:prstGeom>
          <a:noFill/>
        </p:spPr>
        <p:txBody>
          <a:bodyPr wrap="square">
            <a:spAutoFit/>
          </a:bodyPr>
          <a:lstStyle/>
          <a:p>
            <a:pPr fontAlgn="base"/>
            <a:r>
              <a:rPr lang="en-US" sz="1200" b="0" i="0" u="none" strike="noStrike">
                <a:solidFill>
                  <a:schemeClr val="bg1">
                    <a:lumMod val="50000"/>
                  </a:schemeClr>
                </a:solidFill>
                <a:effectLst/>
                <a:latin typeface="Sofia Pro"/>
                <a:hlinkClick r:id="rId6"/>
              </a:rPr>
              <a:t>Enginyeries </a:t>
            </a:r>
            <a:r>
              <a:rPr lang="en-US" sz="1200" b="0" i="0" u="none" strike="noStrike" err="1">
                <a:solidFill>
                  <a:schemeClr val="bg1">
                    <a:lumMod val="50000"/>
                  </a:schemeClr>
                </a:solidFill>
                <a:effectLst/>
                <a:latin typeface="Sofia Pro"/>
                <a:hlinkClick r:id="rId6"/>
              </a:rPr>
              <a:t>Agraries</a:t>
            </a:r>
            <a:r>
              <a:rPr lang="en-US" sz="1200" b="0" i="0" u="none" strike="noStrike">
                <a:solidFill>
                  <a:schemeClr val="bg1">
                    <a:lumMod val="50000"/>
                  </a:schemeClr>
                </a:solidFill>
                <a:effectLst/>
                <a:latin typeface="Sofia Pro"/>
                <a:hlinkClick r:id="rId6"/>
              </a:rPr>
              <a:t>: </a:t>
            </a:r>
            <a:r>
              <a:rPr lang="en-US" sz="1200" b="0" i="0" u="none" strike="noStrike" err="1">
                <a:solidFill>
                  <a:schemeClr val="bg1">
                    <a:lumMod val="50000"/>
                  </a:schemeClr>
                </a:solidFill>
                <a:effectLst/>
                <a:latin typeface="Sofia Pro"/>
                <a:hlinkClick r:id="rId6"/>
              </a:rPr>
              <a:t>guies</a:t>
            </a:r>
            <a:r>
              <a:rPr lang="en-US" sz="1200" b="0" i="0" u="none" strike="noStrike">
                <a:solidFill>
                  <a:schemeClr val="bg1">
                    <a:lumMod val="50000"/>
                  </a:schemeClr>
                </a:solidFill>
                <a:effectLst/>
                <a:latin typeface="Sofia Pro"/>
                <a:hlinkClick r:id="rId6"/>
              </a:rPr>
              <a:t> per a una </a:t>
            </a:r>
            <a:r>
              <a:rPr lang="en-US" sz="1200" b="0" i="0" u="none" strike="noStrike" err="1">
                <a:solidFill>
                  <a:schemeClr val="bg1">
                    <a:lumMod val="50000"/>
                  </a:schemeClr>
                </a:solidFill>
                <a:effectLst/>
                <a:latin typeface="Sofia Pro"/>
                <a:hlinkClick r:id="rId6"/>
              </a:rPr>
              <a:t>docència</a:t>
            </a:r>
            <a:r>
              <a:rPr lang="en-US" sz="1200" b="0" i="0" u="none" strike="noStrike">
                <a:solidFill>
                  <a:schemeClr val="bg1">
                    <a:lumMod val="50000"/>
                  </a:schemeClr>
                </a:solidFill>
                <a:effectLst/>
                <a:latin typeface="Sofia Pro"/>
                <a:hlinkClick r:id="rId6"/>
              </a:rPr>
              <a:t> </a:t>
            </a:r>
            <a:r>
              <a:rPr lang="en-US" sz="1200" b="0" i="0" u="none" strike="noStrike" err="1">
                <a:solidFill>
                  <a:schemeClr val="bg1">
                    <a:lumMod val="50000"/>
                  </a:schemeClr>
                </a:solidFill>
                <a:effectLst/>
                <a:latin typeface="Sofia Pro"/>
                <a:hlinkClick r:id="rId6"/>
              </a:rPr>
              <a:t>universitària</a:t>
            </a:r>
            <a:r>
              <a:rPr lang="en-US" sz="1200" b="0" i="0" u="none" strike="noStrike">
                <a:solidFill>
                  <a:schemeClr val="bg1">
                    <a:lumMod val="50000"/>
                  </a:schemeClr>
                </a:solidFill>
                <a:effectLst/>
                <a:latin typeface="Sofia Pro"/>
                <a:hlinkClick r:id="rId6"/>
              </a:rPr>
              <a:t> </a:t>
            </a:r>
            <a:r>
              <a:rPr lang="en-US" sz="1200" b="0" i="0" u="none" strike="noStrike" err="1">
                <a:solidFill>
                  <a:schemeClr val="bg1">
                    <a:lumMod val="50000"/>
                  </a:schemeClr>
                </a:solidFill>
                <a:effectLst/>
                <a:latin typeface="Sofia Pro"/>
                <a:hlinkClick r:id="rId6"/>
              </a:rPr>
              <a:t>amb</a:t>
            </a:r>
            <a:r>
              <a:rPr lang="en-US" sz="1200" b="0" i="0" u="none" strike="noStrike">
                <a:solidFill>
                  <a:schemeClr val="bg1">
                    <a:lumMod val="50000"/>
                  </a:schemeClr>
                </a:solidFill>
                <a:effectLst/>
                <a:latin typeface="Sofia Pro"/>
                <a:hlinkClick r:id="rId6"/>
              </a:rPr>
              <a:t> </a:t>
            </a:r>
            <a:r>
              <a:rPr lang="en-US" sz="1200" b="0" i="0" u="none" strike="noStrike" err="1">
                <a:solidFill>
                  <a:schemeClr val="bg1">
                    <a:lumMod val="50000"/>
                  </a:schemeClr>
                </a:solidFill>
                <a:effectLst/>
                <a:latin typeface="Sofia Pro"/>
                <a:hlinkClick r:id="rId6"/>
              </a:rPr>
              <a:t>perspectiva</a:t>
            </a:r>
            <a:r>
              <a:rPr lang="en-US" sz="1200" b="0" i="0" u="none" strike="noStrike">
                <a:solidFill>
                  <a:schemeClr val="bg1">
                    <a:lumMod val="50000"/>
                  </a:schemeClr>
                </a:solidFill>
                <a:effectLst/>
                <a:latin typeface="Sofia Pro"/>
                <a:hlinkClick r:id="rId6"/>
              </a:rPr>
              <a:t> de </a:t>
            </a:r>
            <a:r>
              <a:rPr lang="en-US" sz="1200" b="0" i="0" u="none" strike="noStrike" err="1">
                <a:solidFill>
                  <a:schemeClr val="bg1">
                    <a:lumMod val="50000"/>
                  </a:schemeClr>
                </a:solidFill>
                <a:effectLst/>
                <a:latin typeface="Sofia Pro"/>
                <a:hlinkClick r:id="rId6"/>
              </a:rPr>
              <a:t>gènere</a:t>
            </a:r>
            <a:r>
              <a:rPr lang="en-US" sz="1200" b="0" i="0" u="none" strike="noStrike">
                <a:solidFill>
                  <a:schemeClr val="bg1">
                    <a:lumMod val="50000"/>
                  </a:schemeClr>
                </a:solidFill>
                <a:effectLst/>
                <a:latin typeface="Sofia Pro"/>
                <a:hlinkClick r:id="rId6"/>
              </a:rPr>
              <a:t>. </a:t>
            </a:r>
            <a:br>
              <a:rPr lang="en-US" sz="1200" b="0" i="0" u="none" strike="noStrike">
                <a:solidFill>
                  <a:schemeClr val="bg1">
                    <a:lumMod val="50000"/>
                  </a:schemeClr>
                </a:solidFill>
                <a:effectLst/>
                <a:latin typeface="Sofia Pro"/>
                <a:hlinkClick r:id="rId6"/>
              </a:rPr>
            </a:br>
            <a:r>
              <a:rPr lang="en-US" sz="1200" b="0" i="0" err="1">
                <a:solidFill>
                  <a:srgbClr val="808080"/>
                </a:solidFill>
                <a:effectLst/>
                <a:latin typeface="Sofia Pro"/>
                <a:hlinkClick r:id="rId6"/>
              </a:rPr>
              <a:t>Raigón</a:t>
            </a:r>
            <a:r>
              <a:rPr lang="en-US" sz="1200" b="0" i="0">
                <a:solidFill>
                  <a:srgbClr val="808080"/>
                </a:solidFill>
                <a:effectLst/>
                <a:latin typeface="Sofia Pro"/>
                <a:hlinkClick r:id="rId6"/>
              </a:rPr>
              <a:t> Jiménez, María Dolores (</a:t>
            </a:r>
            <a:r>
              <a:rPr lang="en-US" sz="1200" b="0" i="0" err="1">
                <a:solidFill>
                  <a:srgbClr val="808080"/>
                </a:solidFill>
                <a:effectLst/>
                <a:latin typeface="Sofia Pro"/>
                <a:hlinkClick r:id="rId6"/>
              </a:rPr>
              <a:t>Xarxa</a:t>
            </a:r>
            <a:r>
              <a:rPr lang="en-US" sz="1200" b="0" i="0">
                <a:solidFill>
                  <a:srgbClr val="808080"/>
                </a:solidFill>
                <a:effectLst/>
                <a:latin typeface="Sofia Pro"/>
                <a:hlinkClick r:id="rId6"/>
              </a:rPr>
              <a:t> Vives </a:t>
            </a:r>
            <a:r>
              <a:rPr lang="en-US" sz="1200" b="0" i="0" err="1">
                <a:solidFill>
                  <a:srgbClr val="808080"/>
                </a:solidFill>
                <a:effectLst/>
                <a:latin typeface="Sofia Pro"/>
                <a:hlinkClick r:id="rId6"/>
              </a:rPr>
              <a:t>d'Universitats</a:t>
            </a:r>
            <a:r>
              <a:rPr lang="en-US" sz="1200" b="0" i="0">
                <a:solidFill>
                  <a:srgbClr val="808080"/>
                </a:solidFill>
                <a:effectLst/>
                <a:latin typeface="Sofia Pro"/>
                <a:hlinkClick r:id="rId6"/>
              </a:rPr>
              <a:t>, 2022)</a:t>
            </a:r>
            <a:endParaRPr lang="en-US" sz="1200" b="0" i="0">
              <a:solidFill>
                <a:srgbClr val="808080"/>
              </a:solidFill>
              <a:effectLst/>
              <a:latin typeface="Sofia Pro"/>
            </a:endParaRPr>
          </a:p>
        </p:txBody>
      </p:sp>
      <p:pic>
        <p:nvPicPr>
          <p:cNvPr id="12" name="Picture 11">
            <a:extLst>
              <a:ext uri="{FF2B5EF4-FFF2-40B4-BE49-F238E27FC236}">
                <a16:creationId xmlns:a16="http://schemas.microsoft.com/office/drawing/2014/main" id="{7BBB91A7-0E08-4DF3-94E7-8416ECED6FB0}"/>
              </a:ext>
            </a:extLst>
          </p:cNvPr>
          <p:cNvPicPr>
            <a:picLocks noChangeAspect="1"/>
          </p:cNvPicPr>
          <p:nvPr/>
        </p:nvPicPr>
        <p:blipFill>
          <a:blip r:embed="rId7"/>
          <a:stretch>
            <a:fillRect/>
          </a:stretch>
        </p:blipFill>
        <p:spPr>
          <a:xfrm>
            <a:off x="9665025" y="4716469"/>
            <a:ext cx="826198" cy="826198"/>
          </a:xfrm>
          <a:prstGeom prst="rect">
            <a:avLst/>
          </a:prstGeom>
        </p:spPr>
      </p:pic>
      <p:pic>
        <p:nvPicPr>
          <p:cNvPr id="14" name="Picture 13">
            <a:extLst>
              <a:ext uri="{FF2B5EF4-FFF2-40B4-BE49-F238E27FC236}">
                <a16:creationId xmlns:a16="http://schemas.microsoft.com/office/drawing/2014/main" id="{F81D78AB-0C31-4278-80CC-FAC6694DC93B}"/>
              </a:ext>
            </a:extLst>
          </p:cNvPr>
          <p:cNvPicPr>
            <a:picLocks noChangeAspect="1"/>
          </p:cNvPicPr>
          <p:nvPr/>
        </p:nvPicPr>
        <p:blipFill>
          <a:blip r:embed="rId8"/>
          <a:stretch>
            <a:fillRect/>
          </a:stretch>
        </p:blipFill>
        <p:spPr>
          <a:xfrm>
            <a:off x="10491223" y="4716470"/>
            <a:ext cx="826197" cy="826197"/>
          </a:xfrm>
          <a:prstGeom prst="rect">
            <a:avLst/>
          </a:prstGeom>
        </p:spPr>
      </p:pic>
    </p:spTree>
    <p:extLst>
      <p:ext uri="{BB962C8B-B14F-4D97-AF65-F5344CB8AC3E}">
        <p14:creationId xmlns:p14="http://schemas.microsoft.com/office/powerpoint/2010/main" val="77307810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a:extLst>
              <a:ext uri="{FF2B5EF4-FFF2-40B4-BE49-F238E27FC236}">
                <a16:creationId xmlns:a16="http://schemas.microsoft.com/office/drawing/2014/main" id="{A2B927DD-F3D0-4E61-9727-FF3B2D336A70}"/>
              </a:ext>
            </a:extLst>
          </p:cNvPr>
          <p:cNvGrpSpPr/>
          <p:nvPr/>
        </p:nvGrpSpPr>
        <p:grpSpPr>
          <a:xfrm>
            <a:off x="1372602" y="1650860"/>
            <a:ext cx="4357938" cy="1600438"/>
            <a:chOff x="798523" y="2019178"/>
            <a:chExt cx="4357938" cy="1600438"/>
          </a:xfrm>
        </p:grpSpPr>
        <p:sp>
          <p:nvSpPr>
            <p:cNvPr id="29" name="Rectangle 28">
              <a:extLst>
                <a:ext uri="{FF2B5EF4-FFF2-40B4-BE49-F238E27FC236}">
                  <a16:creationId xmlns:a16="http://schemas.microsoft.com/office/drawing/2014/main" id="{25BECE4A-4FB9-4D35-A1AE-46B605C8BE89}"/>
                </a:ext>
              </a:extLst>
            </p:cNvPr>
            <p:cNvSpPr/>
            <p:nvPr/>
          </p:nvSpPr>
          <p:spPr>
            <a:xfrm>
              <a:off x="798523" y="2019178"/>
              <a:ext cx="4357938" cy="1600438"/>
            </a:xfrm>
            <a:prstGeom prst="rect">
              <a:avLst/>
            </a:prstGeom>
            <a:solidFill>
              <a:schemeClr val="bg1"/>
            </a:solidFill>
            <a:ln w="19050">
              <a:solidFill>
                <a:srgbClr val="007F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7" name="Group 26">
              <a:extLst>
                <a:ext uri="{FF2B5EF4-FFF2-40B4-BE49-F238E27FC236}">
                  <a16:creationId xmlns:a16="http://schemas.microsoft.com/office/drawing/2014/main" id="{A0112DBE-89E6-4B7A-A632-AA4CE9458E8B}"/>
                </a:ext>
              </a:extLst>
            </p:cNvPr>
            <p:cNvGrpSpPr/>
            <p:nvPr/>
          </p:nvGrpSpPr>
          <p:grpSpPr>
            <a:xfrm>
              <a:off x="873939" y="2047459"/>
              <a:ext cx="4221846" cy="1468739"/>
              <a:chOff x="873939" y="2047459"/>
              <a:chExt cx="4221846" cy="1468739"/>
            </a:xfrm>
          </p:grpSpPr>
          <p:pic>
            <p:nvPicPr>
              <p:cNvPr id="4" name="Picture 3">
                <a:extLst>
                  <a:ext uri="{FF2B5EF4-FFF2-40B4-BE49-F238E27FC236}">
                    <a16:creationId xmlns:a16="http://schemas.microsoft.com/office/drawing/2014/main" id="{EA110F35-75EF-462A-B14D-B9EB35BE98F0}"/>
                  </a:ext>
                </a:extLst>
              </p:cNvPr>
              <p:cNvPicPr>
                <a:picLocks noChangeAspect="1"/>
              </p:cNvPicPr>
              <p:nvPr/>
            </p:nvPicPr>
            <p:blipFill>
              <a:blip r:embed="rId3"/>
              <a:stretch>
                <a:fillRect/>
              </a:stretch>
            </p:blipFill>
            <p:spPr>
              <a:xfrm>
                <a:off x="969034" y="3116554"/>
                <a:ext cx="3933083" cy="399644"/>
              </a:xfrm>
              <a:prstGeom prst="rect">
                <a:avLst/>
              </a:prstGeom>
            </p:spPr>
          </p:pic>
          <p:pic>
            <p:nvPicPr>
              <p:cNvPr id="10" name="Picture 9">
                <a:hlinkClick r:id="rId4"/>
                <a:extLst>
                  <a:ext uri="{FF2B5EF4-FFF2-40B4-BE49-F238E27FC236}">
                    <a16:creationId xmlns:a16="http://schemas.microsoft.com/office/drawing/2014/main" id="{33B06EA6-16B0-4970-A774-27A354D3DC5B}"/>
                  </a:ext>
                </a:extLst>
              </p:cNvPr>
              <p:cNvPicPr>
                <a:picLocks noChangeAspect="1"/>
              </p:cNvPicPr>
              <p:nvPr/>
            </p:nvPicPr>
            <p:blipFill>
              <a:blip r:embed="rId5"/>
              <a:stretch>
                <a:fillRect/>
              </a:stretch>
            </p:blipFill>
            <p:spPr>
              <a:xfrm>
                <a:off x="873939" y="2047459"/>
                <a:ext cx="4221846" cy="1097375"/>
              </a:xfrm>
              <a:prstGeom prst="rect">
                <a:avLst/>
              </a:prstGeom>
            </p:spPr>
          </p:pic>
        </p:grpSp>
      </p:grpSp>
      <p:grpSp>
        <p:nvGrpSpPr>
          <p:cNvPr id="32" name="Group 31">
            <a:extLst>
              <a:ext uri="{FF2B5EF4-FFF2-40B4-BE49-F238E27FC236}">
                <a16:creationId xmlns:a16="http://schemas.microsoft.com/office/drawing/2014/main" id="{D003BECE-CE08-4D43-9D41-444E17D2F9E9}"/>
              </a:ext>
            </a:extLst>
          </p:cNvPr>
          <p:cNvGrpSpPr/>
          <p:nvPr/>
        </p:nvGrpSpPr>
        <p:grpSpPr>
          <a:xfrm>
            <a:off x="5901051" y="1650860"/>
            <a:ext cx="5044076" cy="1600438"/>
            <a:chOff x="6043773" y="2012254"/>
            <a:chExt cx="5044076" cy="1600438"/>
          </a:xfrm>
        </p:grpSpPr>
        <p:sp>
          <p:nvSpPr>
            <p:cNvPr id="30" name="Rectangle 29">
              <a:extLst>
                <a:ext uri="{FF2B5EF4-FFF2-40B4-BE49-F238E27FC236}">
                  <a16:creationId xmlns:a16="http://schemas.microsoft.com/office/drawing/2014/main" id="{6DA3210B-0E00-4BC7-BC7C-965F420F6FF9}"/>
                </a:ext>
              </a:extLst>
            </p:cNvPr>
            <p:cNvSpPr/>
            <p:nvPr/>
          </p:nvSpPr>
          <p:spPr>
            <a:xfrm>
              <a:off x="6043773" y="2012254"/>
              <a:ext cx="5044076" cy="1600438"/>
            </a:xfrm>
            <a:prstGeom prst="rect">
              <a:avLst/>
            </a:prstGeom>
            <a:solidFill>
              <a:schemeClr val="bg1"/>
            </a:solidFill>
            <a:ln w="19050">
              <a:solidFill>
                <a:srgbClr val="007F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8" name="Group 27">
              <a:extLst>
                <a:ext uri="{FF2B5EF4-FFF2-40B4-BE49-F238E27FC236}">
                  <a16:creationId xmlns:a16="http://schemas.microsoft.com/office/drawing/2014/main" id="{982170D0-2FF7-41D6-879E-9748DEC65140}"/>
                </a:ext>
              </a:extLst>
            </p:cNvPr>
            <p:cNvGrpSpPr/>
            <p:nvPr/>
          </p:nvGrpSpPr>
          <p:grpSpPr>
            <a:xfrm>
              <a:off x="6076122" y="2141725"/>
              <a:ext cx="4991849" cy="1376237"/>
              <a:chOff x="6076122" y="2141725"/>
              <a:chExt cx="4991849" cy="1376237"/>
            </a:xfrm>
          </p:grpSpPr>
          <p:pic>
            <p:nvPicPr>
              <p:cNvPr id="17" name="Picture 16">
                <a:hlinkClick r:id="rId6"/>
                <a:extLst>
                  <a:ext uri="{FF2B5EF4-FFF2-40B4-BE49-F238E27FC236}">
                    <a16:creationId xmlns:a16="http://schemas.microsoft.com/office/drawing/2014/main" id="{49AAD95D-CD12-44F2-8789-10EE6505897F}"/>
                  </a:ext>
                </a:extLst>
              </p:cNvPr>
              <p:cNvPicPr>
                <a:picLocks noChangeAspect="1"/>
              </p:cNvPicPr>
              <p:nvPr/>
            </p:nvPicPr>
            <p:blipFill>
              <a:blip r:embed="rId7"/>
              <a:stretch>
                <a:fillRect/>
              </a:stretch>
            </p:blipFill>
            <p:spPr>
              <a:xfrm>
                <a:off x="6231117" y="2141725"/>
                <a:ext cx="4672166" cy="1063871"/>
              </a:xfrm>
              <a:prstGeom prst="rect">
                <a:avLst/>
              </a:prstGeom>
            </p:spPr>
          </p:pic>
          <p:pic>
            <p:nvPicPr>
              <p:cNvPr id="19" name="Picture 18">
                <a:extLst>
                  <a:ext uri="{FF2B5EF4-FFF2-40B4-BE49-F238E27FC236}">
                    <a16:creationId xmlns:a16="http://schemas.microsoft.com/office/drawing/2014/main" id="{FD44E0A0-363C-4245-B412-78BB5A76A3A3}"/>
                  </a:ext>
                </a:extLst>
              </p:cNvPr>
              <p:cNvPicPr>
                <a:picLocks noChangeAspect="1"/>
              </p:cNvPicPr>
              <p:nvPr/>
            </p:nvPicPr>
            <p:blipFill>
              <a:blip r:embed="rId8"/>
              <a:stretch>
                <a:fillRect/>
              </a:stretch>
            </p:blipFill>
            <p:spPr>
              <a:xfrm>
                <a:off x="6076122" y="3205596"/>
                <a:ext cx="4991849" cy="312366"/>
              </a:xfrm>
              <a:prstGeom prst="rect">
                <a:avLst/>
              </a:prstGeom>
            </p:spPr>
          </p:pic>
        </p:grpSp>
      </p:grpSp>
      <p:pic>
        <p:nvPicPr>
          <p:cNvPr id="21" name="Picture 20">
            <a:extLst>
              <a:ext uri="{FF2B5EF4-FFF2-40B4-BE49-F238E27FC236}">
                <a16:creationId xmlns:a16="http://schemas.microsoft.com/office/drawing/2014/main" id="{E54BCFB2-9452-4787-B63F-30894C2A9CBD}"/>
              </a:ext>
            </a:extLst>
          </p:cNvPr>
          <p:cNvPicPr>
            <a:picLocks noChangeAspect="1"/>
          </p:cNvPicPr>
          <p:nvPr/>
        </p:nvPicPr>
        <p:blipFill>
          <a:blip r:embed="rId9"/>
          <a:stretch>
            <a:fillRect/>
          </a:stretch>
        </p:blipFill>
        <p:spPr>
          <a:xfrm>
            <a:off x="6559696" y="3606703"/>
            <a:ext cx="1662786" cy="1775708"/>
          </a:xfrm>
          <a:prstGeom prst="rect">
            <a:avLst/>
          </a:prstGeom>
        </p:spPr>
      </p:pic>
      <p:sp>
        <p:nvSpPr>
          <p:cNvPr id="23" name="TextBox 22">
            <a:extLst>
              <a:ext uri="{FF2B5EF4-FFF2-40B4-BE49-F238E27FC236}">
                <a16:creationId xmlns:a16="http://schemas.microsoft.com/office/drawing/2014/main" id="{8EBA11E5-875C-4FF0-BC49-96E0090D121C}"/>
              </a:ext>
            </a:extLst>
          </p:cNvPr>
          <p:cNvSpPr txBox="1"/>
          <p:nvPr/>
        </p:nvSpPr>
        <p:spPr>
          <a:xfrm>
            <a:off x="1041298" y="3619584"/>
            <a:ext cx="2401062" cy="1815882"/>
          </a:xfrm>
          <a:prstGeom prst="rect">
            <a:avLst/>
          </a:prstGeom>
          <a:noFill/>
        </p:spPr>
        <p:txBody>
          <a:bodyPr wrap="square">
            <a:spAutoFit/>
          </a:bodyPr>
          <a:lstStyle/>
          <a:p>
            <a:r>
              <a:rPr lang="en-US" sz="1400" i="1">
                <a:latin typeface="Sofia Pro"/>
              </a:rPr>
              <a:t>The best possible ergonomic match maximizes an operator’s effectiveness, comfort and system safety. For every ergonomic mismatch, you are deducting from your ideal productivity, costing time and money.</a:t>
            </a:r>
          </a:p>
        </p:txBody>
      </p:sp>
      <p:pic>
        <p:nvPicPr>
          <p:cNvPr id="24" name="Picture 23">
            <a:extLst>
              <a:ext uri="{FF2B5EF4-FFF2-40B4-BE49-F238E27FC236}">
                <a16:creationId xmlns:a16="http://schemas.microsoft.com/office/drawing/2014/main" id="{848FA882-1B4A-4B95-8674-AF22DF967872}"/>
              </a:ext>
            </a:extLst>
          </p:cNvPr>
          <p:cNvPicPr>
            <a:picLocks noChangeAspect="1"/>
          </p:cNvPicPr>
          <p:nvPr/>
        </p:nvPicPr>
        <p:blipFill>
          <a:blip r:embed="rId10"/>
          <a:stretch>
            <a:fillRect/>
          </a:stretch>
        </p:blipFill>
        <p:spPr>
          <a:xfrm>
            <a:off x="3583722" y="3612706"/>
            <a:ext cx="1241435" cy="1769705"/>
          </a:xfrm>
          <a:prstGeom prst="rect">
            <a:avLst/>
          </a:prstGeom>
        </p:spPr>
      </p:pic>
      <p:pic>
        <p:nvPicPr>
          <p:cNvPr id="25" name="Picture 24">
            <a:extLst>
              <a:ext uri="{FF2B5EF4-FFF2-40B4-BE49-F238E27FC236}">
                <a16:creationId xmlns:a16="http://schemas.microsoft.com/office/drawing/2014/main" id="{2B38A320-FB49-4B8C-9C4E-24866983B7E7}"/>
              </a:ext>
            </a:extLst>
          </p:cNvPr>
          <p:cNvPicPr>
            <a:picLocks noChangeAspect="1"/>
          </p:cNvPicPr>
          <p:nvPr/>
        </p:nvPicPr>
        <p:blipFill>
          <a:blip r:embed="rId11"/>
          <a:stretch>
            <a:fillRect/>
          </a:stretch>
        </p:blipFill>
        <p:spPr>
          <a:xfrm>
            <a:off x="5055852" y="3606703"/>
            <a:ext cx="1273149" cy="1775708"/>
          </a:xfrm>
          <a:prstGeom prst="rect">
            <a:avLst/>
          </a:prstGeom>
        </p:spPr>
      </p:pic>
      <p:pic>
        <p:nvPicPr>
          <p:cNvPr id="26" name="Picture 25">
            <a:extLst>
              <a:ext uri="{FF2B5EF4-FFF2-40B4-BE49-F238E27FC236}">
                <a16:creationId xmlns:a16="http://schemas.microsoft.com/office/drawing/2014/main" id="{3D701724-4BBD-422C-96C5-FA7B9EC95B17}"/>
              </a:ext>
            </a:extLst>
          </p:cNvPr>
          <p:cNvPicPr>
            <a:picLocks noChangeAspect="1"/>
          </p:cNvPicPr>
          <p:nvPr/>
        </p:nvPicPr>
        <p:blipFill>
          <a:blip r:embed="rId12"/>
          <a:stretch>
            <a:fillRect/>
          </a:stretch>
        </p:blipFill>
        <p:spPr>
          <a:xfrm>
            <a:off x="8453177" y="3619584"/>
            <a:ext cx="2644240" cy="1762827"/>
          </a:xfrm>
          <a:prstGeom prst="rect">
            <a:avLst/>
          </a:prstGeom>
        </p:spPr>
      </p:pic>
      <p:sp>
        <p:nvSpPr>
          <p:cNvPr id="2" name="TextovéPole 3">
            <a:extLst>
              <a:ext uri="{FF2B5EF4-FFF2-40B4-BE49-F238E27FC236}">
                <a16:creationId xmlns:a16="http://schemas.microsoft.com/office/drawing/2014/main" id="{B5F29C29-C6FF-4DD3-8115-FD858348C423}"/>
              </a:ext>
            </a:extLst>
          </p:cNvPr>
          <p:cNvSpPr txBox="1"/>
          <p:nvPr/>
        </p:nvSpPr>
        <p:spPr>
          <a:xfrm>
            <a:off x="1993153" y="704708"/>
            <a:ext cx="8205693" cy="584775"/>
          </a:xfrm>
          <a:prstGeom prst="rect">
            <a:avLst/>
          </a:prstGeom>
          <a:noFill/>
        </p:spPr>
        <p:txBody>
          <a:bodyPr wrap="square" rtlCol="0">
            <a:spAutoFit/>
          </a:bodyPr>
          <a:lstStyle/>
          <a:p>
            <a:pPr algn="ctr"/>
            <a:r>
              <a:rPr lang="en-US" sz="3200" b="1">
                <a:solidFill>
                  <a:schemeClr val="tx1">
                    <a:lumMod val="65000"/>
                    <a:lumOff val="35000"/>
                  </a:schemeClr>
                </a:solidFill>
                <a:latin typeface="Sofia Pro" pitchFamily="2" charset="0"/>
              </a:rPr>
              <a:t>Subject: machinery &amp; mechanization</a:t>
            </a:r>
            <a:endParaRPr lang="cs-CZ" sz="3200" b="1">
              <a:solidFill>
                <a:schemeClr val="tx1">
                  <a:lumMod val="65000"/>
                  <a:lumOff val="35000"/>
                </a:schemeClr>
              </a:solidFill>
            </a:endParaRPr>
          </a:p>
        </p:txBody>
      </p:sp>
    </p:spTree>
    <p:extLst>
      <p:ext uri="{BB962C8B-B14F-4D97-AF65-F5344CB8AC3E}">
        <p14:creationId xmlns:p14="http://schemas.microsoft.com/office/powerpoint/2010/main" val="1553439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83E08455-823F-45F3-BA22-9D7404461CD6}"/>
              </a:ext>
            </a:extLst>
          </p:cNvPr>
          <p:cNvSpPr txBox="1"/>
          <p:nvPr/>
        </p:nvSpPr>
        <p:spPr>
          <a:xfrm>
            <a:off x="995974" y="5053868"/>
            <a:ext cx="5868652" cy="461665"/>
          </a:xfrm>
          <a:prstGeom prst="rect">
            <a:avLst/>
          </a:prstGeom>
          <a:noFill/>
        </p:spPr>
        <p:txBody>
          <a:bodyPr wrap="square">
            <a:spAutoFit/>
          </a:bodyPr>
          <a:lstStyle/>
          <a:p>
            <a:pPr fontAlgn="base"/>
            <a:r>
              <a:rPr lang="en-US" sz="1200" b="0" i="0" u="none" strike="noStrike" err="1">
                <a:solidFill>
                  <a:schemeClr val="bg1">
                    <a:lumMod val="50000"/>
                  </a:schemeClr>
                </a:solidFill>
                <a:effectLst/>
                <a:latin typeface="Sofia Pro"/>
                <a:hlinkClick r:id="rId3"/>
              </a:rPr>
              <a:t>Enginyeries</a:t>
            </a:r>
            <a:r>
              <a:rPr lang="en-US" sz="1200" b="0" i="0" u="none" strike="noStrike">
                <a:solidFill>
                  <a:schemeClr val="bg1">
                    <a:lumMod val="50000"/>
                  </a:schemeClr>
                </a:solidFill>
                <a:effectLst/>
                <a:latin typeface="Sofia Pro"/>
                <a:hlinkClick r:id="rId3"/>
              </a:rPr>
              <a:t> </a:t>
            </a:r>
            <a:r>
              <a:rPr lang="en-US" sz="1200" b="0" i="0" u="none" strike="noStrike" err="1">
                <a:solidFill>
                  <a:schemeClr val="bg1">
                    <a:lumMod val="50000"/>
                  </a:schemeClr>
                </a:solidFill>
                <a:effectLst/>
                <a:latin typeface="Sofia Pro"/>
                <a:hlinkClick r:id="rId3"/>
              </a:rPr>
              <a:t>Agraries</a:t>
            </a:r>
            <a:r>
              <a:rPr lang="en-US" sz="1200" b="0" i="0" u="none" strike="noStrike">
                <a:solidFill>
                  <a:schemeClr val="bg1">
                    <a:lumMod val="50000"/>
                  </a:schemeClr>
                </a:solidFill>
                <a:effectLst/>
                <a:latin typeface="Sofia Pro"/>
                <a:hlinkClick r:id="rId3"/>
              </a:rPr>
              <a:t>: </a:t>
            </a:r>
            <a:r>
              <a:rPr lang="en-US" sz="1200" b="0" i="0" u="none" strike="noStrike" err="1">
                <a:solidFill>
                  <a:schemeClr val="bg1">
                    <a:lumMod val="50000"/>
                  </a:schemeClr>
                </a:solidFill>
                <a:effectLst/>
                <a:latin typeface="Sofia Pro"/>
                <a:hlinkClick r:id="rId3"/>
              </a:rPr>
              <a:t>guies</a:t>
            </a:r>
            <a:r>
              <a:rPr lang="en-US" sz="1200" b="0" i="0" u="none" strike="noStrike">
                <a:solidFill>
                  <a:schemeClr val="bg1">
                    <a:lumMod val="50000"/>
                  </a:schemeClr>
                </a:solidFill>
                <a:effectLst/>
                <a:latin typeface="Sofia Pro"/>
                <a:hlinkClick r:id="rId3"/>
              </a:rPr>
              <a:t> per a una </a:t>
            </a:r>
            <a:r>
              <a:rPr lang="en-US" sz="1200" b="0" i="0" u="none" strike="noStrike" err="1">
                <a:solidFill>
                  <a:schemeClr val="bg1">
                    <a:lumMod val="50000"/>
                  </a:schemeClr>
                </a:solidFill>
                <a:effectLst/>
                <a:latin typeface="Sofia Pro"/>
                <a:hlinkClick r:id="rId3"/>
              </a:rPr>
              <a:t>docència</a:t>
            </a:r>
            <a:r>
              <a:rPr lang="en-US" sz="1200" b="0" i="0" u="none" strike="noStrike">
                <a:solidFill>
                  <a:schemeClr val="bg1">
                    <a:lumMod val="50000"/>
                  </a:schemeClr>
                </a:solidFill>
                <a:effectLst/>
                <a:latin typeface="Sofia Pro"/>
                <a:hlinkClick r:id="rId3"/>
              </a:rPr>
              <a:t> </a:t>
            </a:r>
            <a:r>
              <a:rPr lang="en-US" sz="1200" b="0" i="0" u="none" strike="noStrike" err="1">
                <a:solidFill>
                  <a:schemeClr val="bg1">
                    <a:lumMod val="50000"/>
                  </a:schemeClr>
                </a:solidFill>
                <a:effectLst/>
                <a:latin typeface="Sofia Pro"/>
                <a:hlinkClick r:id="rId3"/>
              </a:rPr>
              <a:t>universitària</a:t>
            </a:r>
            <a:r>
              <a:rPr lang="en-US" sz="1200" b="0" i="0" u="none" strike="noStrike">
                <a:solidFill>
                  <a:schemeClr val="bg1">
                    <a:lumMod val="50000"/>
                  </a:schemeClr>
                </a:solidFill>
                <a:effectLst/>
                <a:latin typeface="Sofia Pro"/>
                <a:hlinkClick r:id="rId3"/>
              </a:rPr>
              <a:t> </a:t>
            </a:r>
            <a:r>
              <a:rPr lang="en-US" sz="1200" b="0" i="0" u="none" strike="noStrike" err="1">
                <a:solidFill>
                  <a:schemeClr val="bg1">
                    <a:lumMod val="50000"/>
                  </a:schemeClr>
                </a:solidFill>
                <a:effectLst/>
                <a:latin typeface="Sofia Pro"/>
                <a:hlinkClick r:id="rId3"/>
              </a:rPr>
              <a:t>amb</a:t>
            </a:r>
            <a:r>
              <a:rPr lang="en-US" sz="1200" b="0" i="0" u="none" strike="noStrike">
                <a:solidFill>
                  <a:schemeClr val="bg1">
                    <a:lumMod val="50000"/>
                  </a:schemeClr>
                </a:solidFill>
                <a:effectLst/>
                <a:latin typeface="Sofia Pro"/>
                <a:hlinkClick r:id="rId3"/>
              </a:rPr>
              <a:t> </a:t>
            </a:r>
            <a:r>
              <a:rPr lang="en-US" sz="1200" b="0" i="0" u="none" strike="noStrike" err="1">
                <a:solidFill>
                  <a:schemeClr val="bg1">
                    <a:lumMod val="50000"/>
                  </a:schemeClr>
                </a:solidFill>
                <a:effectLst/>
                <a:latin typeface="Sofia Pro"/>
                <a:hlinkClick r:id="rId3"/>
              </a:rPr>
              <a:t>perspectiva</a:t>
            </a:r>
            <a:r>
              <a:rPr lang="en-US" sz="1200" b="0" i="0" u="none" strike="noStrike">
                <a:solidFill>
                  <a:schemeClr val="bg1">
                    <a:lumMod val="50000"/>
                  </a:schemeClr>
                </a:solidFill>
                <a:effectLst/>
                <a:latin typeface="Sofia Pro"/>
                <a:hlinkClick r:id="rId3"/>
              </a:rPr>
              <a:t> de </a:t>
            </a:r>
            <a:r>
              <a:rPr lang="en-US" sz="1200" b="0" i="0" u="none" strike="noStrike" err="1">
                <a:solidFill>
                  <a:schemeClr val="bg1">
                    <a:lumMod val="50000"/>
                  </a:schemeClr>
                </a:solidFill>
                <a:effectLst/>
                <a:latin typeface="Sofia Pro"/>
                <a:hlinkClick r:id="rId3"/>
              </a:rPr>
              <a:t>gènere</a:t>
            </a:r>
            <a:r>
              <a:rPr lang="en-US" sz="1200" b="0" i="0" u="none" strike="noStrike">
                <a:solidFill>
                  <a:schemeClr val="bg1">
                    <a:lumMod val="50000"/>
                  </a:schemeClr>
                </a:solidFill>
                <a:effectLst/>
                <a:latin typeface="Sofia Pro"/>
                <a:hlinkClick r:id="rId3"/>
              </a:rPr>
              <a:t>. </a:t>
            </a:r>
            <a:br>
              <a:rPr lang="en-US" sz="1200" b="0" i="0" u="none" strike="noStrike">
                <a:solidFill>
                  <a:schemeClr val="bg1">
                    <a:lumMod val="50000"/>
                  </a:schemeClr>
                </a:solidFill>
                <a:effectLst/>
                <a:latin typeface="Sofia Pro"/>
                <a:hlinkClick r:id="rId3"/>
              </a:rPr>
            </a:br>
            <a:r>
              <a:rPr lang="en-US" sz="1200" b="0" i="0" err="1">
                <a:solidFill>
                  <a:srgbClr val="808080"/>
                </a:solidFill>
                <a:effectLst/>
                <a:latin typeface="Sofia Pro"/>
                <a:hlinkClick r:id="rId3"/>
              </a:rPr>
              <a:t>Raigón</a:t>
            </a:r>
            <a:r>
              <a:rPr lang="en-US" sz="1200" b="0" i="0">
                <a:solidFill>
                  <a:srgbClr val="808080"/>
                </a:solidFill>
                <a:effectLst/>
                <a:latin typeface="Sofia Pro"/>
                <a:hlinkClick r:id="rId3"/>
              </a:rPr>
              <a:t> Jiménez, María Dolores (</a:t>
            </a:r>
            <a:r>
              <a:rPr lang="en-US" sz="1200" b="0" i="0" err="1">
                <a:solidFill>
                  <a:srgbClr val="808080"/>
                </a:solidFill>
                <a:effectLst/>
                <a:latin typeface="Sofia Pro"/>
                <a:hlinkClick r:id="rId3"/>
              </a:rPr>
              <a:t>Xarxa</a:t>
            </a:r>
            <a:r>
              <a:rPr lang="en-US" sz="1200" b="0" i="0">
                <a:solidFill>
                  <a:srgbClr val="808080"/>
                </a:solidFill>
                <a:effectLst/>
                <a:latin typeface="Sofia Pro"/>
                <a:hlinkClick r:id="rId3"/>
              </a:rPr>
              <a:t> Vives </a:t>
            </a:r>
            <a:r>
              <a:rPr lang="en-US" sz="1200" b="0" i="0" err="1">
                <a:solidFill>
                  <a:srgbClr val="808080"/>
                </a:solidFill>
                <a:effectLst/>
                <a:latin typeface="Sofia Pro"/>
                <a:hlinkClick r:id="rId3"/>
              </a:rPr>
              <a:t>d'Universitats</a:t>
            </a:r>
            <a:r>
              <a:rPr lang="en-US" sz="1200" b="0" i="0">
                <a:solidFill>
                  <a:srgbClr val="808080"/>
                </a:solidFill>
                <a:effectLst/>
                <a:latin typeface="Sofia Pro"/>
                <a:hlinkClick r:id="rId3"/>
              </a:rPr>
              <a:t>, 2022)</a:t>
            </a:r>
            <a:endParaRPr lang="en-US" sz="1200" b="0" i="0">
              <a:solidFill>
                <a:srgbClr val="808080"/>
              </a:solidFill>
              <a:effectLst/>
              <a:latin typeface="Sofia Pro"/>
            </a:endParaRPr>
          </a:p>
        </p:txBody>
      </p:sp>
      <p:pic>
        <p:nvPicPr>
          <p:cNvPr id="4" name="Picture 3">
            <a:hlinkClick r:id="rId4"/>
            <a:extLst>
              <a:ext uri="{FF2B5EF4-FFF2-40B4-BE49-F238E27FC236}">
                <a16:creationId xmlns:a16="http://schemas.microsoft.com/office/drawing/2014/main" id="{336176E9-7B28-4CCC-A795-587F7A724050}"/>
              </a:ext>
            </a:extLst>
          </p:cNvPr>
          <p:cNvPicPr>
            <a:picLocks noChangeAspect="1"/>
          </p:cNvPicPr>
          <p:nvPr/>
        </p:nvPicPr>
        <p:blipFill>
          <a:blip r:embed="rId5"/>
          <a:stretch>
            <a:fillRect/>
          </a:stretch>
        </p:blipFill>
        <p:spPr>
          <a:xfrm>
            <a:off x="995974" y="1968929"/>
            <a:ext cx="6187976" cy="2240474"/>
          </a:xfrm>
          <a:prstGeom prst="rect">
            <a:avLst/>
          </a:prstGeom>
          <a:ln w="19050">
            <a:solidFill>
              <a:srgbClr val="007F2D"/>
            </a:solidFill>
          </a:ln>
        </p:spPr>
      </p:pic>
      <p:pic>
        <p:nvPicPr>
          <p:cNvPr id="4098" name="Picture 2">
            <a:extLst>
              <a:ext uri="{FF2B5EF4-FFF2-40B4-BE49-F238E27FC236}">
                <a16:creationId xmlns:a16="http://schemas.microsoft.com/office/drawing/2014/main" id="{B1CAD33A-D728-48EB-B6D8-854B92BF5B8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70106" y="1785673"/>
            <a:ext cx="3825920" cy="2865747"/>
          </a:xfrm>
          <a:prstGeom prst="rect">
            <a:avLst/>
          </a:prstGeom>
          <a:noFill/>
          <a:effectLst>
            <a:softEdge rad="0"/>
          </a:effectLst>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68DB76ED-C098-4CE7-BDD0-2582661CB257}"/>
              </a:ext>
            </a:extLst>
          </p:cNvPr>
          <p:cNvPicPr>
            <a:picLocks noChangeAspect="1"/>
          </p:cNvPicPr>
          <p:nvPr/>
        </p:nvPicPr>
        <p:blipFill>
          <a:blip r:embed="rId7"/>
          <a:stretch>
            <a:fillRect/>
          </a:stretch>
        </p:blipFill>
        <p:spPr>
          <a:xfrm>
            <a:off x="10181243" y="4393072"/>
            <a:ext cx="885825" cy="885825"/>
          </a:xfrm>
          <a:prstGeom prst="rect">
            <a:avLst/>
          </a:prstGeom>
        </p:spPr>
      </p:pic>
      <p:sp>
        <p:nvSpPr>
          <p:cNvPr id="2" name="TextovéPole 3">
            <a:extLst>
              <a:ext uri="{FF2B5EF4-FFF2-40B4-BE49-F238E27FC236}">
                <a16:creationId xmlns:a16="http://schemas.microsoft.com/office/drawing/2014/main" id="{FF8C1657-3228-FEB5-0E2C-82FCBE316E55}"/>
              </a:ext>
            </a:extLst>
          </p:cNvPr>
          <p:cNvSpPr txBox="1"/>
          <p:nvPr/>
        </p:nvSpPr>
        <p:spPr>
          <a:xfrm>
            <a:off x="1993153" y="704708"/>
            <a:ext cx="8205693" cy="584775"/>
          </a:xfrm>
          <a:prstGeom prst="rect">
            <a:avLst/>
          </a:prstGeom>
          <a:noFill/>
        </p:spPr>
        <p:txBody>
          <a:bodyPr wrap="square" rtlCol="0">
            <a:spAutoFit/>
          </a:bodyPr>
          <a:lstStyle/>
          <a:p>
            <a:pPr algn="ctr"/>
            <a:r>
              <a:rPr lang="en-US" sz="3200" b="1">
                <a:solidFill>
                  <a:schemeClr val="tx1">
                    <a:lumMod val="65000"/>
                    <a:lumOff val="35000"/>
                  </a:schemeClr>
                </a:solidFill>
                <a:latin typeface="Sofia Pro" pitchFamily="2" charset="0"/>
              </a:rPr>
              <a:t>Subject: irrigation engineering</a:t>
            </a:r>
            <a:endParaRPr lang="cs-CZ" sz="3200" b="1">
              <a:solidFill>
                <a:schemeClr val="tx1">
                  <a:lumMod val="65000"/>
                  <a:lumOff val="35000"/>
                </a:schemeClr>
              </a:solidFill>
            </a:endParaRPr>
          </a:p>
        </p:txBody>
      </p:sp>
    </p:spTree>
    <p:extLst>
      <p:ext uri="{BB962C8B-B14F-4D97-AF65-F5344CB8AC3E}">
        <p14:creationId xmlns:p14="http://schemas.microsoft.com/office/powerpoint/2010/main" val="223701314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FA0D195-6C74-4669-84B9-253A30517C6C}"/>
              </a:ext>
            </a:extLst>
          </p:cNvPr>
          <p:cNvPicPr>
            <a:picLocks noChangeAspect="1"/>
          </p:cNvPicPr>
          <p:nvPr/>
        </p:nvPicPr>
        <p:blipFill>
          <a:blip r:embed="rId3"/>
          <a:stretch>
            <a:fillRect/>
          </a:stretch>
        </p:blipFill>
        <p:spPr>
          <a:xfrm>
            <a:off x="833300" y="1625242"/>
            <a:ext cx="1337452" cy="1872434"/>
          </a:xfrm>
          <a:prstGeom prst="rect">
            <a:avLst/>
          </a:prstGeom>
        </p:spPr>
      </p:pic>
      <p:sp>
        <p:nvSpPr>
          <p:cNvPr id="12" name="TextovéPole 3">
            <a:extLst>
              <a:ext uri="{FF2B5EF4-FFF2-40B4-BE49-F238E27FC236}">
                <a16:creationId xmlns:a16="http://schemas.microsoft.com/office/drawing/2014/main" id="{E6A76AF7-A31D-4063-88B8-24E2115CE49A}"/>
              </a:ext>
            </a:extLst>
          </p:cNvPr>
          <p:cNvSpPr txBox="1"/>
          <p:nvPr/>
        </p:nvSpPr>
        <p:spPr>
          <a:xfrm>
            <a:off x="2278481" y="1518584"/>
            <a:ext cx="1864082" cy="1754326"/>
          </a:xfrm>
          <a:prstGeom prst="rect">
            <a:avLst/>
          </a:prstGeom>
          <a:noFill/>
        </p:spPr>
        <p:txBody>
          <a:bodyPr wrap="square" rtlCol="0">
            <a:spAutoFit/>
          </a:bodyPr>
          <a:lstStyle/>
          <a:p>
            <a:r>
              <a:rPr lang="en-US" b="1">
                <a:solidFill>
                  <a:schemeClr val="tx1">
                    <a:lumMod val="65000"/>
                    <a:lumOff val="35000"/>
                  </a:schemeClr>
                </a:solidFill>
                <a:latin typeface="Sofia Pro" pitchFamily="2" charset="0"/>
              </a:rPr>
              <a:t>Mary Temple Grandin (1947)</a:t>
            </a:r>
          </a:p>
          <a:p>
            <a:r>
              <a:rPr lang="en-US" sz="1200" i="0">
                <a:solidFill>
                  <a:schemeClr val="tx1">
                    <a:lumMod val="65000"/>
                    <a:lumOff val="35000"/>
                  </a:schemeClr>
                </a:solidFill>
                <a:latin typeface="Sofia Pro" pitchFamily="2" charset="0"/>
              </a:rPr>
              <a:t>Her innovative designs for livestock handling facilities have revolutionized the way animals are handled and processed in the agricultural sector.</a:t>
            </a:r>
            <a:endParaRPr lang="cs-CZ" sz="1200" i="0">
              <a:solidFill>
                <a:schemeClr val="tx1">
                  <a:lumMod val="65000"/>
                  <a:lumOff val="35000"/>
                </a:schemeClr>
              </a:solidFill>
              <a:latin typeface="Sofia Pro" pitchFamily="2" charset="0"/>
            </a:endParaRPr>
          </a:p>
        </p:txBody>
      </p:sp>
      <p:pic>
        <p:nvPicPr>
          <p:cNvPr id="5" name="Picture 4">
            <a:extLst>
              <a:ext uri="{FF2B5EF4-FFF2-40B4-BE49-F238E27FC236}">
                <a16:creationId xmlns:a16="http://schemas.microsoft.com/office/drawing/2014/main" id="{A9A58D86-49A6-4392-8FA2-CD71A67E1E49}"/>
              </a:ext>
            </a:extLst>
          </p:cNvPr>
          <p:cNvPicPr>
            <a:picLocks noChangeAspect="1"/>
          </p:cNvPicPr>
          <p:nvPr/>
        </p:nvPicPr>
        <p:blipFill>
          <a:blip r:embed="rId4"/>
          <a:stretch>
            <a:fillRect/>
          </a:stretch>
        </p:blipFill>
        <p:spPr>
          <a:xfrm>
            <a:off x="833300" y="3575255"/>
            <a:ext cx="1337452" cy="1799414"/>
          </a:xfrm>
          <a:prstGeom prst="rect">
            <a:avLst/>
          </a:prstGeom>
        </p:spPr>
      </p:pic>
      <p:pic>
        <p:nvPicPr>
          <p:cNvPr id="15364" name="Picture 4">
            <a:extLst>
              <a:ext uri="{FF2B5EF4-FFF2-40B4-BE49-F238E27FC236}">
                <a16:creationId xmlns:a16="http://schemas.microsoft.com/office/drawing/2014/main" id="{5924E29D-3024-4DD8-AEA1-07F07FA64D0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31739" y="1628207"/>
            <a:ext cx="1047750" cy="1271588"/>
          </a:xfrm>
          <a:prstGeom prst="rect">
            <a:avLst/>
          </a:prstGeom>
          <a:noFill/>
          <a:extLst>
            <a:ext uri="{909E8E84-426E-40DD-AFC4-6F175D3DCCD1}">
              <a14:hiddenFill xmlns:a14="http://schemas.microsoft.com/office/drawing/2010/main">
                <a:solidFill>
                  <a:srgbClr val="FFFFFF"/>
                </a:solidFill>
              </a14:hiddenFill>
            </a:ext>
          </a:extLst>
        </p:spPr>
      </p:pic>
      <p:sp>
        <p:nvSpPr>
          <p:cNvPr id="14" name="TextovéPole 3">
            <a:extLst>
              <a:ext uri="{FF2B5EF4-FFF2-40B4-BE49-F238E27FC236}">
                <a16:creationId xmlns:a16="http://schemas.microsoft.com/office/drawing/2014/main" id="{FCA92651-7ADC-4F77-A5EC-56ECB087449E}"/>
              </a:ext>
            </a:extLst>
          </p:cNvPr>
          <p:cNvSpPr txBox="1"/>
          <p:nvPr/>
        </p:nvSpPr>
        <p:spPr>
          <a:xfrm>
            <a:off x="5587217" y="1518584"/>
            <a:ext cx="2021250" cy="1569660"/>
          </a:xfrm>
          <a:prstGeom prst="rect">
            <a:avLst/>
          </a:prstGeom>
          <a:noFill/>
        </p:spPr>
        <p:txBody>
          <a:bodyPr wrap="square" rtlCol="0">
            <a:spAutoFit/>
          </a:bodyPr>
          <a:lstStyle/>
          <a:p>
            <a:r>
              <a:rPr lang="en-US" b="1">
                <a:solidFill>
                  <a:schemeClr val="tx1">
                    <a:lumMod val="65000"/>
                    <a:lumOff val="35000"/>
                  </a:schemeClr>
                </a:solidFill>
                <a:latin typeface="Sofia Pro" pitchFamily="2" charset="0"/>
              </a:rPr>
              <a:t>Louise Fresco (1952)</a:t>
            </a:r>
          </a:p>
          <a:p>
            <a:r>
              <a:rPr lang="en-US" sz="1200" i="0">
                <a:solidFill>
                  <a:schemeClr val="tx1">
                    <a:lumMod val="65000"/>
                    <a:lumOff val="35000"/>
                  </a:schemeClr>
                </a:solidFill>
                <a:latin typeface="Sofia Pro" pitchFamily="2" charset="0"/>
              </a:rPr>
              <a:t>Her work focuses on the intersection of science, technology, and society, particularly in the context of food production.</a:t>
            </a:r>
            <a:endParaRPr lang="cs-CZ" sz="1200" i="0">
              <a:solidFill>
                <a:schemeClr val="tx1">
                  <a:lumMod val="65000"/>
                  <a:lumOff val="35000"/>
                </a:schemeClr>
              </a:solidFill>
              <a:latin typeface="Sofia Pro" pitchFamily="2" charset="0"/>
            </a:endParaRPr>
          </a:p>
        </p:txBody>
      </p:sp>
      <p:pic>
        <p:nvPicPr>
          <p:cNvPr id="6" name="Picture 5">
            <a:extLst>
              <a:ext uri="{FF2B5EF4-FFF2-40B4-BE49-F238E27FC236}">
                <a16:creationId xmlns:a16="http://schemas.microsoft.com/office/drawing/2014/main" id="{12DA83C3-4660-4570-8B16-B9822CA13AD3}"/>
              </a:ext>
            </a:extLst>
          </p:cNvPr>
          <p:cNvPicPr>
            <a:picLocks noChangeAspect="1"/>
          </p:cNvPicPr>
          <p:nvPr/>
        </p:nvPicPr>
        <p:blipFill>
          <a:blip r:embed="rId6"/>
          <a:stretch>
            <a:fillRect/>
          </a:stretch>
        </p:blipFill>
        <p:spPr>
          <a:xfrm>
            <a:off x="4443014" y="3393969"/>
            <a:ext cx="1217644" cy="1826467"/>
          </a:xfrm>
          <a:prstGeom prst="rect">
            <a:avLst/>
          </a:prstGeom>
        </p:spPr>
      </p:pic>
      <p:sp>
        <p:nvSpPr>
          <p:cNvPr id="17" name="TextovéPole 3">
            <a:extLst>
              <a:ext uri="{FF2B5EF4-FFF2-40B4-BE49-F238E27FC236}">
                <a16:creationId xmlns:a16="http://schemas.microsoft.com/office/drawing/2014/main" id="{49429DFC-9803-4642-931B-092A6A4D5983}"/>
              </a:ext>
            </a:extLst>
          </p:cNvPr>
          <p:cNvSpPr txBox="1"/>
          <p:nvPr/>
        </p:nvSpPr>
        <p:spPr>
          <a:xfrm>
            <a:off x="5738194" y="3272910"/>
            <a:ext cx="2181420" cy="1938992"/>
          </a:xfrm>
          <a:prstGeom prst="rect">
            <a:avLst/>
          </a:prstGeom>
          <a:noFill/>
        </p:spPr>
        <p:txBody>
          <a:bodyPr wrap="square" rtlCol="0">
            <a:spAutoFit/>
          </a:bodyPr>
          <a:lstStyle/>
          <a:p>
            <a:r>
              <a:rPr lang="en-US" b="1">
                <a:solidFill>
                  <a:schemeClr val="tx1">
                    <a:lumMod val="65000"/>
                    <a:lumOff val="35000"/>
                  </a:schemeClr>
                </a:solidFill>
                <a:latin typeface="Sofia Pro" pitchFamily="2" charset="0"/>
              </a:rPr>
              <a:t>Mary-Dell Chilton (1939)</a:t>
            </a:r>
          </a:p>
          <a:p>
            <a:r>
              <a:rPr lang="en-US" sz="1200" i="0">
                <a:solidFill>
                  <a:schemeClr val="tx1">
                    <a:lumMod val="65000"/>
                    <a:lumOff val="35000"/>
                  </a:schemeClr>
                </a:solidFill>
                <a:latin typeface="Sofia Pro" pitchFamily="2" charset="0"/>
              </a:rPr>
              <a:t>Her work on plant genetic engineering has been instrumental in the development of genetically modified crops, significantly impacting the </a:t>
            </a:r>
            <a:r>
              <a:rPr lang="en-US" sz="1200" i="0" err="1">
                <a:solidFill>
                  <a:schemeClr val="tx1">
                    <a:lumMod val="65000"/>
                    <a:lumOff val="35000"/>
                  </a:schemeClr>
                </a:solidFill>
                <a:latin typeface="Sofia Pro" pitchFamily="2" charset="0"/>
              </a:rPr>
              <a:t>agro</a:t>
            </a:r>
            <a:r>
              <a:rPr lang="en-US" sz="1200" i="0">
                <a:solidFill>
                  <a:schemeClr val="tx1">
                    <a:lumMod val="65000"/>
                    <a:lumOff val="35000"/>
                  </a:schemeClr>
                </a:solidFill>
                <a:latin typeface="Sofia Pro" pitchFamily="2" charset="0"/>
              </a:rPr>
              <a:t>-food industry.</a:t>
            </a:r>
            <a:endParaRPr lang="cs-CZ" sz="1200" i="0">
              <a:solidFill>
                <a:schemeClr val="tx1">
                  <a:lumMod val="65000"/>
                  <a:lumOff val="35000"/>
                </a:schemeClr>
              </a:solidFill>
              <a:latin typeface="Sofia Pro" pitchFamily="2" charset="0"/>
            </a:endParaRPr>
          </a:p>
        </p:txBody>
      </p:sp>
      <p:sp>
        <p:nvSpPr>
          <p:cNvPr id="3" name="TextovéPole 3">
            <a:extLst>
              <a:ext uri="{FF2B5EF4-FFF2-40B4-BE49-F238E27FC236}">
                <a16:creationId xmlns:a16="http://schemas.microsoft.com/office/drawing/2014/main" id="{C687F49E-5892-5732-F9FC-16DB559C9F74}"/>
              </a:ext>
            </a:extLst>
          </p:cNvPr>
          <p:cNvSpPr txBox="1"/>
          <p:nvPr/>
        </p:nvSpPr>
        <p:spPr>
          <a:xfrm>
            <a:off x="1993153" y="704708"/>
            <a:ext cx="8205693" cy="584775"/>
          </a:xfrm>
          <a:prstGeom prst="rect">
            <a:avLst/>
          </a:prstGeom>
          <a:noFill/>
        </p:spPr>
        <p:txBody>
          <a:bodyPr wrap="square" rtlCol="0">
            <a:spAutoFit/>
          </a:bodyPr>
          <a:lstStyle/>
          <a:p>
            <a:pPr algn="ctr"/>
            <a:r>
              <a:rPr lang="en-US" sz="3200" b="1">
                <a:solidFill>
                  <a:schemeClr val="tx1">
                    <a:lumMod val="65000"/>
                    <a:lumOff val="35000"/>
                  </a:schemeClr>
                </a:solidFill>
                <a:latin typeface="Sofia Pro" pitchFamily="2" charset="0"/>
              </a:rPr>
              <a:t>Female role-models</a:t>
            </a:r>
            <a:endParaRPr lang="cs-CZ" sz="3200" b="1">
              <a:solidFill>
                <a:schemeClr val="tx1">
                  <a:lumMod val="65000"/>
                  <a:lumOff val="35000"/>
                </a:schemeClr>
              </a:solidFill>
            </a:endParaRPr>
          </a:p>
        </p:txBody>
      </p:sp>
      <p:pic>
        <p:nvPicPr>
          <p:cNvPr id="11" name="Picture 10">
            <a:hlinkClick r:id="rId7"/>
            <a:extLst>
              <a:ext uri="{FF2B5EF4-FFF2-40B4-BE49-F238E27FC236}">
                <a16:creationId xmlns:a16="http://schemas.microsoft.com/office/drawing/2014/main" id="{78968C6D-F112-4C53-ACB8-EAA7F1C0ACD4}"/>
              </a:ext>
            </a:extLst>
          </p:cNvPr>
          <p:cNvPicPr>
            <a:picLocks noChangeAspect="1"/>
          </p:cNvPicPr>
          <p:nvPr/>
        </p:nvPicPr>
        <p:blipFill>
          <a:blip r:embed="rId8"/>
          <a:stretch>
            <a:fillRect/>
          </a:stretch>
        </p:blipFill>
        <p:spPr>
          <a:xfrm>
            <a:off x="8415898" y="4474963"/>
            <a:ext cx="3071157" cy="302614"/>
          </a:xfrm>
          <a:prstGeom prst="rect">
            <a:avLst/>
          </a:prstGeom>
        </p:spPr>
      </p:pic>
      <p:pic>
        <p:nvPicPr>
          <p:cNvPr id="15" name="Picture 14">
            <a:hlinkClick r:id="rId9"/>
            <a:extLst>
              <a:ext uri="{FF2B5EF4-FFF2-40B4-BE49-F238E27FC236}">
                <a16:creationId xmlns:a16="http://schemas.microsoft.com/office/drawing/2014/main" id="{21FB7EE8-45E9-4CEB-9F3A-C361B946A00A}"/>
              </a:ext>
            </a:extLst>
          </p:cNvPr>
          <p:cNvPicPr>
            <a:picLocks noChangeAspect="1"/>
          </p:cNvPicPr>
          <p:nvPr/>
        </p:nvPicPr>
        <p:blipFill>
          <a:blip r:embed="rId10"/>
          <a:stretch>
            <a:fillRect/>
          </a:stretch>
        </p:blipFill>
        <p:spPr>
          <a:xfrm>
            <a:off x="8406793" y="2184191"/>
            <a:ext cx="2791202" cy="1573986"/>
          </a:xfrm>
          <a:prstGeom prst="rect">
            <a:avLst/>
          </a:prstGeom>
        </p:spPr>
      </p:pic>
      <p:pic>
        <p:nvPicPr>
          <p:cNvPr id="9" name="Picture 8">
            <a:hlinkClick r:id="rId11"/>
            <a:extLst>
              <a:ext uri="{FF2B5EF4-FFF2-40B4-BE49-F238E27FC236}">
                <a16:creationId xmlns:a16="http://schemas.microsoft.com/office/drawing/2014/main" id="{D71F6857-86A0-4FC7-94DB-D76F79122EBB}"/>
              </a:ext>
            </a:extLst>
          </p:cNvPr>
          <p:cNvPicPr>
            <a:picLocks noChangeAspect="1"/>
          </p:cNvPicPr>
          <p:nvPr/>
        </p:nvPicPr>
        <p:blipFill>
          <a:blip r:embed="rId12"/>
          <a:stretch>
            <a:fillRect/>
          </a:stretch>
        </p:blipFill>
        <p:spPr>
          <a:xfrm>
            <a:off x="8415899" y="791019"/>
            <a:ext cx="2782096" cy="1296804"/>
          </a:xfrm>
          <a:prstGeom prst="rect">
            <a:avLst/>
          </a:prstGeom>
        </p:spPr>
      </p:pic>
      <p:pic>
        <p:nvPicPr>
          <p:cNvPr id="1026" name="Picture 2" descr="Improving Food Security &amp; Nutrition ...">
            <a:hlinkClick r:id="rId13"/>
            <a:extLst>
              <a:ext uri="{FF2B5EF4-FFF2-40B4-BE49-F238E27FC236}">
                <a16:creationId xmlns:a16="http://schemas.microsoft.com/office/drawing/2014/main" id="{6A2785DC-A558-4513-B626-559634416001}"/>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400071" y="3861183"/>
            <a:ext cx="2797924" cy="4822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008074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a:hlinkClick r:id="rId3"/>
            <a:extLst>
              <a:ext uri="{FF2B5EF4-FFF2-40B4-BE49-F238E27FC236}">
                <a16:creationId xmlns:a16="http://schemas.microsoft.com/office/drawing/2014/main" id="{53AF4161-23F8-4D99-9CF1-7D7673A9A3F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03078" y="1482815"/>
            <a:ext cx="7636122" cy="3951295"/>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a:extLst>
              <a:ext uri="{FF2B5EF4-FFF2-40B4-BE49-F238E27FC236}">
                <a16:creationId xmlns:a16="http://schemas.microsoft.com/office/drawing/2014/main" id="{3968200B-85FD-482E-987B-52431A553E8F}"/>
              </a:ext>
            </a:extLst>
          </p:cNvPr>
          <p:cNvSpPr txBox="1"/>
          <p:nvPr/>
        </p:nvSpPr>
        <p:spPr>
          <a:xfrm>
            <a:off x="8936064" y="5034000"/>
            <a:ext cx="1731936" cy="400110"/>
          </a:xfrm>
          <a:prstGeom prst="rect">
            <a:avLst/>
          </a:prstGeom>
          <a:noFill/>
        </p:spPr>
        <p:txBody>
          <a:bodyPr wrap="square" rtlCol="0">
            <a:spAutoFit/>
          </a:bodyPr>
          <a:lstStyle/>
          <a:p>
            <a:r>
              <a:rPr lang="en-US" sz="2000" b="1">
                <a:solidFill>
                  <a:schemeClr val="tx1">
                    <a:lumMod val="65000"/>
                    <a:lumOff val="35000"/>
                  </a:schemeClr>
                </a:solidFill>
                <a:latin typeface="Trebuchet MS" panose="020B0703020202090204" pitchFamily="34" charset="0"/>
              </a:rPr>
              <a:t>2023 (3)</a:t>
            </a:r>
            <a:endParaRPr lang="cs-CZ" sz="2000" b="1" i="0">
              <a:solidFill>
                <a:schemeClr val="tx1">
                  <a:lumMod val="65000"/>
                  <a:lumOff val="35000"/>
                </a:schemeClr>
              </a:solidFill>
              <a:latin typeface="Trebuchet MS" panose="020B0703020202090204" pitchFamily="34" charset="0"/>
            </a:endParaRPr>
          </a:p>
        </p:txBody>
      </p:sp>
      <p:sp>
        <p:nvSpPr>
          <p:cNvPr id="2" name="TextovéPole 3">
            <a:extLst>
              <a:ext uri="{FF2B5EF4-FFF2-40B4-BE49-F238E27FC236}">
                <a16:creationId xmlns:a16="http://schemas.microsoft.com/office/drawing/2014/main" id="{110B18EA-160D-F393-ECBA-577010A51F36}"/>
              </a:ext>
            </a:extLst>
          </p:cNvPr>
          <p:cNvSpPr txBox="1"/>
          <p:nvPr/>
        </p:nvSpPr>
        <p:spPr>
          <a:xfrm>
            <a:off x="1993153" y="704708"/>
            <a:ext cx="8205693" cy="584775"/>
          </a:xfrm>
          <a:prstGeom prst="rect">
            <a:avLst/>
          </a:prstGeom>
          <a:noFill/>
        </p:spPr>
        <p:txBody>
          <a:bodyPr wrap="square" rtlCol="0">
            <a:spAutoFit/>
          </a:bodyPr>
          <a:lstStyle/>
          <a:p>
            <a:pPr algn="ctr"/>
            <a:r>
              <a:rPr lang="en-US" sz="3200" b="1">
                <a:solidFill>
                  <a:schemeClr val="tx1">
                    <a:lumMod val="65000"/>
                    <a:lumOff val="35000"/>
                  </a:schemeClr>
                </a:solidFill>
                <a:latin typeface="Sofia Pro" pitchFamily="2" charset="0"/>
              </a:rPr>
              <a:t>Female role-models</a:t>
            </a:r>
            <a:endParaRPr lang="cs-CZ" sz="3200" b="1">
              <a:solidFill>
                <a:schemeClr val="tx1">
                  <a:lumMod val="65000"/>
                  <a:lumOff val="35000"/>
                </a:schemeClr>
              </a:solidFill>
            </a:endParaRPr>
          </a:p>
        </p:txBody>
      </p:sp>
    </p:spTree>
    <p:extLst>
      <p:ext uri="{BB962C8B-B14F-4D97-AF65-F5344CB8AC3E}">
        <p14:creationId xmlns:p14="http://schemas.microsoft.com/office/powerpoint/2010/main" val="206072614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E323E65-2BDF-4CA9-81D3-49DF4F69DE31}"/>
              </a:ext>
            </a:extLst>
          </p:cNvPr>
          <p:cNvPicPr>
            <a:picLocks noChangeAspect="1"/>
          </p:cNvPicPr>
          <p:nvPr/>
        </p:nvPicPr>
        <p:blipFill>
          <a:blip r:embed="rId3"/>
          <a:stretch>
            <a:fillRect/>
          </a:stretch>
        </p:blipFill>
        <p:spPr>
          <a:xfrm>
            <a:off x="8482526" y="3436429"/>
            <a:ext cx="2836513" cy="1887570"/>
          </a:xfrm>
          <a:prstGeom prst="rect">
            <a:avLst/>
          </a:prstGeom>
          <a:effectLst>
            <a:softEdge rad="0"/>
          </a:effectLst>
        </p:spPr>
      </p:pic>
      <p:pic>
        <p:nvPicPr>
          <p:cNvPr id="8" name="Picture 7">
            <a:extLst>
              <a:ext uri="{FF2B5EF4-FFF2-40B4-BE49-F238E27FC236}">
                <a16:creationId xmlns:a16="http://schemas.microsoft.com/office/drawing/2014/main" id="{CE4AFD25-7392-4378-B164-6A2A2043CE59}"/>
              </a:ext>
            </a:extLst>
          </p:cNvPr>
          <p:cNvPicPr>
            <a:picLocks noChangeAspect="1"/>
          </p:cNvPicPr>
          <p:nvPr/>
        </p:nvPicPr>
        <p:blipFill>
          <a:blip r:embed="rId4"/>
          <a:stretch>
            <a:fillRect/>
          </a:stretch>
        </p:blipFill>
        <p:spPr>
          <a:xfrm>
            <a:off x="5421008" y="3436429"/>
            <a:ext cx="2872839" cy="1887570"/>
          </a:xfrm>
          <a:prstGeom prst="rect">
            <a:avLst/>
          </a:prstGeom>
          <a:effectLst>
            <a:softEdge rad="0"/>
          </a:effectLst>
        </p:spPr>
      </p:pic>
      <p:pic>
        <p:nvPicPr>
          <p:cNvPr id="3" name="Content Placeholder 2">
            <a:extLst>
              <a:ext uri="{FF2B5EF4-FFF2-40B4-BE49-F238E27FC236}">
                <a16:creationId xmlns:a16="http://schemas.microsoft.com/office/drawing/2014/main" id="{85EB763C-9DB8-42DA-81FF-6B4B0DE827D9}"/>
              </a:ext>
            </a:extLst>
          </p:cNvPr>
          <p:cNvPicPr>
            <a:picLocks noGrp="1" noChangeAspect="1"/>
          </p:cNvPicPr>
          <p:nvPr>
            <p:ph idx="4294967295"/>
          </p:nvPr>
        </p:nvPicPr>
        <p:blipFill>
          <a:blip r:embed="rId5"/>
          <a:stretch>
            <a:fillRect/>
          </a:stretch>
        </p:blipFill>
        <p:spPr>
          <a:xfrm>
            <a:off x="8482526" y="1386836"/>
            <a:ext cx="2836512" cy="1887570"/>
          </a:xfrm>
          <a:prstGeom prst="rect">
            <a:avLst/>
          </a:prstGeom>
          <a:effectLst>
            <a:softEdge rad="0"/>
          </a:effectLst>
        </p:spPr>
      </p:pic>
      <p:sp>
        <p:nvSpPr>
          <p:cNvPr id="4" name="TextovéPole 3">
            <a:extLst>
              <a:ext uri="{FF2B5EF4-FFF2-40B4-BE49-F238E27FC236}">
                <a16:creationId xmlns:a16="http://schemas.microsoft.com/office/drawing/2014/main" id="{BCD96489-9832-2120-9F17-8C5D200B9122}"/>
              </a:ext>
            </a:extLst>
          </p:cNvPr>
          <p:cNvSpPr txBox="1"/>
          <p:nvPr/>
        </p:nvSpPr>
        <p:spPr>
          <a:xfrm>
            <a:off x="1108163" y="1386836"/>
            <a:ext cx="4987837" cy="707886"/>
          </a:xfrm>
          <a:prstGeom prst="rect">
            <a:avLst/>
          </a:prstGeom>
          <a:noFill/>
        </p:spPr>
        <p:txBody>
          <a:bodyPr wrap="square" rtlCol="0">
            <a:spAutoFit/>
          </a:bodyPr>
          <a:lstStyle/>
          <a:p>
            <a:r>
              <a:rPr lang="en-US" sz="4000" b="1">
                <a:solidFill>
                  <a:schemeClr val="tx1">
                    <a:lumMod val="65000"/>
                    <a:lumOff val="35000"/>
                  </a:schemeClr>
                </a:solidFill>
                <a:latin typeface="Sofia Pro" pitchFamily="2" charset="0"/>
              </a:rPr>
              <a:t>Contents</a:t>
            </a:r>
            <a:endParaRPr lang="cs-CZ" sz="4000" b="1" i="0">
              <a:solidFill>
                <a:schemeClr val="tx1">
                  <a:lumMod val="65000"/>
                  <a:lumOff val="35000"/>
                </a:schemeClr>
              </a:solidFill>
              <a:latin typeface="Sofia Pro" pitchFamily="2" charset="0"/>
            </a:endParaRPr>
          </a:p>
        </p:txBody>
      </p:sp>
      <p:pic>
        <p:nvPicPr>
          <p:cNvPr id="9" name="Picture 8">
            <a:extLst>
              <a:ext uri="{FF2B5EF4-FFF2-40B4-BE49-F238E27FC236}">
                <a16:creationId xmlns:a16="http://schemas.microsoft.com/office/drawing/2014/main" id="{B3BC4A1B-66DB-45E2-949A-8715C0F37D3F}"/>
              </a:ext>
            </a:extLst>
          </p:cNvPr>
          <p:cNvPicPr>
            <a:picLocks noChangeAspect="1"/>
          </p:cNvPicPr>
          <p:nvPr/>
        </p:nvPicPr>
        <p:blipFill>
          <a:blip r:embed="rId6"/>
          <a:stretch>
            <a:fillRect/>
          </a:stretch>
        </p:blipFill>
        <p:spPr>
          <a:xfrm>
            <a:off x="5421008" y="1372547"/>
            <a:ext cx="2869676" cy="1875631"/>
          </a:xfrm>
          <a:prstGeom prst="rect">
            <a:avLst/>
          </a:prstGeom>
          <a:effectLst>
            <a:softEdge rad="0"/>
          </a:effectLst>
        </p:spPr>
      </p:pic>
      <p:sp>
        <p:nvSpPr>
          <p:cNvPr id="5" name="TextovéPole 4">
            <a:extLst>
              <a:ext uri="{FF2B5EF4-FFF2-40B4-BE49-F238E27FC236}">
                <a16:creationId xmlns:a16="http://schemas.microsoft.com/office/drawing/2014/main" id="{08338C97-1F5A-76F9-C058-235BDCCE2660}"/>
              </a:ext>
            </a:extLst>
          </p:cNvPr>
          <p:cNvSpPr txBox="1"/>
          <p:nvPr/>
        </p:nvSpPr>
        <p:spPr>
          <a:xfrm>
            <a:off x="1108163" y="2273677"/>
            <a:ext cx="4363950" cy="2126864"/>
          </a:xfrm>
          <a:prstGeom prst="rect">
            <a:avLst/>
          </a:prstGeom>
          <a:noFill/>
        </p:spPr>
        <p:txBody>
          <a:bodyPr wrap="square" lIns="91440" tIns="45720" rIns="91440" bIns="45720" rtlCol="0" anchor="t">
            <a:spAutoFit/>
          </a:bodyPr>
          <a:lstStyle/>
          <a:p>
            <a:pPr marL="342900" indent="-342900">
              <a:lnSpc>
                <a:spcPct val="150000"/>
              </a:lnSpc>
              <a:buAutoNum type="arabicPeriod"/>
            </a:pPr>
            <a:r>
              <a:rPr lang="en-US">
                <a:solidFill>
                  <a:schemeClr val="bg1">
                    <a:lumMod val="65000"/>
                  </a:schemeClr>
                </a:solidFill>
                <a:latin typeface="Sofia Pro"/>
              </a:rPr>
              <a:t>Agrifood systems context</a:t>
            </a:r>
            <a:endParaRPr lang="en-US">
              <a:solidFill>
                <a:schemeClr val="bg1">
                  <a:lumMod val="65000"/>
                </a:schemeClr>
              </a:solidFill>
              <a:latin typeface="Sofia Pro" pitchFamily="2" charset="0"/>
            </a:endParaRPr>
          </a:p>
          <a:p>
            <a:pPr marL="342900" indent="-342900">
              <a:lnSpc>
                <a:spcPct val="150000"/>
              </a:lnSpc>
              <a:buAutoNum type="arabicPeriod"/>
            </a:pPr>
            <a:r>
              <a:rPr lang="en-US">
                <a:solidFill>
                  <a:schemeClr val="bg1">
                    <a:lumMod val="65000"/>
                  </a:schemeClr>
                </a:solidFill>
                <a:latin typeface="Sofia Pro"/>
              </a:rPr>
              <a:t>Gender in teaching</a:t>
            </a:r>
          </a:p>
          <a:p>
            <a:pPr marL="342900" indent="-342900">
              <a:lnSpc>
                <a:spcPct val="150000"/>
              </a:lnSpc>
              <a:buAutoNum type="arabicPeriod"/>
            </a:pPr>
            <a:r>
              <a:rPr lang="en-US">
                <a:solidFill>
                  <a:schemeClr val="bg1">
                    <a:lumMod val="65000"/>
                  </a:schemeClr>
                </a:solidFill>
                <a:latin typeface="Sofia Pro"/>
              </a:rPr>
              <a:t>Agrifood systems examples</a:t>
            </a:r>
            <a:endParaRPr lang="en-US">
              <a:solidFill>
                <a:schemeClr val="bg1">
                  <a:lumMod val="65000"/>
                </a:schemeClr>
              </a:solidFill>
              <a:latin typeface="Sofia Pro" pitchFamily="2" charset="0"/>
            </a:endParaRPr>
          </a:p>
          <a:p>
            <a:pPr marL="342900" indent="-342900">
              <a:lnSpc>
                <a:spcPct val="150000"/>
              </a:lnSpc>
              <a:buAutoNum type="arabicPeriod"/>
            </a:pPr>
            <a:r>
              <a:rPr lang="en-US" b="1">
                <a:solidFill>
                  <a:srgbClr val="6A007C"/>
                </a:solidFill>
                <a:latin typeface="Sofia Pro"/>
              </a:rPr>
              <a:t>Recommended readings</a:t>
            </a:r>
          </a:p>
          <a:p>
            <a:pPr marL="342900" indent="-342900">
              <a:lnSpc>
                <a:spcPct val="150000"/>
              </a:lnSpc>
              <a:buAutoNum type="arabicPeriod"/>
            </a:pPr>
            <a:r>
              <a:rPr lang="en-US">
                <a:solidFill>
                  <a:schemeClr val="bg1">
                    <a:lumMod val="65000"/>
                  </a:schemeClr>
                </a:solidFill>
                <a:latin typeface="Sofia Pro"/>
              </a:rPr>
              <a:t>Final remarks</a:t>
            </a:r>
          </a:p>
        </p:txBody>
      </p:sp>
    </p:spTree>
    <p:extLst>
      <p:ext uri="{BB962C8B-B14F-4D97-AF65-F5344CB8AC3E}">
        <p14:creationId xmlns:p14="http://schemas.microsoft.com/office/powerpoint/2010/main" val="16226769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3">
            <a:extLst>
              <a:ext uri="{FF2B5EF4-FFF2-40B4-BE49-F238E27FC236}">
                <a16:creationId xmlns:a16="http://schemas.microsoft.com/office/drawing/2014/main" id="{BCD96489-9832-2120-9F17-8C5D200B9122}"/>
              </a:ext>
            </a:extLst>
          </p:cNvPr>
          <p:cNvSpPr txBox="1"/>
          <p:nvPr/>
        </p:nvSpPr>
        <p:spPr>
          <a:xfrm>
            <a:off x="1110745" y="1326434"/>
            <a:ext cx="4987837" cy="523220"/>
          </a:xfrm>
          <a:prstGeom prst="rect">
            <a:avLst/>
          </a:prstGeom>
          <a:noFill/>
        </p:spPr>
        <p:txBody>
          <a:bodyPr wrap="square" lIns="91440" tIns="45720" rIns="91440" bIns="45720" rtlCol="0" anchor="t">
            <a:spAutoFit/>
          </a:bodyPr>
          <a:ls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800" b="1">
                <a:solidFill>
                  <a:schemeClr val="tx1">
                    <a:lumMod val="65000"/>
                    <a:lumOff val="35000"/>
                  </a:schemeClr>
                </a:solidFill>
                <a:latin typeface="Calibri"/>
                <a:cs typeface="Calibri"/>
              </a:rPr>
              <a:t>Glossary</a:t>
            </a:r>
            <a:endParaRPr lang="cs-CZ" sz="2800" b="1" i="0">
              <a:solidFill>
                <a:schemeClr val="tx1">
                  <a:lumMod val="65000"/>
                  <a:lumOff val="35000"/>
                </a:schemeClr>
              </a:solidFill>
              <a:latin typeface="Calibri"/>
              <a:cs typeface="Calibri"/>
            </a:endParaRPr>
          </a:p>
        </p:txBody>
      </p:sp>
      <p:sp>
        <p:nvSpPr>
          <p:cNvPr id="3" name="TextovéPole 4">
            <a:extLst>
              <a:ext uri="{FF2B5EF4-FFF2-40B4-BE49-F238E27FC236}">
                <a16:creationId xmlns:a16="http://schemas.microsoft.com/office/drawing/2014/main" id="{08338C97-1F5A-76F9-C058-235BDCCE2660}"/>
              </a:ext>
            </a:extLst>
          </p:cNvPr>
          <p:cNvSpPr txBox="1"/>
          <p:nvPr/>
        </p:nvSpPr>
        <p:spPr>
          <a:xfrm>
            <a:off x="1115039" y="1923613"/>
            <a:ext cx="4812281" cy="3924151"/>
          </a:xfrm>
          <a:prstGeom prst="rect">
            <a:avLst/>
          </a:prstGeom>
          <a:noFill/>
        </p:spPr>
        <p:txBody>
          <a:bodyPr wrap="square" lIns="91440" tIns="45720" rIns="91440" bIns="45720" rtlCol="0" anchor="t">
            <a:spAutoFit/>
          </a:bodyPr>
          <a:ls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r>
              <a:rPr lang="en-US" sz="1400" b="1">
                <a:solidFill>
                  <a:srgbClr val="000000"/>
                </a:solidFill>
                <a:ea typeface="+mn-lt"/>
                <a:cs typeface="+mn-lt"/>
              </a:rPr>
              <a:t>Gender Mainstreaming: </a:t>
            </a:r>
            <a:r>
              <a:rPr lang="en-US" sz="1400">
                <a:solidFill>
                  <a:srgbClr val="000000"/>
                </a:solidFill>
                <a:ea typeface="+mn-lt"/>
                <a:cs typeface="+mn-lt"/>
              </a:rPr>
              <a:t>A strategy in which gender perspectives are integrated into all stages of project planning, implementation, and evaluation, promoting equal opportunities and preventing gender-based discrimination.</a:t>
            </a:r>
            <a:endParaRPr lang="ca-ES" sz="1400">
              <a:cs typeface="Calibri" panose="020F0502020204030204"/>
            </a:endParaRPr>
          </a:p>
          <a:p>
            <a:pPr>
              <a:spcAft>
                <a:spcPts val="600"/>
              </a:spcAft>
            </a:pPr>
            <a:r>
              <a:rPr lang="en-US" sz="1400" b="1">
                <a:solidFill>
                  <a:srgbClr val="000000"/>
                </a:solidFill>
                <a:ea typeface="+mn-lt"/>
                <a:cs typeface="+mn-lt"/>
              </a:rPr>
              <a:t>Gender Quotas:</a:t>
            </a:r>
            <a:r>
              <a:rPr lang="en-US" sz="1400">
                <a:solidFill>
                  <a:srgbClr val="000000"/>
                </a:solidFill>
                <a:ea typeface="+mn-lt"/>
                <a:cs typeface="+mn-lt"/>
              </a:rPr>
              <a:t> A system of setting minimum requirements for gender representation in certain areas, such as employment or decision-making bodies, to promote gender equality.</a:t>
            </a:r>
            <a:endParaRPr lang="en-US" sz="1400">
              <a:cs typeface="Calibri" panose="020F0502020204030204"/>
            </a:endParaRPr>
          </a:p>
          <a:p>
            <a:pPr>
              <a:spcAft>
                <a:spcPts val="600"/>
              </a:spcAft>
            </a:pPr>
            <a:r>
              <a:rPr lang="en-US" sz="1400" b="1">
                <a:solidFill>
                  <a:srgbClr val="000000"/>
                </a:solidFill>
                <a:ea typeface="+mn-lt"/>
                <a:cs typeface="+mn-lt"/>
              </a:rPr>
              <a:t>Gendered Metaphors: </a:t>
            </a:r>
            <a:r>
              <a:rPr lang="en-US" sz="1400">
                <a:solidFill>
                  <a:srgbClr val="000000"/>
                </a:solidFill>
                <a:ea typeface="+mn-lt"/>
                <a:cs typeface="+mn-lt"/>
              </a:rPr>
              <a:t>Figurative language that reinforces gender stereotypes or assigns gendered characteristics to certain roles, objects, or actions.</a:t>
            </a:r>
            <a:endParaRPr lang="en-US" sz="1400">
              <a:cs typeface="Calibri" panose="020F0502020204030204"/>
            </a:endParaRPr>
          </a:p>
          <a:p>
            <a:pPr>
              <a:spcAft>
                <a:spcPts val="600"/>
              </a:spcAft>
            </a:pPr>
            <a:r>
              <a:rPr lang="en-US" sz="1400" b="1">
                <a:solidFill>
                  <a:srgbClr val="000000"/>
                </a:solidFill>
                <a:ea typeface="+mn-lt"/>
                <a:cs typeface="+mn-lt"/>
              </a:rPr>
              <a:t>Language Bias: </a:t>
            </a:r>
            <a:r>
              <a:rPr lang="en-US" sz="1400">
                <a:solidFill>
                  <a:srgbClr val="000000"/>
                </a:solidFill>
                <a:ea typeface="+mn-lt"/>
                <a:cs typeface="+mn-lt"/>
              </a:rPr>
              <a:t>The use of language that reinforces stereotypes or excludes certain groups, often unintentionally; this can include gendered terms or phrasing that favor one gender over another.</a:t>
            </a:r>
          </a:p>
          <a:p>
            <a:pPr>
              <a:spcAft>
                <a:spcPts val="600"/>
              </a:spcAft>
            </a:pPr>
            <a:endParaRPr lang="en-US" sz="1400">
              <a:cs typeface="Calibri" panose="020F0502020204030204"/>
            </a:endParaRPr>
          </a:p>
          <a:p>
            <a:pPr>
              <a:spcAft>
                <a:spcPts val="600"/>
              </a:spcAft>
            </a:pPr>
            <a:endParaRPr lang="en-US" sz="1400">
              <a:latin typeface="Calibri"/>
              <a:cs typeface="Calibri"/>
            </a:endParaRPr>
          </a:p>
        </p:txBody>
      </p:sp>
      <p:sp>
        <p:nvSpPr>
          <p:cNvPr id="4" name="QuadreDeText 2">
            <a:extLst>
              <a:ext uri="{FF2B5EF4-FFF2-40B4-BE49-F238E27FC236}">
                <a16:creationId xmlns:a16="http://schemas.microsoft.com/office/drawing/2014/main" id="{C7C8A01B-186D-2491-BFAA-2ED81D6C24A1}"/>
              </a:ext>
            </a:extLst>
          </p:cNvPr>
          <p:cNvSpPr txBox="1"/>
          <p:nvPr/>
        </p:nvSpPr>
        <p:spPr>
          <a:xfrm>
            <a:off x="6555058" y="1927302"/>
            <a:ext cx="4322955" cy="290848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r>
              <a:rPr lang="en-US" sz="1400" b="1">
                <a:cs typeface="Calibri"/>
              </a:rPr>
              <a:t>Mitigating Measures:</a:t>
            </a:r>
            <a:r>
              <a:rPr lang="en-US" sz="1400">
                <a:cs typeface="Calibri"/>
              </a:rPr>
              <a:t> Actions taken to reduce or counteract potential negative effects, such as policies or practices aimed at lessening gender-based barriers or biases.</a:t>
            </a:r>
          </a:p>
          <a:p>
            <a:pPr>
              <a:spcAft>
                <a:spcPts val="600"/>
              </a:spcAft>
            </a:pPr>
            <a:r>
              <a:rPr lang="en-US" sz="1400" b="1">
                <a:cs typeface="Calibri"/>
              </a:rPr>
              <a:t>Sexual Harassment:</a:t>
            </a:r>
            <a:r>
              <a:rPr lang="en-US" sz="1400">
                <a:cs typeface="Calibri"/>
              </a:rPr>
              <a:t> Unwanted or inappropriate behavior of a sexual nature that creates an intimidating, hostile, or offensive environment for the victim.</a:t>
            </a:r>
          </a:p>
          <a:p>
            <a:pPr>
              <a:spcAft>
                <a:spcPts val="600"/>
              </a:spcAft>
            </a:pPr>
            <a:r>
              <a:rPr lang="en-US" sz="1400" b="1">
                <a:cs typeface="Calibri"/>
              </a:rPr>
              <a:t>Unconscious Gender Biases:</a:t>
            </a:r>
            <a:r>
              <a:rPr lang="en-US" sz="1400">
                <a:cs typeface="Calibri"/>
              </a:rPr>
              <a:t> Implicit biases specifically related to gender, which can influence perceptions, decisions, and behaviors without conscious awareness, often perpetuating stereotypes and inequalities.</a:t>
            </a:r>
          </a:p>
          <a:p>
            <a:pPr>
              <a:spcAft>
                <a:spcPts val="600"/>
              </a:spcAft>
            </a:pPr>
            <a:r>
              <a:rPr lang="en-US" sz="1400">
                <a:cs typeface="Segoe UI"/>
              </a:rPr>
              <a:t>​</a:t>
            </a:r>
          </a:p>
        </p:txBody>
      </p:sp>
    </p:spTree>
    <p:extLst>
      <p:ext uri="{BB962C8B-B14F-4D97-AF65-F5344CB8AC3E}">
        <p14:creationId xmlns:p14="http://schemas.microsoft.com/office/powerpoint/2010/main" val="138832343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obsah 1">
            <a:extLst>
              <a:ext uri="{FF2B5EF4-FFF2-40B4-BE49-F238E27FC236}">
                <a16:creationId xmlns:a16="http://schemas.microsoft.com/office/drawing/2014/main" id="{C16CC0B0-B72B-4BAB-A7CC-482453EF2D8D}"/>
              </a:ext>
            </a:extLst>
          </p:cNvPr>
          <p:cNvSpPr txBox="1">
            <a:spLocks/>
          </p:cNvSpPr>
          <p:nvPr/>
        </p:nvSpPr>
        <p:spPr>
          <a:xfrm>
            <a:off x="1462906" y="1596887"/>
            <a:ext cx="9263270" cy="3864496"/>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1800"/>
              </a:spcBef>
              <a:buFont typeface="Wingdings" panose="05000000000000000000" pitchFamily="2" charset="2"/>
              <a:buChar char="§"/>
            </a:pPr>
            <a:r>
              <a:rPr lang="en-US" sz="1600">
                <a:solidFill>
                  <a:srgbClr val="6A007C"/>
                </a:solidFill>
                <a:latin typeface="Sofia Pro"/>
                <a:hlinkClick r:id="rId3">
                  <a:extLst>
                    <a:ext uri="{A12FA001-AC4F-418D-AE19-62706E023703}">
                      <ahyp:hlinkClr xmlns:ahyp="http://schemas.microsoft.com/office/drawing/2018/hyperlinkcolor" val="tx"/>
                    </a:ext>
                  </a:extLst>
                </a:hlinkClick>
              </a:rPr>
              <a:t>Top 10 reads on women’s work in agri-food systems</a:t>
            </a:r>
            <a:r>
              <a:rPr lang="en-US" sz="1600">
                <a:latin typeface="Sofia Pro"/>
              </a:rPr>
              <a:t>, </a:t>
            </a:r>
            <a:r>
              <a:rPr lang="en-US" sz="1600" err="1">
                <a:latin typeface="Sofia Pro"/>
              </a:rPr>
              <a:t>Niyati</a:t>
            </a:r>
            <a:r>
              <a:rPr lang="en-US" sz="1600">
                <a:latin typeface="Sofia Pro"/>
              </a:rPr>
              <a:t> </a:t>
            </a:r>
            <a:r>
              <a:rPr lang="en-US" sz="1600" err="1">
                <a:latin typeface="Sofia Pro"/>
              </a:rPr>
              <a:t>Singaraju</a:t>
            </a:r>
            <a:r>
              <a:rPr lang="en-US" sz="1600">
                <a:latin typeface="Sofia Pro"/>
              </a:rPr>
              <a:t>, CGIAR GENDER Impact Platform, 28</a:t>
            </a:r>
            <a:r>
              <a:rPr lang="en-US" sz="1600" baseline="30000">
                <a:latin typeface="Sofia Pro"/>
              </a:rPr>
              <a:t>th</a:t>
            </a:r>
            <a:r>
              <a:rPr lang="en-US" sz="1600">
                <a:latin typeface="Sofia Pro"/>
              </a:rPr>
              <a:t> June 2023</a:t>
            </a:r>
          </a:p>
          <a:p>
            <a:pPr>
              <a:spcBef>
                <a:spcPts val="1800"/>
              </a:spcBef>
              <a:buFont typeface="Wingdings" panose="05000000000000000000" pitchFamily="2" charset="2"/>
              <a:buChar char="§"/>
            </a:pPr>
            <a:r>
              <a:rPr lang="en-US" sz="1600" b="0" i="0" u="none" strike="noStrike">
                <a:solidFill>
                  <a:srgbClr val="6A007C"/>
                </a:solidFill>
                <a:effectLst/>
                <a:latin typeface="Sofia Pro"/>
                <a:hlinkClick r:id="rId4">
                  <a:extLst>
                    <a:ext uri="{A12FA001-AC4F-418D-AE19-62706E023703}">
                      <ahyp:hlinkClr xmlns:ahyp="http://schemas.microsoft.com/office/drawing/2018/hyperlinkcolor" val="tx"/>
                    </a:ext>
                  </a:extLst>
                </a:hlinkClick>
              </a:rPr>
              <a:t>Enginyeries </a:t>
            </a:r>
            <a:r>
              <a:rPr lang="en-US" sz="1600" b="0" i="0" u="none" strike="noStrike" err="1">
                <a:solidFill>
                  <a:srgbClr val="6A007C"/>
                </a:solidFill>
                <a:effectLst/>
                <a:latin typeface="Sofia Pro"/>
                <a:hlinkClick r:id="rId4">
                  <a:extLst>
                    <a:ext uri="{A12FA001-AC4F-418D-AE19-62706E023703}">
                      <ahyp:hlinkClr xmlns:ahyp="http://schemas.microsoft.com/office/drawing/2018/hyperlinkcolor" val="tx"/>
                    </a:ext>
                  </a:extLst>
                </a:hlinkClick>
              </a:rPr>
              <a:t>Agraries</a:t>
            </a:r>
            <a:r>
              <a:rPr lang="en-US" sz="1600" b="0" i="0" u="none" strike="noStrike">
                <a:solidFill>
                  <a:srgbClr val="6A007C"/>
                </a:solidFill>
                <a:effectLst/>
                <a:latin typeface="Sofia Pro"/>
                <a:hlinkClick r:id="rId4">
                  <a:extLst>
                    <a:ext uri="{A12FA001-AC4F-418D-AE19-62706E023703}">
                      <ahyp:hlinkClr xmlns:ahyp="http://schemas.microsoft.com/office/drawing/2018/hyperlinkcolor" val="tx"/>
                    </a:ext>
                  </a:extLst>
                </a:hlinkClick>
              </a:rPr>
              <a:t>: </a:t>
            </a:r>
            <a:r>
              <a:rPr lang="en-US" sz="1600" b="0" i="0" u="none" strike="noStrike" err="1">
                <a:solidFill>
                  <a:srgbClr val="6A007C"/>
                </a:solidFill>
                <a:effectLst/>
                <a:latin typeface="Sofia Pro"/>
                <a:hlinkClick r:id="rId4">
                  <a:extLst>
                    <a:ext uri="{A12FA001-AC4F-418D-AE19-62706E023703}">
                      <ahyp:hlinkClr xmlns:ahyp="http://schemas.microsoft.com/office/drawing/2018/hyperlinkcolor" val="tx"/>
                    </a:ext>
                  </a:extLst>
                </a:hlinkClick>
              </a:rPr>
              <a:t>guies</a:t>
            </a:r>
            <a:r>
              <a:rPr lang="en-US" sz="1600" b="0" i="0" u="none" strike="noStrike">
                <a:solidFill>
                  <a:srgbClr val="6A007C"/>
                </a:solidFill>
                <a:effectLst/>
                <a:latin typeface="Sofia Pro"/>
                <a:hlinkClick r:id="rId4">
                  <a:extLst>
                    <a:ext uri="{A12FA001-AC4F-418D-AE19-62706E023703}">
                      <ahyp:hlinkClr xmlns:ahyp="http://schemas.microsoft.com/office/drawing/2018/hyperlinkcolor" val="tx"/>
                    </a:ext>
                  </a:extLst>
                </a:hlinkClick>
              </a:rPr>
              <a:t> per a una </a:t>
            </a:r>
            <a:r>
              <a:rPr lang="en-US" sz="1600" b="0" i="0" u="none" strike="noStrike" err="1">
                <a:solidFill>
                  <a:srgbClr val="6A007C"/>
                </a:solidFill>
                <a:effectLst/>
                <a:latin typeface="Sofia Pro"/>
                <a:hlinkClick r:id="rId4">
                  <a:extLst>
                    <a:ext uri="{A12FA001-AC4F-418D-AE19-62706E023703}">
                      <ahyp:hlinkClr xmlns:ahyp="http://schemas.microsoft.com/office/drawing/2018/hyperlinkcolor" val="tx"/>
                    </a:ext>
                  </a:extLst>
                </a:hlinkClick>
              </a:rPr>
              <a:t>docència</a:t>
            </a:r>
            <a:r>
              <a:rPr lang="en-US" sz="1600" b="0" i="0" u="none" strike="noStrike">
                <a:solidFill>
                  <a:srgbClr val="6A007C"/>
                </a:solidFill>
                <a:effectLst/>
                <a:latin typeface="Sofia Pro"/>
                <a:hlinkClick r:id="rId4">
                  <a:extLst>
                    <a:ext uri="{A12FA001-AC4F-418D-AE19-62706E023703}">
                      <ahyp:hlinkClr xmlns:ahyp="http://schemas.microsoft.com/office/drawing/2018/hyperlinkcolor" val="tx"/>
                    </a:ext>
                  </a:extLst>
                </a:hlinkClick>
              </a:rPr>
              <a:t> </a:t>
            </a:r>
            <a:r>
              <a:rPr lang="en-US" sz="1600" b="0" i="0" u="none" strike="noStrike" err="1">
                <a:solidFill>
                  <a:srgbClr val="6A007C"/>
                </a:solidFill>
                <a:effectLst/>
                <a:latin typeface="Sofia Pro"/>
                <a:hlinkClick r:id="rId4">
                  <a:extLst>
                    <a:ext uri="{A12FA001-AC4F-418D-AE19-62706E023703}">
                      <ahyp:hlinkClr xmlns:ahyp="http://schemas.microsoft.com/office/drawing/2018/hyperlinkcolor" val="tx"/>
                    </a:ext>
                  </a:extLst>
                </a:hlinkClick>
              </a:rPr>
              <a:t>universitària</a:t>
            </a:r>
            <a:r>
              <a:rPr lang="en-US" sz="1600" b="0" i="0" u="none" strike="noStrike">
                <a:solidFill>
                  <a:srgbClr val="6A007C"/>
                </a:solidFill>
                <a:effectLst/>
                <a:latin typeface="Sofia Pro"/>
                <a:hlinkClick r:id="rId4">
                  <a:extLst>
                    <a:ext uri="{A12FA001-AC4F-418D-AE19-62706E023703}">
                      <ahyp:hlinkClr xmlns:ahyp="http://schemas.microsoft.com/office/drawing/2018/hyperlinkcolor" val="tx"/>
                    </a:ext>
                  </a:extLst>
                </a:hlinkClick>
              </a:rPr>
              <a:t> </a:t>
            </a:r>
            <a:r>
              <a:rPr lang="en-US" sz="1600" b="0" i="0" u="none" strike="noStrike" err="1">
                <a:solidFill>
                  <a:srgbClr val="6A007C"/>
                </a:solidFill>
                <a:effectLst/>
                <a:latin typeface="Sofia Pro"/>
                <a:hlinkClick r:id="rId4">
                  <a:extLst>
                    <a:ext uri="{A12FA001-AC4F-418D-AE19-62706E023703}">
                      <ahyp:hlinkClr xmlns:ahyp="http://schemas.microsoft.com/office/drawing/2018/hyperlinkcolor" val="tx"/>
                    </a:ext>
                  </a:extLst>
                </a:hlinkClick>
              </a:rPr>
              <a:t>amb</a:t>
            </a:r>
            <a:r>
              <a:rPr lang="en-US" sz="1600" b="0" i="0" u="none" strike="noStrike">
                <a:solidFill>
                  <a:srgbClr val="6A007C"/>
                </a:solidFill>
                <a:effectLst/>
                <a:latin typeface="Sofia Pro"/>
                <a:hlinkClick r:id="rId4">
                  <a:extLst>
                    <a:ext uri="{A12FA001-AC4F-418D-AE19-62706E023703}">
                      <ahyp:hlinkClr xmlns:ahyp="http://schemas.microsoft.com/office/drawing/2018/hyperlinkcolor" val="tx"/>
                    </a:ext>
                  </a:extLst>
                </a:hlinkClick>
              </a:rPr>
              <a:t> </a:t>
            </a:r>
            <a:r>
              <a:rPr lang="en-US" sz="1600" b="0" i="0" u="none" strike="noStrike" err="1">
                <a:solidFill>
                  <a:srgbClr val="6A007C"/>
                </a:solidFill>
                <a:effectLst/>
                <a:latin typeface="Sofia Pro"/>
                <a:hlinkClick r:id="rId4">
                  <a:extLst>
                    <a:ext uri="{A12FA001-AC4F-418D-AE19-62706E023703}">
                      <ahyp:hlinkClr xmlns:ahyp="http://schemas.microsoft.com/office/drawing/2018/hyperlinkcolor" val="tx"/>
                    </a:ext>
                  </a:extLst>
                </a:hlinkClick>
              </a:rPr>
              <a:t>perspectiva</a:t>
            </a:r>
            <a:r>
              <a:rPr lang="en-US" sz="1600" b="0" i="0" u="none" strike="noStrike">
                <a:solidFill>
                  <a:srgbClr val="6A007C"/>
                </a:solidFill>
                <a:effectLst/>
                <a:latin typeface="Sofia Pro"/>
                <a:hlinkClick r:id="rId4">
                  <a:extLst>
                    <a:ext uri="{A12FA001-AC4F-418D-AE19-62706E023703}">
                      <ahyp:hlinkClr xmlns:ahyp="http://schemas.microsoft.com/office/drawing/2018/hyperlinkcolor" val="tx"/>
                    </a:ext>
                  </a:extLst>
                </a:hlinkClick>
              </a:rPr>
              <a:t> de </a:t>
            </a:r>
            <a:r>
              <a:rPr lang="en-US" sz="1600" b="0" i="0" u="none" strike="noStrike" err="1">
                <a:solidFill>
                  <a:srgbClr val="6A007C"/>
                </a:solidFill>
                <a:effectLst/>
                <a:latin typeface="Sofia Pro"/>
                <a:hlinkClick r:id="rId4">
                  <a:extLst>
                    <a:ext uri="{A12FA001-AC4F-418D-AE19-62706E023703}">
                      <ahyp:hlinkClr xmlns:ahyp="http://schemas.microsoft.com/office/drawing/2018/hyperlinkcolor" val="tx"/>
                    </a:ext>
                  </a:extLst>
                </a:hlinkClick>
              </a:rPr>
              <a:t>gènere</a:t>
            </a:r>
            <a:r>
              <a:rPr lang="en-US" sz="1600" u="none" strike="noStrike">
                <a:latin typeface="Sofia Pro"/>
              </a:rPr>
              <a:t>. </a:t>
            </a:r>
            <a:r>
              <a:rPr lang="en-US" sz="1600" b="0" i="0" err="1">
                <a:effectLst/>
                <a:latin typeface="Sofia Pro"/>
              </a:rPr>
              <a:t>Raigón</a:t>
            </a:r>
            <a:r>
              <a:rPr lang="en-US" sz="1600" b="0" i="0">
                <a:effectLst/>
                <a:latin typeface="Sofia Pro"/>
              </a:rPr>
              <a:t> Jiménez, María Dolores. </a:t>
            </a:r>
            <a:r>
              <a:rPr lang="en-US" sz="1600" b="0" i="0" err="1">
                <a:effectLst/>
                <a:latin typeface="Sofia Pro"/>
              </a:rPr>
              <a:t>Xarxa</a:t>
            </a:r>
            <a:r>
              <a:rPr lang="en-US" sz="1600" b="0" i="0">
                <a:effectLst/>
                <a:latin typeface="Sofia Pro"/>
              </a:rPr>
              <a:t> Vives </a:t>
            </a:r>
            <a:r>
              <a:rPr lang="en-US" sz="1600" b="0" i="0" err="1">
                <a:effectLst/>
                <a:latin typeface="Sofia Pro"/>
              </a:rPr>
              <a:t>d'Universitats</a:t>
            </a:r>
            <a:r>
              <a:rPr lang="en-US" sz="1600" b="0" i="0">
                <a:effectLst/>
                <a:latin typeface="Sofia Pro"/>
              </a:rPr>
              <a:t>, 2022</a:t>
            </a:r>
          </a:p>
          <a:p>
            <a:pPr>
              <a:spcBef>
                <a:spcPts val="1800"/>
              </a:spcBef>
              <a:buFont typeface="Wingdings" panose="05000000000000000000" pitchFamily="2" charset="2"/>
              <a:buChar char="§"/>
            </a:pPr>
            <a:r>
              <a:rPr lang="en-US" sz="1600">
                <a:latin typeface="Sofia Pro"/>
                <a:hlinkClick r:id="rId5">
                  <a:extLst>
                    <a:ext uri="{A12FA001-AC4F-418D-AE19-62706E023703}">
                      <ahyp:hlinkClr xmlns:ahyp="http://schemas.microsoft.com/office/drawing/2018/hyperlinkcolor" val="tx"/>
                    </a:ext>
                  </a:extLst>
                </a:hlinkClick>
              </a:rPr>
              <a:t>Agricultural Studies</a:t>
            </a:r>
            <a:r>
              <a:rPr lang="en-US" sz="1600">
                <a:latin typeface="Sofia Pro"/>
              </a:rPr>
              <a:t>. Syllabus by Prof. Dr. Christine </a:t>
            </a:r>
            <a:r>
              <a:rPr lang="en-US" sz="1600" err="1">
                <a:latin typeface="Sofia Pro"/>
              </a:rPr>
              <a:t>Bauhardt</a:t>
            </a:r>
            <a:r>
              <a:rPr lang="en-US" sz="1600">
                <a:latin typeface="Sofia Pro"/>
              </a:rPr>
              <a:t>, M.A. </a:t>
            </a:r>
            <a:r>
              <a:rPr lang="en-US" sz="1600" err="1">
                <a:latin typeface="Sofia Pro"/>
              </a:rPr>
              <a:t>Meike</a:t>
            </a:r>
            <a:r>
              <a:rPr lang="en-US" sz="1600">
                <a:latin typeface="Sofia Pro"/>
              </a:rPr>
              <a:t> </a:t>
            </a:r>
            <a:r>
              <a:rPr lang="en-US" sz="1600" err="1">
                <a:latin typeface="Sofia Pro"/>
              </a:rPr>
              <a:t>Brückner</a:t>
            </a:r>
            <a:r>
              <a:rPr lang="en-US" sz="1600">
                <a:latin typeface="Sofia Pro"/>
              </a:rPr>
              <a:t>, July 2018</a:t>
            </a:r>
            <a:endParaRPr lang="en-US" sz="1600" b="0" i="0">
              <a:effectLst/>
              <a:latin typeface="Sofia Pro"/>
            </a:endParaRPr>
          </a:p>
          <a:p>
            <a:pPr>
              <a:spcBef>
                <a:spcPts val="1800"/>
              </a:spcBef>
              <a:buFont typeface="Wingdings" panose="05000000000000000000" pitchFamily="2" charset="2"/>
              <a:buChar char="§"/>
            </a:pPr>
            <a:r>
              <a:rPr lang="en-US" sz="1600">
                <a:solidFill>
                  <a:srgbClr val="6A007C"/>
                </a:solidFill>
                <a:latin typeface="Sofia Pro"/>
                <a:hlinkClick r:id="rId6">
                  <a:extLst>
                    <a:ext uri="{A12FA001-AC4F-418D-AE19-62706E023703}">
                      <ahyp:hlinkClr xmlns:ahyp="http://schemas.microsoft.com/office/drawing/2018/hyperlinkcolor" val="tx"/>
                    </a:ext>
                  </a:extLst>
                </a:hlinkClick>
              </a:rPr>
              <a:t>Toolkit for Integrating Gender-Sensitive Approach into Research and Teaching</a:t>
            </a:r>
            <a:r>
              <a:rPr lang="en-US" sz="1600">
                <a:latin typeface="Sofia Pro"/>
              </a:rPr>
              <a:t>, Jovana Mihajlovic </a:t>
            </a:r>
            <a:r>
              <a:rPr lang="en-US" sz="1600" err="1">
                <a:latin typeface="Sofia Pro"/>
              </a:rPr>
              <a:t>Trbovc</a:t>
            </a:r>
            <a:r>
              <a:rPr lang="en-US" sz="1600">
                <a:latin typeface="Sofia Pro"/>
              </a:rPr>
              <a:t> and Ana </a:t>
            </a:r>
            <a:r>
              <a:rPr lang="en-US" sz="1600" err="1">
                <a:latin typeface="Sofia Pro"/>
              </a:rPr>
              <a:t>Hofman</a:t>
            </a:r>
            <a:r>
              <a:rPr lang="en-US" sz="1600">
                <a:latin typeface="Sofia Pro"/>
              </a:rPr>
              <a:t>, Garcia Working Papers n. 6, 2015</a:t>
            </a:r>
          </a:p>
          <a:p>
            <a:pPr>
              <a:spcBef>
                <a:spcPts val="1800"/>
              </a:spcBef>
              <a:buFont typeface="Wingdings" panose="05000000000000000000" pitchFamily="2" charset="2"/>
              <a:buChar char="§"/>
            </a:pPr>
            <a:r>
              <a:rPr lang="en-US" sz="1600">
                <a:solidFill>
                  <a:srgbClr val="6A007C"/>
                </a:solidFill>
                <a:latin typeface="Sofia Pro"/>
                <a:hlinkClick r:id="rId7">
                  <a:extLst>
                    <a:ext uri="{A12FA001-AC4F-418D-AE19-62706E023703}">
                      <ahyp:hlinkClr xmlns:ahyp="http://schemas.microsoft.com/office/drawing/2018/hyperlinkcolor" val="tx"/>
                    </a:ext>
                  </a:extLst>
                </a:hlinkClick>
              </a:rPr>
              <a:t>Gender equality in academia and research</a:t>
            </a:r>
            <a:r>
              <a:rPr lang="en-US" sz="1600">
                <a:latin typeface="Sofia Pro"/>
              </a:rPr>
              <a:t>. GEAR tool, European Institute for Gender Equality, 2016</a:t>
            </a:r>
          </a:p>
          <a:p>
            <a:pPr>
              <a:spcBef>
                <a:spcPts val="1800"/>
              </a:spcBef>
              <a:buFont typeface="Wingdings" panose="05000000000000000000" pitchFamily="2" charset="2"/>
              <a:buChar char="§"/>
            </a:pPr>
            <a:r>
              <a:rPr lang="en-US" sz="1600">
                <a:solidFill>
                  <a:srgbClr val="6A007C"/>
                </a:solidFill>
                <a:latin typeface="Sofia Pro"/>
                <a:hlinkClick r:id="rId8">
                  <a:extLst>
                    <a:ext uri="{A12FA001-AC4F-418D-AE19-62706E023703}">
                      <ahyp:hlinkClr xmlns:ahyp="http://schemas.microsoft.com/office/drawing/2018/hyperlinkcolor" val="tx"/>
                    </a:ext>
                  </a:extLst>
                </a:hlinkClick>
              </a:rPr>
              <a:t>A guide for Gender Equality in Teaching Education Policy and Practices</a:t>
            </a:r>
            <a:r>
              <a:rPr lang="en-US" sz="1600">
                <a:latin typeface="Sofia Pro"/>
              </a:rPr>
              <a:t>, United Nations Educational, Scientific and Cultural Organization, 2015</a:t>
            </a:r>
          </a:p>
          <a:p>
            <a:pPr>
              <a:spcBef>
                <a:spcPts val="1800"/>
              </a:spcBef>
              <a:buFont typeface="Wingdings" panose="05000000000000000000" pitchFamily="2" charset="2"/>
              <a:buChar char="§"/>
            </a:pPr>
            <a:r>
              <a:rPr lang="en-US" sz="1600">
                <a:solidFill>
                  <a:srgbClr val="6A007C"/>
                </a:solidFill>
                <a:latin typeface="Sofia Pro"/>
                <a:hlinkClick r:id="rId9">
                  <a:extLst>
                    <a:ext uri="{A12FA001-AC4F-418D-AE19-62706E023703}">
                      <ahyp:hlinkClr xmlns:ahyp="http://schemas.microsoft.com/office/drawing/2018/hyperlinkcolor" val="tx"/>
                    </a:ext>
                  </a:extLst>
                </a:hlinkClick>
              </a:rPr>
              <a:t>Guide of Industrial Engineering to mainstreaming gender in university teaching</a:t>
            </a:r>
            <a:r>
              <a:rPr lang="en-US" sz="1600">
                <a:latin typeface="Sofia Pro"/>
              </a:rPr>
              <a:t>, Elisabet Mas de les Valls and Marta Peña, </a:t>
            </a:r>
            <a:r>
              <a:rPr lang="en-US" sz="1600" err="1">
                <a:latin typeface="Sofia Pro"/>
              </a:rPr>
              <a:t>Xarxa</a:t>
            </a:r>
            <a:r>
              <a:rPr lang="en-US" sz="1600">
                <a:latin typeface="Sofia Pro"/>
              </a:rPr>
              <a:t> Vives </a:t>
            </a:r>
            <a:r>
              <a:rPr lang="en-US" sz="1600" err="1">
                <a:latin typeface="Sofia Pro"/>
              </a:rPr>
              <a:t>d’universitats</a:t>
            </a:r>
            <a:r>
              <a:rPr lang="en-US" sz="1600">
                <a:latin typeface="Sofia Pro"/>
              </a:rPr>
              <a:t>, 2020</a:t>
            </a:r>
          </a:p>
          <a:p>
            <a:pPr>
              <a:spcBef>
                <a:spcPts val="1800"/>
              </a:spcBef>
              <a:buFont typeface="Wingdings" panose="05000000000000000000" pitchFamily="2" charset="2"/>
              <a:buChar char="§"/>
            </a:pPr>
            <a:endParaRPr lang="en-US" sz="1600">
              <a:latin typeface="Sofia Pro"/>
            </a:endParaRPr>
          </a:p>
          <a:p>
            <a:pPr>
              <a:spcBef>
                <a:spcPts val="1800"/>
              </a:spcBef>
              <a:buFont typeface="Wingdings" panose="05000000000000000000" pitchFamily="2" charset="2"/>
              <a:buChar char="§"/>
            </a:pPr>
            <a:endParaRPr lang="en-US" sz="1600">
              <a:latin typeface="Sofia Pro"/>
            </a:endParaRPr>
          </a:p>
          <a:p>
            <a:pPr>
              <a:spcBef>
                <a:spcPts val="1800"/>
              </a:spcBef>
              <a:buFont typeface="Wingdings" panose="05000000000000000000" pitchFamily="2" charset="2"/>
              <a:buChar char="§"/>
            </a:pPr>
            <a:endParaRPr lang="en-US" sz="1600">
              <a:latin typeface="Sofia Pro"/>
            </a:endParaRPr>
          </a:p>
          <a:p>
            <a:pPr>
              <a:spcBef>
                <a:spcPts val="1800"/>
              </a:spcBef>
              <a:buFont typeface="Wingdings" panose="05000000000000000000" pitchFamily="2" charset="2"/>
              <a:buChar char="§"/>
            </a:pPr>
            <a:endParaRPr lang="cs-CZ" sz="1600">
              <a:latin typeface="Sofia Pro"/>
            </a:endParaRPr>
          </a:p>
        </p:txBody>
      </p:sp>
      <p:sp>
        <p:nvSpPr>
          <p:cNvPr id="4" name="TextovéPole 3">
            <a:extLst>
              <a:ext uri="{FF2B5EF4-FFF2-40B4-BE49-F238E27FC236}">
                <a16:creationId xmlns:a16="http://schemas.microsoft.com/office/drawing/2014/main" id="{482EB4BC-5197-A778-C42F-5AB7528F74CE}"/>
              </a:ext>
            </a:extLst>
          </p:cNvPr>
          <p:cNvSpPr txBox="1"/>
          <p:nvPr/>
        </p:nvSpPr>
        <p:spPr>
          <a:xfrm>
            <a:off x="3090477" y="760290"/>
            <a:ext cx="6008127" cy="707886"/>
          </a:xfrm>
          <a:prstGeom prst="rect">
            <a:avLst/>
          </a:prstGeom>
          <a:noFill/>
        </p:spPr>
        <p:txBody>
          <a:bodyPr wrap="square" rtlCol="0">
            <a:spAutoFit/>
          </a:bodyPr>
          <a:lstStyle/>
          <a:p>
            <a:pPr algn="ctr"/>
            <a:r>
              <a:rPr lang="en-US" sz="4000" b="1">
                <a:solidFill>
                  <a:schemeClr val="tx1">
                    <a:lumMod val="65000"/>
                    <a:lumOff val="35000"/>
                  </a:schemeClr>
                </a:solidFill>
                <a:latin typeface="Sofia Pro" pitchFamily="2" charset="0"/>
              </a:rPr>
              <a:t>Recommended readings</a:t>
            </a:r>
            <a:endParaRPr lang="cs-CZ" sz="3200" b="1" i="0">
              <a:solidFill>
                <a:schemeClr val="tx1">
                  <a:lumMod val="65000"/>
                  <a:lumOff val="35000"/>
                </a:schemeClr>
              </a:solidFill>
              <a:latin typeface="Sofia Pro" pitchFamily="2" charset="0"/>
            </a:endParaRPr>
          </a:p>
        </p:txBody>
      </p:sp>
    </p:spTree>
    <p:extLst>
      <p:ext uri="{BB962C8B-B14F-4D97-AF65-F5344CB8AC3E}">
        <p14:creationId xmlns:p14="http://schemas.microsoft.com/office/powerpoint/2010/main" val="184446775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8" descr="Guides to mainstreaming gender in university teaching">
            <a:extLst>
              <a:ext uri="{FF2B5EF4-FFF2-40B4-BE49-F238E27FC236}">
                <a16:creationId xmlns:a16="http://schemas.microsoft.com/office/drawing/2014/main" id="{0D119C40-158D-4DF0-B47C-747EB3C53622}"/>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2649018" y="4246914"/>
            <a:ext cx="953048" cy="1352714"/>
          </a:xfrm>
          <a:prstGeom prst="rect">
            <a:avLst/>
          </a:prstGeom>
          <a:noFill/>
          <a:extLst>
            <a:ext uri="{909E8E84-426E-40DD-AFC4-6F175D3DCCD1}">
              <a14:hiddenFill xmlns:a14="http://schemas.microsoft.com/office/drawing/2010/main">
                <a:solidFill>
                  <a:srgbClr val="FFFFFF"/>
                </a:solidFill>
              </a14:hiddenFill>
            </a:ext>
          </a:extLst>
        </p:spPr>
      </p:pic>
      <p:sp>
        <p:nvSpPr>
          <p:cNvPr id="12" name="Content Placeholder 2">
            <a:extLst>
              <a:ext uri="{FF2B5EF4-FFF2-40B4-BE49-F238E27FC236}">
                <a16:creationId xmlns:a16="http://schemas.microsoft.com/office/drawing/2014/main" id="{AA018C90-58C6-4F63-B206-9B218925EF5D}"/>
              </a:ext>
            </a:extLst>
          </p:cNvPr>
          <p:cNvSpPr txBox="1">
            <a:spLocks/>
          </p:cNvSpPr>
          <p:nvPr/>
        </p:nvSpPr>
        <p:spPr>
          <a:xfrm>
            <a:off x="925454" y="1990553"/>
            <a:ext cx="8925767" cy="72553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1200"/>
              </a:spcBef>
              <a:buFont typeface="Wingdings" panose="05000000000000000000" pitchFamily="2" charset="2"/>
              <a:buChar char="q"/>
            </a:pPr>
            <a:r>
              <a:rPr lang="en-US" sz="1400">
                <a:latin typeface="Sofia Pro"/>
              </a:rPr>
              <a:t>First guides published in 2018. At present: 29 guides (</a:t>
            </a:r>
            <a:r>
              <a:rPr lang="en-US" sz="1400">
                <a:solidFill>
                  <a:srgbClr val="7030A0"/>
                </a:solidFill>
                <a:latin typeface="Sofia Pro"/>
              </a:rPr>
              <a:t>11 in STEM fields</a:t>
            </a:r>
            <a:r>
              <a:rPr lang="en-US" sz="1400">
                <a:latin typeface="Sofia Pro"/>
              </a:rPr>
              <a:t>) </a:t>
            </a:r>
          </a:p>
          <a:p>
            <a:pPr>
              <a:lnSpc>
                <a:spcPct val="100000"/>
              </a:lnSpc>
              <a:spcBef>
                <a:spcPts val="1200"/>
              </a:spcBef>
              <a:buFont typeface="Wingdings" panose="05000000000000000000" pitchFamily="2" charset="2"/>
              <a:buChar char="q"/>
            </a:pPr>
            <a:r>
              <a:rPr lang="en-US" sz="1400">
                <a:latin typeface="Sofia Pro"/>
              </a:rPr>
              <a:t>Recognized by the European Institute for Gender Equality (EIGE) as an example of good practice in its </a:t>
            </a:r>
            <a:r>
              <a:rPr lang="en-US" sz="1400">
                <a:latin typeface="Sofia Pro"/>
                <a:hlinkClick r:id="rId4"/>
              </a:rPr>
              <a:t>GEAR Toolkit</a:t>
            </a:r>
            <a:endParaRPr lang="en-US" sz="1400">
              <a:latin typeface="Sofia Pro"/>
            </a:endParaRPr>
          </a:p>
        </p:txBody>
      </p:sp>
      <p:pic>
        <p:nvPicPr>
          <p:cNvPr id="13" name="Picture 2" descr="Xarxa Vives d'Universitats">
            <a:extLst>
              <a:ext uri="{FF2B5EF4-FFF2-40B4-BE49-F238E27FC236}">
                <a16:creationId xmlns:a16="http://schemas.microsoft.com/office/drawing/2014/main" id="{7F394EE2-DE96-4DE3-8B4D-136244CFC92B}"/>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7186665" y="3223889"/>
            <a:ext cx="1691645" cy="382088"/>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Industrial Engineering">
            <a:extLst>
              <a:ext uri="{FF2B5EF4-FFF2-40B4-BE49-F238E27FC236}">
                <a16:creationId xmlns:a16="http://schemas.microsoft.com/office/drawing/2014/main" id="{47B0DBFC-865E-4DFF-B331-B92CCF47308C}"/>
              </a:ext>
            </a:extLst>
          </p:cNvPr>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1616698" y="2791396"/>
            <a:ext cx="948656" cy="1350518"/>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6" descr="Book Cover: Guide of Architecture to mainstreaming gender in university teaching">
            <a:extLst>
              <a:ext uri="{FF2B5EF4-FFF2-40B4-BE49-F238E27FC236}">
                <a16:creationId xmlns:a16="http://schemas.microsoft.com/office/drawing/2014/main" id="{A3D94A64-CDE7-4935-ACDF-4402B9F07987}"/>
              </a:ext>
            </a:extLst>
          </p:cNvPr>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1606606" y="4246914"/>
            <a:ext cx="953048" cy="1352714"/>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a:extLst>
              <a:ext uri="{FF2B5EF4-FFF2-40B4-BE49-F238E27FC236}">
                <a16:creationId xmlns:a16="http://schemas.microsoft.com/office/drawing/2014/main" id="{3D924F65-A239-4A95-9711-72E1C286F0AF}"/>
              </a:ext>
            </a:extLst>
          </p:cNvPr>
          <p:cNvPicPr>
            <a:picLocks noChangeAspect="1"/>
          </p:cNvPicPr>
          <p:nvPr/>
        </p:nvPicPr>
        <p:blipFill>
          <a:blip r:embed="rId8"/>
          <a:stretch>
            <a:fillRect/>
          </a:stretch>
        </p:blipFill>
        <p:spPr>
          <a:xfrm>
            <a:off x="5037939" y="2789046"/>
            <a:ext cx="1974524" cy="2810582"/>
          </a:xfrm>
          <a:prstGeom prst="rect">
            <a:avLst/>
          </a:prstGeom>
        </p:spPr>
      </p:pic>
      <p:pic>
        <p:nvPicPr>
          <p:cNvPr id="22" name="Picture 21">
            <a:extLst>
              <a:ext uri="{FF2B5EF4-FFF2-40B4-BE49-F238E27FC236}">
                <a16:creationId xmlns:a16="http://schemas.microsoft.com/office/drawing/2014/main" id="{607A2DC3-D93C-4C0C-A838-3FFE24DCAEF9}"/>
              </a:ext>
            </a:extLst>
          </p:cNvPr>
          <p:cNvPicPr>
            <a:picLocks noChangeAspect="1"/>
          </p:cNvPicPr>
          <p:nvPr/>
        </p:nvPicPr>
        <p:blipFill>
          <a:blip r:embed="rId9"/>
          <a:stretch>
            <a:fillRect/>
          </a:stretch>
        </p:blipFill>
        <p:spPr>
          <a:xfrm>
            <a:off x="2649018" y="2791396"/>
            <a:ext cx="962857" cy="1366636"/>
          </a:xfrm>
          <a:prstGeom prst="rect">
            <a:avLst/>
          </a:prstGeom>
        </p:spPr>
      </p:pic>
      <p:pic>
        <p:nvPicPr>
          <p:cNvPr id="24" name="Picture 23">
            <a:extLst>
              <a:ext uri="{FF2B5EF4-FFF2-40B4-BE49-F238E27FC236}">
                <a16:creationId xmlns:a16="http://schemas.microsoft.com/office/drawing/2014/main" id="{AF63939A-CD41-491E-9617-386960C5F804}"/>
              </a:ext>
            </a:extLst>
          </p:cNvPr>
          <p:cNvPicPr>
            <a:picLocks noChangeAspect="1"/>
          </p:cNvPicPr>
          <p:nvPr/>
        </p:nvPicPr>
        <p:blipFill>
          <a:blip r:embed="rId10"/>
          <a:stretch>
            <a:fillRect/>
          </a:stretch>
        </p:blipFill>
        <p:spPr>
          <a:xfrm>
            <a:off x="3698989" y="4246914"/>
            <a:ext cx="955955" cy="1363185"/>
          </a:xfrm>
          <a:prstGeom prst="rect">
            <a:avLst/>
          </a:prstGeom>
        </p:spPr>
      </p:pic>
      <p:pic>
        <p:nvPicPr>
          <p:cNvPr id="26" name="Picture 25">
            <a:extLst>
              <a:ext uri="{FF2B5EF4-FFF2-40B4-BE49-F238E27FC236}">
                <a16:creationId xmlns:a16="http://schemas.microsoft.com/office/drawing/2014/main" id="{237005F3-1219-4196-BA6D-CDBF88CAD29E}"/>
              </a:ext>
            </a:extLst>
          </p:cNvPr>
          <p:cNvPicPr>
            <a:picLocks noChangeAspect="1"/>
          </p:cNvPicPr>
          <p:nvPr/>
        </p:nvPicPr>
        <p:blipFill>
          <a:blip r:embed="rId11"/>
          <a:stretch>
            <a:fillRect/>
          </a:stretch>
        </p:blipFill>
        <p:spPr>
          <a:xfrm>
            <a:off x="3695539" y="2791396"/>
            <a:ext cx="959405" cy="1364910"/>
          </a:xfrm>
          <a:prstGeom prst="rect">
            <a:avLst/>
          </a:prstGeom>
        </p:spPr>
      </p:pic>
      <p:sp>
        <p:nvSpPr>
          <p:cNvPr id="15" name="TextovéPole 3">
            <a:extLst>
              <a:ext uri="{FF2B5EF4-FFF2-40B4-BE49-F238E27FC236}">
                <a16:creationId xmlns:a16="http://schemas.microsoft.com/office/drawing/2014/main" id="{947DC47E-C193-4C49-BE02-C961814B29F6}"/>
              </a:ext>
            </a:extLst>
          </p:cNvPr>
          <p:cNvSpPr txBox="1"/>
          <p:nvPr/>
        </p:nvSpPr>
        <p:spPr>
          <a:xfrm>
            <a:off x="7046184" y="3758749"/>
            <a:ext cx="1361660" cy="738664"/>
          </a:xfrm>
          <a:prstGeom prst="rect">
            <a:avLst/>
          </a:prstGeom>
          <a:noFill/>
        </p:spPr>
        <p:txBody>
          <a:bodyPr wrap="square" rtlCol="0">
            <a:spAutoFit/>
          </a:bodyPr>
          <a:lstStyle/>
          <a:p>
            <a:r>
              <a:rPr lang="en-US" sz="1400" b="1">
                <a:solidFill>
                  <a:schemeClr val="tx1">
                    <a:lumMod val="65000"/>
                    <a:lumOff val="35000"/>
                  </a:schemeClr>
                </a:solidFill>
                <a:latin typeface="Trebuchet MS" panose="020B0703020202090204" pitchFamily="34" charset="0"/>
              </a:rPr>
              <a:t>Agricultural engineering (2022)</a:t>
            </a:r>
            <a:endParaRPr lang="cs-CZ" sz="1400" b="1" i="0">
              <a:solidFill>
                <a:schemeClr val="tx1">
                  <a:lumMod val="65000"/>
                  <a:lumOff val="35000"/>
                </a:schemeClr>
              </a:solidFill>
              <a:latin typeface="Trebuchet MS" panose="020B0703020202090204" pitchFamily="34" charset="0"/>
            </a:endParaRPr>
          </a:p>
        </p:txBody>
      </p:sp>
      <p:sp>
        <p:nvSpPr>
          <p:cNvPr id="2" name="TextovéPole 3">
            <a:extLst>
              <a:ext uri="{FF2B5EF4-FFF2-40B4-BE49-F238E27FC236}">
                <a16:creationId xmlns:a16="http://schemas.microsoft.com/office/drawing/2014/main" id="{B28BFB25-7FE3-FA9E-4807-BBFA871D2F02}"/>
              </a:ext>
            </a:extLst>
          </p:cNvPr>
          <p:cNvSpPr txBox="1"/>
          <p:nvPr/>
        </p:nvSpPr>
        <p:spPr>
          <a:xfrm>
            <a:off x="1467059" y="696297"/>
            <a:ext cx="9224387" cy="1323439"/>
          </a:xfrm>
          <a:prstGeom prst="rect">
            <a:avLst/>
          </a:prstGeom>
          <a:noFill/>
        </p:spPr>
        <p:txBody>
          <a:bodyPr wrap="square" rtlCol="0">
            <a:spAutoFit/>
          </a:bodyPr>
          <a:lstStyle/>
          <a:p>
            <a:pPr algn="ctr"/>
            <a:r>
              <a:rPr lang="en-US" sz="4000" b="1">
                <a:solidFill>
                  <a:schemeClr val="tx1">
                    <a:lumMod val="65000"/>
                    <a:lumOff val="35000"/>
                  </a:schemeClr>
                </a:solidFill>
                <a:latin typeface="Sofia Pro" pitchFamily="2" charset="0"/>
              </a:rPr>
              <a:t>Guides of the Vives University Network (Spain)</a:t>
            </a:r>
            <a:endParaRPr lang="cs-CZ" sz="2400" b="1" i="0">
              <a:solidFill>
                <a:schemeClr val="tx1">
                  <a:lumMod val="65000"/>
                  <a:lumOff val="35000"/>
                </a:schemeClr>
              </a:solidFill>
              <a:latin typeface="Sofia Pro" pitchFamily="2" charset="0"/>
            </a:endParaRPr>
          </a:p>
        </p:txBody>
      </p:sp>
    </p:spTree>
    <p:extLst>
      <p:ext uri="{BB962C8B-B14F-4D97-AF65-F5344CB8AC3E}">
        <p14:creationId xmlns:p14="http://schemas.microsoft.com/office/powerpoint/2010/main" val="146721373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E323E65-2BDF-4CA9-81D3-49DF4F69DE31}"/>
              </a:ext>
            </a:extLst>
          </p:cNvPr>
          <p:cNvPicPr>
            <a:picLocks noChangeAspect="1"/>
          </p:cNvPicPr>
          <p:nvPr/>
        </p:nvPicPr>
        <p:blipFill>
          <a:blip r:embed="rId3"/>
          <a:stretch>
            <a:fillRect/>
          </a:stretch>
        </p:blipFill>
        <p:spPr>
          <a:xfrm>
            <a:off x="8482526" y="3436429"/>
            <a:ext cx="2836513" cy="1887570"/>
          </a:xfrm>
          <a:prstGeom prst="rect">
            <a:avLst/>
          </a:prstGeom>
          <a:effectLst>
            <a:softEdge rad="0"/>
          </a:effectLst>
        </p:spPr>
      </p:pic>
      <p:pic>
        <p:nvPicPr>
          <p:cNvPr id="8" name="Picture 7">
            <a:extLst>
              <a:ext uri="{FF2B5EF4-FFF2-40B4-BE49-F238E27FC236}">
                <a16:creationId xmlns:a16="http://schemas.microsoft.com/office/drawing/2014/main" id="{CE4AFD25-7392-4378-B164-6A2A2043CE59}"/>
              </a:ext>
            </a:extLst>
          </p:cNvPr>
          <p:cNvPicPr>
            <a:picLocks noChangeAspect="1"/>
          </p:cNvPicPr>
          <p:nvPr/>
        </p:nvPicPr>
        <p:blipFill>
          <a:blip r:embed="rId4"/>
          <a:stretch>
            <a:fillRect/>
          </a:stretch>
        </p:blipFill>
        <p:spPr>
          <a:xfrm>
            <a:off x="5421008" y="3436429"/>
            <a:ext cx="2872839" cy="1887570"/>
          </a:xfrm>
          <a:prstGeom prst="rect">
            <a:avLst/>
          </a:prstGeom>
          <a:effectLst>
            <a:softEdge rad="0"/>
          </a:effectLst>
        </p:spPr>
      </p:pic>
      <p:pic>
        <p:nvPicPr>
          <p:cNvPr id="3" name="Content Placeholder 2">
            <a:extLst>
              <a:ext uri="{FF2B5EF4-FFF2-40B4-BE49-F238E27FC236}">
                <a16:creationId xmlns:a16="http://schemas.microsoft.com/office/drawing/2014/main" id="{85EB763C-9DB8-42DA-81FF-6B4B0DE827D9}"/>
              </a:ext>
            </a:extLst>
          </p:cNvPr>
          <p:cNvPicPr>
            <a:picLocks noGrp="1" noChangeAspect="1"/>
          </p:cNvPicPr>
          <p:nvPr>
            <p:ph idx="4294967295"/>
          </p:nvPr>
        </p:nvPicPr>
        <p:blipFill>
          <a:blip r:embed="rId5"/>
          <a:stretch>
            <a:fillRect/>
          </a:stretch>
        </p:blipFill>
        <p:spPr>
          <a:xfrm>
            <a:off x="8464462" y="1372547"/>
            <a:ext cx="2836513" cy="1887570"/>
          </a:xfrm>
          <a:prstGeom prst="rect">
            <a:avLst/>
          </a:prstGeom>
          <a:effectLst>
            <a:softEdge rad="0"/>
          </a:effectLst>
        </p:spPr>
      </p:pic>
      <p:sp>
        <p:nvSpPr>
          <p:cNvPr id="4" name="TextovéPole 3">
            <a:extLst>
              <a:ext uri="{FF2B5EF4-FFF2-40B4-BE49-F238E27FC236}">
                <a16:creationId xmlns:a16="http://schemas.microsoft.com/office/drawing/2014/main" id="{BCD96489-9832-2120-9F17-8C5D200B9122}"/>
              </a:ext>
            </a:extLst>
          </p:cNvPr>
          <p:cNvSpPr txBox="1"/>
          <p:nvPr/>
        </p:nvSpPr>
        <p:spPr>
          <a:xfrm>
            <a:off x="1108163" y="1386836"/>
            <a:ext cx="4987837" cy="707886"/>
          </a:xfrm>
          <a:prstGeom prst="rect">
            <a:avLst/>
          </a:prstGeom>
          <a:noFill/>
        </p:spPr>
        <p:txBody>
          <a:bodyPr wrap="square" rtlCol="0">
            <a:spAutoFit/>
          </a:bodyPr>
          <a:lstStyle/>
          <a:p>
            <a:r>
              <a:rPr lang="en-US" sz="4000" b="1">
                <a:solidFill>
                  <a:schemeClr val="tx1">
                    <a:lumMod val="65000"/>
                    <a:lumOff val="35000"/>
                  </a:schemeClr>
                </a:solidFill>
                <a:latin typeface="Sofia Pro" pitchFamily="2" charset="0"/>
              </a:rPr>
              <a:t>Contents</a:t>
            </a:r>
            <a:endParaRPr lang="cs-CZ" sz="4000" b="1" i="0">
              <a:solidFill>
                <a:schemeClr val="tx1">
                  <a:lumMod val="65000"/>
                  <a:lumOff val="35000"/>
                </a:schemeClr>
              </a:solidFill>
              <a:latin typeface="Sofia Pro" pitchFamily="2" charset="0"/>
            </a:endParaRPr>
          </a:p>
        </p:txBody>
      </p:sp>
      <p:pic>
        <p:nvPicPr>
          <p:cNvPr id="9" name="Picture 8">
            <a:extLst>
              <a:ext uri="{FF2B5EF4-FFF2-40B4-BE49-F238E27FC236}">
                <a16:creationId xmlns:a16="http://schemas.microsoft.com/office/drawing/2014/main" id="{B3BC4A1B-66DB-45E2-949A-8715C0F37D3F}"/>
              </a:ext>
            </a:extLst>
          </p:cNvPr>
          <p:cNvPicPr>
            <a:picLocks noChangeAspect="1"/>
          </p:cNvPicPr>
          <p:nvPr/>
        </p:nvPicPr>
        <p:blipFill>
          <a:blip r:embed="rId6"/>
          <a:stretch>
            <a:fillRect/>
          </a:stretch>
        </p:blipFill>
        <p:spPr>
          <a:xfrm>
            <a:off x="5421008" y="1372547"/>
            <a:ext cx="2869676" cy="1875631"/>
          </a:xfrm>
          <a:prstGeom prst="rect">
            <a:avLst/>
          </a:prstGeom>
          <a:effectLst>
            <a:softEdge rad="0"/>
          </a:effectLst>
        </p:spPr>
      </p:pic>
      <p:sp>
        <p:nvSpPr>
          <p:cNvPr id="5" name="TextovéPole 4">
            <a:extLst>
              <a:ext uri="{FF2B5EF4-FFF2-40B4-BE49-F238E27FC236}">
                <a16:creationId xmlns:a16="http://schemas.microsoft.com/office/drawing/2014/main" id="{08338C97-1F5A-76F9-C058-235BDCCE2660}"/>
              </a:ext>
            </a:extLst>
          </p:cNvPr>
          <p:cNvSpPr txBox="1"/>
          <p:nvPr/>
        </p:nvSpPr>
        <p:spPr>
          <a:xfrm>
            <a:off x="1108163" y="2273677"/>
            <a:ext cx="4363950" cy="2126864"/>
          </a:xfrm>
          <a:prstGeom prst="rect">
            <a:avLst/>
          </a:prstGeom>
          <a:noFill/>
        </p:spPr>
        <p:txBody>
          <a:bodyPr wrap="square" lIns="91440" tIns="45720" rIns="91440" bIns="45720" rtlCol="0" anchor="t">
            <a:spAutoFit/>
          </a:bodyPr>
          <a:lstStyle/>
          <a:p>
            <a:pPr marL="342900" indent="-342900">
              <a:lnSpc>
                <a:spcPct val="150000"/>
              </a:lnSpc>
              <a:buAutoNum type="arabicPeriod"/>
            </a:pPr>
            <a:r>
              <a:rPr lang="en-US">
                <a:solidFill>
                  <a:schemeClr val="bg1">
                    <a:lumMod val="65000"/>
                  </a:schemeClr>
                </a:solidFill>
                <a:latin typeface="Sofia Pro"/>
              </a:rPr>
              <a:t>Agrifood systems context</a:t>
            </a:r>
            <a:endParaRPr lang="en-US">
              <a:solidFill>
                <a:schemeClr val="bg1">
                  <a:lumMod val="65000"/>
                </a:schemeClr>
              </a:solidFill>
              <a:latin typeface="Sofia Pro" pitchFamily="2" charset="0"/>
            </a:endParaRPr>
          </a:p>
          <a:p>
            <a:pPr marL="342900" indent="-342900">
              <a:lnSpc>
                <a:spcPct val="150000"/>
              </a:lnSpc>
              <a:buAutoNum type="arabicPeriod"/>
            </a:pPr>
            <a:r>
              <a:rPr lang="en-US">
                <a:solidFill>
                  <a:schemeClr val="bg1">
                    <a:lumMod val="65000"/>
                  </a:schemeClr>
                </a:solidFill>
                <a:latin typeface="Sofia Pro"/>
              </a:rPr>
              <a:t>Gender in teaching</a:t>
            </a:r>
          </a:p>
          <a:p>
            <a:pPr marL="342900" indent="-342900">
              <a:lnSpc>
                <a:spcPct val="150000"/>
              </a:lnSpc>
              <a:buAutoNum type="arabicPeriod"/>
            </a:pPr>
            <a:r>
              <a:rPr lang="en-US">
                <a:solidFill>
                  <a:schemeClr val="bg1">
                    <a:lumMod val="65000"/>
                  </a:schemeClr>
                </a:solidFill>
                <a:latin typeface="Sofia Pro"/>
              </a:rPr>
              <a:t>Agrifood systems examples</a:t>
            </a:r>
            <a:endParaRPr lang="en-US">
              <a:solidFill>
                <a:schemeClr val="bg1">
                  <a:lumMod val="65000"/>
                </a:schemeClr>
              </a:solidFill>
              <a:latin typeface="Sofia Pro" pitchFamily="2" charset="0"/>
            </a:endParaRPr>
          </a:p>
          <a:p>
            <a:pPr marL="342900" indent="-342900">
              <a:lnSpc>
                <a:spcPct val="150000"/>
              </a:lnSpc>
              <a:buAutoNum type="arabicPeriod"/>
            </a:pPr>
            <a:r>
              <a:rPr lang="en-US">
                <a:solidFill>
                  <a:schemeClr val="bg1">
                    <a:lumMod val="65000"/>
                  </a:schemeClr>
                </a:solidFill>
                <a:latin typeface="Sofia Pro"/>
              </a:rPr>
              <a:t>Recommended readings</a:t>
            </a:r>
          </a:p>
          <a:p>
            <a:pPr marL="342900" indent="-342900">
              <a:lnSpc>
                <a:spcPct val="150000"/>
              </a:lnSpc>
              <a:buAutoNum type="arabicPeriod"/>
            </a:pPr>
            <a:r>
              <a:rPr lang="en-US" b="1">
                <a:solidFill>
                  <a:srgbClr val="6A007C"/>
                </a:solidFill>
                <a:latin typeface="Sofia Pro"/>
              </a:rPr>
              <a:t>Final remarks</a:t>
            </a:r>
          </a:p>
        </p:txBody>
      </p:sp>
    </p:spTree>
    <p:extLst>
      <p:ext uri="{BB962C8B-B14F-4D97-AF65-F5344CB8AC3E}">
        <p14:creationId xmlns:p14="http://schemas.microsoft.com/office/powerpoint/2010/main" val="200853713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A0DF276F-D1C8-4E30-A322-8BD2024AC680}"/>
              </a:ext>
            </a:extLst>
          </p:cNvPr>
          <p:cNvSpPr txBox="1">
            <a:spLocks/>
          </p:cNvSpPr>
          <p:nvPr/>
        </p:nvSpPr>
        <p:spPr>
          <a:xfrm>
            <a:off x="933312" y="1709530"/>
            <a:ext cx="9880462" cy="388620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buFont typeface="Wingdings" panose="05000000000000000000" pitchFamily="2" charset="2"/>
              <a:buChar char="q"/>
            </a:pPr>
            <a:r>
              <a:rPr lang="en-US" sz="2000"/>
              <a:t> The</a:t>
            </a:r>
            <a:r>
              <a:rPr lang="en-US" sz="2000" b="1">
                <a:solidFill>
                  <a:srgbClr val="6A007C"/>
                </a:solidFill>
              </a:rPr>
              <a:t> agrifood </a:t>
            </a:r>
            <a:r>
              <a:rPr lang="en-US" sz="2000"/>
              <a:t>context is still male dominated </a:t>
            </a:r>
            <a:r>
              <a:rPr lang="en-US" sz="2000">
                <a:sym typeface="Wingdings" panose="05000000000000000000" pitchFamily="2" charset="2"/>
              </a:rPr>
              <a:t> actions are required.</a:t>
            </a:r>
          </a:p>
          <a:p>
            <a:pPr>
              <a:lnSpc>
                <a:spcPct val="150000"/>
              </a:lnSpc>
              <a:buFont typeface="Wingdings" panose="05000000000000000000" pitchFamily="2" charset="2"/>
              <a:buChar char="q"/>
            </a:pPr>
            <a:r>
              <a:rPr lang="en-US" sz="2000">
                <a:sym typeface="Wingdings" panose="05000000000000000000" pitchFamily="2" charset="2"/>
              </a:rPr>
              <a:t> Gender dimension can be included in </a:t>
            </a:r>
            <a:r>
              <a:rPr lang="en-US" sz="2000" b="1">
                <a:solidFill>
                  <a:srgbClr val="6A007C"/>
                </a:solidFill>
                <a:sym typeface="Wingdings" panose="05000000000000000000" pitchFamily="2" charset="2"/>
              </a:rPr>
              <a:t>all subjects </a:t>
            </a:r>
            <a:r>
              <a:rPr lang="en-US" sz="2000">
                <a:sym typeface="Wingdings" panose="05000000000000000000" pitchFamily="2" charset="2"/>
              </a:rPr>
              <a:t>(4 pillars).</a:t>
            </a:r>
          </a:p>
          <a:p>
            <a:pPr>
              <a:lnSpc>
                <a:spcPct val="150000"/>
              </a:lnSpc>
              <a:buFont typeface="Wingdings" panose="05000000000000000000" pitchFamily="2" charset="2"/>
              <a:buChar char="q"/>
            </a:pPr>
            <a:r>
              <a:rPr lang="en-US" sz="2000" b="1">
                <a:solidFill>
                  <a:srgbClr val="7030A0"/>
                </a:solidFill>
              </a:rPr>
              <a:t> Guides and tools </a:t>
            </a:r>
            <a:r>
              <a:rPr lang="en-US" sz="2000"/>
              <a:t>are widely available.</a:t>
            </a:r>
          </a:p>
          <a:p>
            <a:pPr>
              <a:lnSpc>
                <a:spcPct val="150000"/>
              </a:lnSpc>
              <a:buFont typeface="Wingdings" panose="05000000000000000000" pitchFamily="2" charset="2"/>
              <a:buChar char="q"/>
            </a:pPr>
            <a:r>
              <a:rPr lang="en-US" sz="2000"/>
              <a:t> Resistances will appear </a:t>
            </a:r>
            <a:r>
              <a:rPr lang="en-US" sz="2000">
                <a:sym typeface="Wingdings" panose="05000000000000000000" pitchFamily="2" charset="2"/>
              </a:rPr>
              <a:t> introduce the changes gradually, in a </a:t>
            </a:r>
            <a:r>
              <a:rPr lang="en-US" sz="2000" b="1">
                <a:solidFill>
                  <a:srgbClr val="7030A0"/>
                </a:solidFill>
                <a:sym typeface="Wingdings" panose="05000000000000000000" pitchFamily="2" charset="2"/>
              </a:rPr>
              <a:t>natural way </a:t>
            </a:r>
            <a:r>
              <a:rPr lang="en-US" sz="2000">
                <a:sym typeface="Wingdings" panose="05000000000000000000" pitchFamily="2" charset="2"/>
              </a:rPr>
              <a:t>and </a:t>
            </a:r>
            <a:r>
              <a:rPr lang="en-US" sz="2000" b="1">
                <a:solidFill>
                  <a:srgbClr val="7030A0"/>
                </a:solidFill>
                <a:sym typeface="Wingdings" panose="05000000000000000000" pitchFamily="2" charset="2"/>
              </a:rPr>
              <a:t>participate in hands-on trainings </a:t>
            </a:r>
            <a:r>
              <a:rPr lang="en-US" sz="2000">
                <a:sym typeface="Wingdings" panose="05000000000000000000" pitchFamily="2" charset="2"/>
              </a:rPr>
              <a:t>to get more insight</a:t>
            </a:r>
            <a:r>
              <a:rPr lang="en-US" sz="2000"/>
              <a:t>. </a:t>
            </a:r>
          </a:p>
        </p:txBody>
      </p:sp>
      <p:sp>
        <p:nvSpPr>
          <p:cNvPr id="3" name="TextovéPole 3">
            <a:extLst>
              <a:ext uri="{FF2B5EF4-FFF2-40B4-BE49-F238E27FC236}">
                <a16:creationId xmlns:a16="http://schemas.microsoft.com/office/drawing/2014/main" id="{DBE81759-B32C-1144-0A11-64EBEEACDF4C}"/>
              </a:ext>
            </a:extLst>
          </p:cNvPr>
          <p:cNvSpPr txBox="1"/>
          <p:nvPr/>
        </p:nvSpPr>
        <p:spPr>
          <a:xfrm>
            <a:off x="3392489" y="769344"/>
            <a:ext cx="5404105" cy="707886"/>
          </a:xfrm>
          <a:prstGeom prst="rect">
            <a:avLst/>
          </a:prstGeom>
          <a:noFill/>
        </p:spPr>
        <p:txBody>
          <a:bodyPr wrap="square" rtlCol="0">
            <a:spAutoFit/>
          </a:bodyPr>
          <a:lstStyle/>
          <a:p>
            <a:pPr algn="ctr"/>
            <a:r>
              <a:rPr lang="en-US" sz="4000" b="1">
                <a:solidFill>
                  <a:schemeClr val="tx1">
                    <a:lumMod val="65000"/>
                    <a:lumOff val="35000"/>
                  </a:schemeClr>
                </a:solidFill>
                <a:latin typeface="Sofia Pro" pitchFamily="2" charset="0"/>
              </a:rPr>
              <a:t>Final remarks</a:t>
            </a:r>
            <a:endParaRPr lang="cs-CZ" sz="3200" b="1" i="0">
              <a:solidFill>
                <a:schemeClr val="tx1">
                  <a:lumMod val="65000"/>
                  <a:lumOff val="35000"/>
                </a:schemeClr>
              </a:solidFill>
              <a:latin typeface="Sofia Pro" pitchFamily="2" charset="0"/>
            </a:endParaRPr>
          </a:p>
        </p:txBody>
      </p:sp>
    </p:spTree>
    <p:extLst>
      <p:ext uri="{BB962C8B-B14F-4D97-AF65-F5344CB8AC3E}">
        <p14:creationId xmlns:p14="http://schemas.microsoft.com/office/powerpoint/2010/main" val="393750615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A0DF276F-D1C8-4E30-A322-8BD2024AC680}"/>
              </a:ext>
            </a:extLst>
          </p:cNvPr>
          <p:cNvSpPr txBox="1">
            <a:spLocks/>
          </p:cNvSpPr>
          <p:nvPr/>
        </p:nvSpPr>
        <p:spPr>
          <a:xfrm>
            <a:off x="933312" y="1709530"/>
            <a:ext cx="9880462" cy="3886201"/>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r>
              <a:rPr lang="en-US" sz="2000"/>
              <a:t>Your opinion is important to us!</a:t>
            </a:r>
            <a:endParaRPr lang="ca-ES"/>
          </a:p>
        </p:txBody>
      </p:sp>
      <p:sp>
        <p:nvSpPr>
          <p:cNvPr id="3" name="TextovéPole 3">
            <a:extLst>
              <a:ext uri="{FF2B5EF4-FFF2-40B4-BE49-F238E27FC236}">
                <a16:creationId xmlns:a16="http://schemas.microsoft.com/office/drawing/2014/main" id="{DBE81759-B32C-1144-0A11-64EBEEACDF4C}"/>
              </a:ext>
            </a:extLst>
          </p:cNvPr>
          <p:cNvSpPr txBox="1"/>
          <p:nvPr/>
        </p:nvSpPr>
        <p:spPr>
          <a:xfrm>
            <a:off x="3392489" y="769344"/>
            <a:ext cx="5404105" cy="707886"/>
          </a:xfrm>
          <a:prstGeom prst="rect">
            <a:avLst/>
          </a:prstGeom>
          <a:noFill/>
        </p:spPr>
        <p:txBody>
          <a:bodyPr wrap="square" lIns="91440" tIns="45720" rIns="91440" bIns="45720" rtlCol="0" anchor="t">
            <a:spAutoFit/>
          </a:bodyPr>
          <a:lstStyle/>
          <a:p>
            <a:pPr algn="ctr"/>
            <a:r>
              <a:rPr lang="en-US" sz="4000" b="1">
                <a:solidFill>
                  <a:schemeClr val="tx1">
                    <a:lumMod val="65000"/>
                    <a:lumOff val="35000"/>
                  </a:schemeClr>
                </a:solidFill>
                <a:latin typeface="Sofia Pro"/>
              </a:rPr>
              <a:t>Exit questionnaire</a:t>
            </a:r>
            <a:endParaRPr lang="en-US" sz="4000" b="1" i="0">
              <a:solidFill>
                <a:schemeClr val="tx1">
                  <a:lumMod val="65000"/>
                  <a:lumOff val="35000"/>
                </a:schemeClr>
              </a:solidFill>
              <a:latin typeface="Sofia Pro" pitchFamily="2" charset="0"/>
            </a:endParaRPr>
          </a:p>
        </p:txBody>
      </p:sp>
      <p:sp>
        <p:nvSpPr>
          <p:cNvPr id="2" name="QuadreDeText 1">
            <a:extLst>
              <a:ext uri="{FF2B5EF4-FFF2-40B4-BE49-F238E27FC236}">
                <a16:creationId xmlns:a16="http://schemas.microsoft.com/office/drawing/2014/main" id="{BCD0BA12-46E9-5DE3-B0C9-C7E318A2C8D7}"/>
              </a:ext>
            </a:extLst>
          </p:cNvPr>
          <p:cNvSpPr txBox="1"/>
          <p:nvPr/>
        </p:nvSpPr>
        <p:spPr>
          <a:xfrm>
            <a:off x="4738138" y="2988094"/>
            <a:ext cx="2728823" cy="1477328"/>
          </a:xfrm>
          <a:prstGeom prst="rect">
            <a:avLst/>
          </a:prstGeom>
          <a:ln/>
        </p:spPr>
        <p:style>
          <a:lnRef idx="1">
            <a:schemeClr val="accent6"/>
          </a:lnRef>
          <a:fillRef idx="2">
            <a:schemeClr val="accent6"/>
          </a:fillRef>
          <a:effectRef idx="1">
            <a:schemeClr val="accent6"/>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ca-ES">
              <a:ea typeface="Calibri"/>
              <a:cs typeface="Calibri"/>
            </a:endParaRPr>
          </a:p>
          <a:p>
            <a:endParaRPr lang="ca-ES">
              <a:ea typeface="Calibri"/>
              <a:cs typeface="Calibri"/>
            </a:endParaRPr>
          </a:p>
          <a:p>
            <a:pPr algn="ctr"/>
            <a:r>
              <a:rPr lang="ca-ES">
                <a:ea typeface="Calibri"/>
                <a:cs typeface="Calibri"/>
              </a:rPr>
              <a:t>QR </a:t>
            </a:r>
            <a:r>
              <a:rPr lang="ca-ES" err="1">
                <a:ea typeface="Calibri"/>
                <a:cs typeface="Calibri"/>
              </a:rPr>
              <a:t>code</a:t>
            </a:r>
            <a:r>
              <a:rPr lang="ca-ES">
                <a:ea typeface="Calibri"/>
                <a:cs typeface="Calibri"/>
              </a:rPr>
              <a:t> or </a:t>
            </a:r>
            <a:r>
              <a:rPr lang="ca-ES" err="1">
                <a:ea typeface="Calibri"/>
                <a:cs typeface="Calibri"/>
              </a:rPr>
              <a:t>short</a:t>
            </a:r>
            <a:r>
              <a:rPr lang="ca-ES">
                <a:ea typeface="Calibri"/>
                <a:cs typeface="Calibri"/>
              </a:rPr>
              <a:t> </a:t>
            </a:r>
            <a:r>
              <a:rPr lang="ca-ES" err="1">
                <a:ea typeface="Calibri"/>
                <a:cs typeface="Calibri"/>
              </a:rPr>
              <a:t>link</a:t>
            </a:r>
            <a:endParaRPr lang="ca-ES">
              <a:ea typeface="Calibri"/>
              <a:cs typeface="Calibri"/>
            </a:endParaRPr>
          </a:p>
          <a:p>
            <a:endParaRPr lang="ca-ES">
              <a:ea typeface="Calibri"/>
              <a:cs typeface="Calibri"/>
            </a:endParaRPr>
          </a:p>
          <a:p>
            <a:endParaRPr lang="ca-ES">
              <a:ea typeface="Calibri"/>
              <a:cs typeface="Calibri"/>
            </a:endParaRPr>
          </a:p>
        </p:txBody>
      </p:sp>
    </p:spTree>
    <p:extLst>
      <p:ext uri="{BB962C8B-B14F-4D97-AF65-F5344CB8AC3E}">
        <p14:creationId xmlns:p14="http://schemas.microsoft.com/office/powerpoint/2010/main" val="33698947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Zástupný obsah 2">
            <a:extLst>
              <a:ext uri="{FF2B5EF4-FFF2-40B4-BE49-F238E27FC236}">
                <a16:creationId xmlns:a16="http://schemas.microsoft.com/office/drawing/2014/main" id="{57931B8A-492F-8643-43BC-39AF28EA9939}"/>
              </a:ext>
            </a:extLst>
          </p:cNvPr>
          <p:cNvSpPr txBox="1">
            <a:spLocks/>
          </p:cNvSpPr>
          <p:nvPr/>
        </p:nvSpPr>
        <p:spPr>
          <a:xfrm>
            <a:off x="1019496" y="3898771"/>
            <a:ext cx="9147545" cy="1559349"/>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3200" b="1" spc="300">
                <a:solidFill>
                  <a:schemeClr val="tx1">
                    <a:lumMod val="65000"/>
                    <a:lumOff val="35000"/>
                  </a:schemeClr>
                </a:solidFill>
                <a:latin typeface="Sofia Pro"/>
                <a:cs typeface="Arial"/>
              </a:rPr>
              <a:t>Gender in Agrifood Systems Teaching</a:t>
            </a:r>
          </a:p>
          <a:p>
            <a:pPr algn="l"/>
            <a:r>
              <a:rPr lang="en-US" sz="1400" b="1">
                <a:solidFill>
                  <a:schemeClr val="tx1">
                    <a:lumMod val="65000"/>
                    <a:lumOff val="35000"/>
                  </a:schemeClr>
                </a:solidFill>
                <a:highlight>
                  <a:srgbClr val="FFFF00"/>
                </a:highlight>
                <a:latin typeface="Sofia Pro"/>
                <a:cs typeface="Arial"/>
              </a:rPr>
              <a:t>Date</a:t>
            </a:r>
          </a:p>
          <a:p>
            <a:pPr algn="l"/>
            <a:r>
              <a:rPr lang="en-US" sz="1400" b="1">
                <a:solidFill>
                  <a:schemeClr val="tx1">
                    <a:lumMod val="65000"/>
                    <a:lumOff val="35000"/>
                  </a:schemeClr>
                </a:solidFill>
                <a:highlight>
                  <a:srgbClr val="FFFF00"/>
                </a:highlight>
                <a:latin typeface="Sofia Pro"/>
                <a:cs typeface="Arial"/>
              </a:rPr>
              <a:t>Facilitator’s name and email address</a:t>
            </a:r>
            <a:endParaRPr lang="cs-CZ" sz="1400" b="1">
              <a:solidFill>
                <a:schemeClr val="tx1">
                  <a:lumMod val="65000"/>
                  <a:lumOff val="35000"/>
                </a:schemeClr>
              </a:solidFill>
              <a:highlight>
                <a:srgbClr val="FFFF00"/>
              </a:highlight>
              <a:latin typeface="Sofia Pro"/>
              <a:cs typeface="Arial"/>
            </a:endParaRPr>
          </a:p>
        </p:txBody>
      </p:sp>
    </p:spTree>
    <p:extLst>
      <p:ext uri="{BB962C8B-B14F-4D97-AF65-F5344CB8AC3E}">
        <p14:creationId xmlns:p14="http://schemas.microsoft.com/office/powerpoint/2010/main" val="17248434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E323E65-2BDF-4CA9-81D3-49DF4F69DE31}"/>
              </a:ext>
            </a:extLst>
          </p:cNvPr>
          <p:cNvPicPr>
            <a:picLocks noChangeAspect="1"/>
          </p:cNvPicPr>
          <p:nvPr/>
        </p:nvPicPr>
        <p:blipFill>
          <a:blip r:embed="rId3"/>
          <a:stretch>
            <a:fillRect/>
          </a:stretch>
        </p:blipFill>
        <p:spPr>
          <a:xfrm>
            <a:off x="8482526" y="3436429"/>
            <a:ext cx="2836513" cy="1887570"/>
          </a:xfrm>
          <a:prstGeom prst="rect">
            <a:avLst/>
          </a:prstGeom>
          <a:effectLst>
            <a:softEdge rad="0"/>
          </a:effectLst>
        </p:spPr>
      </p:pic>
      <p:pic>
        <p:nvPicPr>
          <p:cNvPr id="8" name="Picture 7">
            <a:extLst>
              <a:ext uri="{FF2B5EF4-FFF2-40B4-BE49-F238E27FC236}">
                <a16:creationId xmlns:a16="http://schemas.microsoft.com/office/drawing/2014/main" id="{CE4AFD25-7392-4378-B164-6A2A2043CE59}"/>
              </a:ext>
            </a:extLst>
          </p:cNvPr>
          <p:cNvPicPr>
            <a:picLocks noChangeAspect="1"/>
          </p:cNvPicPr>
          <p:nvPr/>
        </p:nvPicPr>
        <p:blipFill>
          <a:blip r:embed="rId4"/>
          <a:stretch>
            <a:fillRect/>
          </a:stretch>
        </p:blipFill>
        <p:spPr>
          <a:xfrm>
            <a:off x="5421008" y="3436429"/>
            <a:ext cx="2872839" cy="1887570"/>
          </a:xfrm>
          <a:prstGeom prst="rect">
            <a:avLst/>
          </a:prstGeom>
          <a:effectLst>
            <a:softEdge rad="0"/>
          </a:effectLst>
        </p:spPr>
      </p:pic>
      <p:pic>
        <p:nvPicPr>
          <p:cNvPr id="3" name="Content Placeholder 2">
            <a:extLst>
              <a:ext uri="{FF2B5EF4-FFF2-40B4-BE49-F238E27FC236}">
                <a16:creationId xmlns:a16="http://schemas.microsoft.com/office/drawing/2014/main" id="{85EB763C-9DB8-42DA-81FF-6B4B0DE827D9}"/>
              </a:ext>
            </a:extLst>
          </p:cNvPr>
          <p:cNvPicPr>
            <a:picLocks noGrp="1" noChangeAspect="1"/>
          </p:cNvPicPr>
          <p:nvPr>
            <p:ph idx="4294967295"/>
          </p:nvPr>
        </p:nvPicPr>
        <p:blipFill>
          <a:blip r:embed="rId5"/>
          <a:stretch>
            <a:fillRect/>
          </a:stretch>
        </p:blipFill>
        <p:spPr>
          <a:xfrm>
            <a:off x="8482526" y="1372549"/>
            <a:ext cx="2836513" cy="1887570"/>
          </a:xfrm>
          <a:prstGeom prst="rect">
            <a:avLst/>
          </a:prstGeom>
          <a:effectLst>
            <a:softEdge rad="0"/>
          </a:effectLst>
        </p:spPr>
      </p:pic>
      <p:sp>
        <p:nvSpPr>
          <p:cNvPr id="4" name="TextovéPole 3">
            <a:extLst>
              <a:ext uri="{FF2B5EF4-FFF2-40B4-BE49-F238E27FC236}">
                <a16:creationId xmlns:a16="http://schemas.microsoft.com/office/drawing/2014/main" id="{BCD96489-9832-2120-9F17-8C5D200B9122}"/>
              </a:ext>
            </a:extLst>
          </p:cNvPr>
          <p:cNvSpPr txBox="1"/>
          <p:nvPr/>
        </p:nvSpPr>
        <p:spPr>
          <a:xfrm>
            <a:off x="1108163" y="1386836"/>
            <a:ext cx="4987837" cy="707886"/>
          </a:xfrm>
          <a:prstGeom prst="rect">
            <a:avLst/>
          </a:prstGeom>
          <a:noFill/>
        </p:spPr>
        <p:txBody>
          <a:bodyPr wrap="square" rtlCol="0">
            <a:spAutoFit/>
          </a:bodyPr>
          <a:lstStyle/>
          <a:p>
            <a:r>
              <a:rPr lang="en-US" sz="4000" b="1">
                <a:solidFill>
                  <a:schemeClr val="tx1">
                    <a:lumMod val="65000"/>
                    <a:lumOff val="35000"/>
                  </a:schemeClr>
                </a:solidFill>
                <a:latin typeface="Sofia Pro" pitchFamily="2" charset="0"/>
              </a:rPr>
              <a:t>Contents</a:t>
            </a:r>
            <a:endParaRPr lang="cs-CZ" sz="4000" b="1" i="0">
              <a:solidFill>
                <a:schemeClr val="tx1">
                  <a:lumMod val="65000"/>
                  <a:lumOff val="35000"/>
                </a:schemeClr>
              </a:solidFill>
              <a:latin typeface="Sofia Pro" pitchFamily="2" charset="0"/>
            </a:endParaRPr>
          </a:p>
        </p:txBody>
      </p:sp>
      <p:pic>
        <p:nvPicPr>
          <p:cNvPr id="9" name="Picture 8">
            <a:extLst>
              <a:ext uri="{FF2B5EF4-FFF2-40B4-BE49-F238E27FC236}">
                <a16:creationId xmlns:a16="http://schemas.microsoft.com/office/drawing/2014/main" id="{B3BC4A1B-66DB-45E2-949A-8715C0F37D3F}"/>
              </a:ext>
            </a:extLst>
          </p:cNvPr>
          <p:cNvPicPr>
            <a:picLocks noChangeAspect="1"/>
          </p:cNvPicPr>
          <p:nvPr/>
        </p:nvPicPr>
        <p:blipFill>
          <a:blip r:embed="rId6"/>
          <a:stretch>
            <a:fillRect/>
          </a:stretch>
        </p:blipFill>
        <p:spPr>
          <a:xfrm>
            <a:off x="5421008" y="1372547"/>
            <a:ext cx="2869676" cy="1875631"/>
          </a:xfrm>
          <a:prstGeom prst="rect">
            <a:avLst/>
          </a:prstGeom>
          <a:effectLst>
            <a:softEdge rad="0"/>
          </a:effectLst>
        </p:spPr>
      </p:pic>
      <p:sp>
        <p:nvSpPr>
          <p:cNvPr id="5" name="TextovéPole 4">
            <a:extLst>
              <a:ext uri="{FF2B5EF4-FFF2-40B4-BE49-F238E27FC236}">
                <a16:creationId xmlns:a16="http://schemas.microsoft.com/office/drawing/2014/main" id="{08338C97-1F5A-76F9-C058-235BDCCE2660}"/>
              </a:ext>
            </a:extLst>
          </p:cNvPr>
          <p:cNvSpPr txBox="1"/>
          <p:nvPr/>
        </p:nvSpPr>
        <p:spPr>
          <a:xfrm>
            <a:off x="1108163" y="2273677"/>
            <a:ext cx="4363950" cy="2126864"/>
          </a:xfrm>
          <a:prstGeom prst="rect">
            <a:avLst/>
          </a:prstGeom>
          <a:noFill/>
        </p:spPr>
        <p:txBody>
          <a:bodyPr wrap="square" lIns="91440" tIns="45720" rIns="91440" bIns="45720" rtlCol="0" anchor="t">
            <a:spAutoFit/>
          </a:bodyPr>
          <a:lstStyle/>
          <a:p>
            <a:pPr marL="342900" indent="-342900">
              <a:lnSpc>
                <a:spcPct val="150000"/>
              </a:lnSpc>
              <a:buAutoNum type="arabicPeriod"/>
            </a:pPr>
            <a:r>
              <a:rPr lang="en-US" b="1">
                <a:solidFill>
                  <a:srgbClr val="6A007C"/>
                </a:solidFill>
                <a:latin typeface="Sofia Pro"/>
              </a:rPr>
              <a:t>Agrifood systems context</a:t>
            </a:r>
            <a:endParaRPr lang="en-US" b="1">
              <a:solidFill>
                <a:srgbClr val="6A007C"/>
              </a:solidFill>
              <a:latin typeface="Sofia Pro" pitchFamily="2" charset="0"/>
            </a:endParaRPr>
          </a:p>
          <a:p>
            <a:pPr marL="342900" indent="-342900">
              <a:lnSpc>
                <a:spcPct val="150000"/>
              </a:lnSpc>
              <a:buAutoNum type="arabicPeriod"/>
            </a:pPr>
            <a:r>
              <a:rPr lang="en-US">
                <a:solidFill>
                  <a:schemeClr val="bg1">
                    <a:lumMod val="65000"/>
                  </a:schemeClr>
                </a:solidFill>
                <a:latin typeface="Sofia Pro"/>
              </a:rPr>
              <a:t>Gender in teaching</a:t>
            </a:r>
          </a:p>
          <a:p>
            <a:pPr marL="342900" indent="-342900">
              <a:lnSpc>
                <a:spcPct val="150000"/>
              </a:lnSpc>
              <a:buAutoNum type="arabicPeriod"/>
            </a:pPr>
            <a:r>
              <a:rPr lang="en-US">
                <a:solidFill>
                  <a:schemeClr val="bg1">
                    <a:lumMod val="65000"/>
                  </a:schemeClr>
                </a:solidFill>
                <a:latin typeface="Sofia Pro"/>
              </a:rPr>
              <a:t>Agrifood systems examples</a:t>
            </a:r>
            <a:endParaRPr lang="en-US">
              <a:solidFill>
                <a:schemeClr val="bg1">
                  <a:lumMod val="65000"/>
                </a:schemeClr>
              </a:solidFill>
              <a:latin typeface="Sofia Pro" pitchFamily="2" charset="0"/>
            </a:endParaRPr>
          </a:p>
          <a:p>
            <a:pPr marL="342900" indent="-342900">
              <a:lnSpc>
                <a:spcPct val="150000"/>
              </a:lnSpc>
              <a:buAutoNum type="arabicPeriod"/>
            </a:pPr>
            <a:r>
              <a:rPr lang="en-US">
                <a:solidFill>
                  <a:schemeClr val="bg1">
                    <a:lumMod val="65000"/>
                  </a:schemeClr>
                </a:solidFill>
                <a:latin typeface="Sofia Pro"/>
              </a:rPr>
              <a:t>Recommended readings</a:t>
            </a:r>
          </a:p>
          <a:p>
            <a:pPr marL="342900" indent="-342900">
              <a:lnSpc>
                <a:spcPct val="150000"/>
              </a:lnSpc>
              <a:buAutoNum type="arabicPeriod"/>
            </a:pPr>
            <a:r>
              <a:rPr lang="en-US">
                <a:solidFill>
                  <a:schemeClr val="bg1">
                    <a:lumMod val="65000"/>
                  </a:schemeClr>
                </a:solidFill>
                <a:latin typeface="Sofia Pro"/>
              </a:rPr>
              <a:t>Final remarks</a:t>
            </a:r>
          </a:p>
        </p:txBody>
      </p:sp>
    </p:spTree>
    <p:extLst>
      <p:ext uri="{BB962C8B-B14F-4D97-AF65-F5344CB8AC3E}">
        <p14:creationId xmlns:p14="http://schemas.microsoft.com/office/powerpoint/2010/main" val="15514654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BCD96489-9832-2120-9F17-8C5D200B9122}"/>
              </a:ext>
            </a:extLst>
          </p:cNvPr>
          <p:cNvSpPr txBox="1"/>
          <p:nvPr/>
        </p:nvSpPr>
        <p:spPr>
          <a:xfrm>
            <a:off x="2666357" y="777792"/>
            <a:ext cx="7194347" cy="707886"/>
          </a:xfrm>
          <a:prstGeom prst="rect">
            <a:avLst/>
          </a:prstGeom>
          <a:noFill/>
        </p:spPr>
        <p:txBody>
          <a:bodyPr wrap="square" lIns="91440" tIns="45720" rIns="91440" bIns="45720" rtlCol="0" anchor="t">
            <a:spAutoFit/>
          </a:bodyPr>
          <a:lstStyle/>
          <a:p>
            <a:pPr algn="ctr"/>
            <a:r>
              <a:rPr lang="en-US" sz="4000" b="1">
                <a:solidFill>
                  <a:schemeClr val="tx1">
                    <a:lumMod val="65000"/>
                    <a:lumOff val="35000"/>
                  </a:schemeClr>
                </a:solidFill>
                <a:latin typeface="Sofia Pro"/>
              </a:rPr>
              <a:t>Agrifood systems world context</a:t>
            </a:r>
            <a:endParaRPr lang="cs-CZ" sz="4000" b="1" i="0">
              <a:solidFill>
                <a:schemeClr val="tx1">
                  <a:lumMod val="65000"/>
                  <a:lumOff val="35000"/>
                </a:schemeClr>
              </a:solidFill>
              <a:latin typeface="Sofia Pro" pitchFamily="2" charset="0"/>
            </a:endParaRPr>
          </a:p>
        </p:txBody>
      </p:sp>
      <p:pic>
        <p:nvPicPr>
          <p:cNvPr id="6" name="Picture 5">
            <a:extLst>
              <a:ext uri="{FF2B5EF4-FFF2-40B4-BE49-F238E27FC236}">
                <a16:creationId xmlns:a16="http://schemas.microsoft.com/office/drawing/2014/main" id="{F3E647FF-AD41-41D9-BA26-FE59A422C186}"/>
              </a:ext>
            </a:extLst>
          </p:cNvPr>
          <p:cNvPicPr>
            <a:picLocks noChangeAspect="1"/>
          </p:cNvPicPr>
          <p:nvPr/>
        </p:nvPicPr>
        <p:blipFill>
          <a:blip r:embed="rId3"/>
          <a:stretch>
            <a:fillRect/>
          </a:stretch>
        </p:blipFill>
        <p:spPr>
          <a:xfrm>
            <a:off x="890965" y="2132548"/>
            <a:ext cx="5372566" cy="1508891"/>
          </a:xfrm>
          <a:prstGeom prst="rect">
            <a:avLst/>
          </a:prstGeom>
        </p:spPr>
      </p:pic>
      <p:pic>
        <p:nvPicPr>
          <p:cNvPr id="10" name="Picture 9">
            <a:extLst>
              <a:ext uri="{FF2B5EF4-FFF2-40B4-BE49-F238E27FC236}">
                <a16:creationId xmlns:a16="http://schemas.microsoft.com/office/drawing/2014/main" id="{A0BEF856-EBFC-4837-A8E0-D193F59D786C}"/>
              </a:ext>
            </a:extLst>
          </p:cNvPr>
          <p:cNvPicPr>
            <a:picLocks noChangeAspect="1"/>
          </p:cNvPicPr>
          <p:nvPr/>
        </p:nvPicPr>
        <p:blipFill>
          <a:blip r:embed="rId4"/>
          <a:stretch>
            <a:fillRect/>
          </a:stretch>
        </p:blipFill>
        <p:spPr>
          <a:xfrm>
            <a:off x="5581952" y="3741180"/>
            <a:ext cx="3078747" cy="1486029"/>
          </a:xfrm>
          <a:prstGeom prst="rect">
            <a:avLst/>
          </a:prstGeom>
        </p:spPr>
      </p:pic>
      <p:pic>
        <p:nvPicPr>
          <p:cNvPr id="8" name="Picture 7">
            <a:extLst>
              <a:ext uri="{FF2B5EF4-FFF2-40B4-BE49-F238E27FC236}">
                <a16:creationId xmlns:a16="http://schemas.microsoft.com/office/drawing/2014/main" id="{A39D7BB6-CE9A-461A-845D-29E033E479C2}"/>
              </a:ext>
            </a:extLst>
          </p:cNvPr>
          <p:cNvPicPr>
            <a:picLocks noChangeAspect="1"/>
          </p:cNvPicPr>
          <p:nvPr/>
        </p:nvPicPr>
        <p:blipFill>
          <a:blip r:embed="rId5"/>
          <a:stretch>
            <a:fillRect/>
          </a:stretch>
        </p:blipFill>
        <p:spPr>
          <a:xfrm>
            <a:off x="890965" y="3741181"/>
            <a:ext cx="4549534" cy="1486029"/>
          </a:xfrm>
          <a:prstGeom prst="rect">
            <a:avLst/>
          </a:prstGeom>
        </p:spPr>
      </p:pic>
      <p:pic>
        <p:nvPicPr>
          <p:cNvPr id="12" name="Picture 11">
            <a:extLst>
              <a:ext uri="{FF2B5EF4-FFF2-40B4-BE49-F238E27FC236}">
                <a16:creationId xmlns:a16="http://schemas.microsoft.com/office/drawing/2014/main" id="{67FCA1A8-C2A9-4A10-AFFB-4B0B914E3A9D}"/>
              </a:ext>
            </a:extLst>
          </p:cNvPr>
          <p:cNvPicPr>
            <a:picLocks noChangeAspect="1"/>
          </p:cNvPicPr>
          <p:nvPr/>
        </p:nvPicPr>
        <p:blipFill>
          <a:blip r:embed="rId6"/>
          <a:stretch>
            <a:fillRect/>
          </a:stretch>
        </p:blipFill>
        <p:spPr>
          <a:xfrm>
            <a:off x="8912895" y="2132548"/>
            <a:ext cx="2222872" cy="3140032"/>
          </a:xfrm>
          <a:prstGeom prst="rect">
            <a:avLst/>
          </a:prstGeom>
        </p:spPr>
      </p:pic>
      <p:pic>
        <p:nvPicPr>
          <p:cNvPr id="14" name="Picture 13">
            <a:extLst>
              <a:ext uri="{FF2B5EF4-FFF2-40B4-BE49-F238E27FC236}">
                <a16:creationId xmlns:a16="http://schemas.microsoft.com/office/drawing/2014/main" id="{5E405778-898E-4D64-B908-95073297211F}"/>
              </a:ext>
            </a:extLst>
          </p:cNvPr>
          <p:cNvPicPr>
            <a:picLocks noChangeAspect="1"/>
          </p:cNvPicPr>
          <p:nvPr/>
        </p:nvPicPr>
        <p:blipFill rotWithShape="1">
          <a:blip r:embed="rId7"/>
          <a:srcRect l="3058" b="8008"/>
          <a:stretch/>
        </p:blipFill>
        <p:spPr>
          <a:xfrm>
            <a:off x="6385932" y="2132548"/>
            <a:ext cx="2247694" cy="1508891"/>
          </a:xfrm>
          <a:prstGeom prst="rect">
            <a:avLst/>
          </a:prstGeom>
        </p:spPr>
      </p:pic>
      <p:sp>
        <p:nvSpPr>
          <p:cNvPr id="9" name="TextovéPole 3">
            <a:extLst>
              <a:ext uri="{FF2B5EF4-FFF2-40B4-BE49-F238E27FC236}">
                <a16:creationId xmlns:a16="http://schemas.microsoft.com/office/drawing/2014/main" id="{AE2009E5-6CA7-4C34-BC4A-31D5FC727C04}"/>
              </a:ext>
            </a:extLst>
          </p:cNvPr>
          <p:cNvSpPr txBox="1"/>
          <p:nvPr/>
        </p:nvSpPr>
        <p:spPr>
          <a:xfrm>
            <a:off x="9343501" y="1585420"/>
            <a:ext cx="1361660" cy="461665"/>
          </a:xfrm>
          <a:prstGeom prst="rect">
            <a:avLst/>
          </a:prstGeom>
          <a:noFill/>
        </p:spPr>
        <p:txBody>
          <a:bodyPr wrap="square" rtlCol="0">
            <a:spAutoFit/>
          </a:bodyPr>
          <a:lstStyle/>
          <a:p>
            <a:pPr algn="ctr"/>
            <a:r>
              <a:rPr lang="en-US" sz="2400" b="1">
                <a:solidFill>
                  <a:srgbClr val="6A007C"/>
                </a:solidFill>
                <a:latin typeface="Sofia Pro" pitchFamily="2" charset="0"/>
              </a:rPr>
              <a:t>2023</a:t>
            </a:r>
            <a:endParaRPr lang="cs-CZ" sz="2400" b="1" i="0">
              <a:solidFill>
                <a:srgbClr val="6A007C"/>
              </a:solidFill>
              <a:latin typeface="Sofia Pro" pitchFamily="2" charset="0"/>
            </a:endParaRPr>
          </a:p>
        </p:txBody>
      </p:sp>
    </p:spTree>
    <p:extLst>
      <p:ext uri="{BB962C8B-B14F-4D97-AF65-F5344CB8AC3E}">
        <p14:creationId xmlns:p14="http://schemas.microsoft.com/office/powerpoint/2010/main" val="2799306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BCD96489-9832-2120-9F17-8C5D200B9122}"/>
              </a:ext>
            </a:extLst>
          </p:cNvPr>
          <p:cNvSpPr txBox="1"/>
          <p:nvPr/>
        </p:nvSpPr>
        <p:spPr>
          <a:xfrm>
            <a:off x="2576980" y="586904"/>
            <a:ext cx="7038039" cy="707886"/>
          </a:xfrm>
          <a:prstGeom prst="rect">
            <a:avLst/>
          </a:prstGeom>
          <a:noFill/>
        </p:spPr>
        <p:txBody>
          <a:bodyPr wrap="square" lIns="91440" tIns="45720" rIns="91440" bIns="45720" rtlCol="0" anchor="t">
            <a:spAutoFit/>
          </a:bodyPr>
          <a:lstStyle/>
          <a:p>
            <a:pPr algn="ctr"/>
            <a:r>
              <a:rPr lang="en-US" sz="4000" b="1">
                <a:solidFill>
                  <a:schemeClr val="tx1">
                    <a:lumMod val="65000"/>
                    <a:lumOff val="35000"/>
                  </a:schemeClr>
                </a:solidFill>
                <a:latin typeface="Sofia Pro"/>
              </a:rPr>
              <a:t>Agrifood Systems - EU context</a:t>
            </a:r>
            <a:endParaRPr lang="cs-CZ" sz="4000" b="1" i="0">
              <a:solidFill>
                <a:schemeClr val="tx1">
                  <a:lumMod val="65000"/>
                  <a:lumOff val="35000"/>
                </a:schemeClr>
              </a:solidFill>
              <a:latin typeface="Sofia Pro" pitchFamily="2" charset="0"/>
            </a:endParaRPr>
          </a:p>
        </p:txBody>
      </p:sp>
      <p:graphicFrame>
        <p:nvGraphicFramePr>
          <p:cNvPr id="9" name="Chart 8">
            <a:extLst>
              <a:ext uri="{FF2B5EF4-FFF2-40B4-BE49-F238E27FC236}">
                <a16:creationId xmlns:a16="http://schemas.microsoft.com/office/drawing/2014/main" id="{9225A3FC-DB07-40B4-A3FE-283D9FC7E3D8}"/>
              </a:ext>
            </a:extLst>
          </p:cNvPr>
          <p:cNvGraphicFramePr>
            <a:graphicFrameLocks/>
          </p:cNvGraphicFramePr>
          <p:nvPr>
            <p:extLst>
              <p:ext uri="{D42A27DB-BD31-4B8C-83A1-F6EECF244321}">
                <p14:modId xmlns:p14="http://schemas.microsoft.com/office/powerpoint/2010/main" val="830935213"/>
              </p:ext>
            </p:extLst>
          </p:nvPr>
        </p:nvGraphicFramePr>
        <p:xfrm>
          <a:off x="1125660" y="2027583"/>
          <a:ext cx="5224110" cy="3375502"/>
        </p:xfrm>
        <a:graphic>
          <a:graphicData uri="http://schemas.openxmlformats.org/drawingml/2006/chart">
            <c:chart xmlns:c="http://schemas.openxmlformats.org/drawingml/2006/chart" xmlns:r="http://schemas.openxmlformats.org/officeDocument/2006/relationships" r:id="rId3"/>
          </a:graphicData>
        </a:graphic>
      </p:graphicFrame>
      <p:pic>
        <p:nvPicPr>
          <p:cNvPr id="2" name="Picture 1">
            <a:extLst>
              <a:ext uri="{FF2B5EF4-FFF2-40B4-BE49-F238E27FC236}">
                <a16:creationId xmlns:a16="http://schemas.microsoft.com/office/drawing/2014/main" id="{E28A6A91-6000-488F-B004-DF9C1D0D3617}"/>
              </a:ext>
            </a:extLst>
          </p:cNvPr>
          <p:cNvPicPr>
            <a:picLocks noChangeAspect="1"/>
          </p:cNvPicPr>
          <p:nvPr/>
        </p:nvPicPr>
        <p:blipFill>
          <a:blip r:embed="rId4"/>
          <a:stretch>
            <a:fillRect/>
          </a:stretch>
        </p:blipFill>
        <p:spPr>
          <a:xfrm>
            <a:off x="5372671" y="1991692"/>
            <a:ext cx="945065" cy="707887"/>
          </a:xfrm>
          <a:prstGeom prst="rect">
            <a:avLst/>
          </a:prstGeom>
        </p:spPr>
      </p:pic>
      <p:sp>
        <p:nvSpPr>
          <p:cNvPr id="11" name="TextovéPole 4">
            <a:extLst>
              <a:ext uri="{FF2B5EF4-FFF2-40B4-BE49-F238E27FC236}">
                <a16:creationId xmlns:a16="http://schemas.microsoft.com/office/drawing/2014/main" id="{CA849697-928B-41C2-AE7C-51E5AEEFDA69}"/>
              </a:ext>
            </a:extLst>
          </p:cNvPr>
          <p:cNvSpPr txBox="1"/>
          <p:nvPr/>
        </p:nvSpPr>
        <p:spPr>
          <a:xfrm>
            <a:off x="1125660" y="1592436"/>
            <a:ext cx="5387340" cy="307777"/>
          </a:xfrm>
          <a:prstGeom prst="rect">
            <a:avLst/>
          </a:prstGeom>
          <a:noFill/>
        </p:spPr>
        <p:txBody>
          <a:bodyPr wrap="square" rtlCol="0">
            <a:spAutoFit/>
          </a:bodyPr>
          <a:lstStyle/>
          <a:p>
            <a:r>
              <a:rPr lang="en-US" sz="1400">
                <a:solidFill>
                  <a:schemeClr val="tx1">
                    <a:lumMod val="65000"/>
                    <a:lumOff val="35000"/>
                  </a:schemeClr>
                </a:solidFill>
                <a:latin typeface="Trebuchet MS" panose="020B0703020202090204" pitchFamily="34" charset="0"/>
              </a:rPr>
              <a:t>% of economic value (€) corresponding to female farm managers</a:t>
            </a:r>
            <a:endParaRPr lang="en-US" sz="1400" b="0" i="0" u="none" strike="noStrike">
              <a:solidFill>
                <a:schemeClr val="tx1">
                  <a:lumMod val="65000"/>
                  <a:lumOff val="35000"/>
                </a:schemeClr>
              </a:solidFill>
              <a:effectLst/>
              <a:latin typeface="Trebuchet MS" panose="020B0703020202090204" pitchFamily="34" charset="0"/>
            </a:endParaRPr>
          </a:p>
        </p:txBody>
      </p:sp>
      <p:sp>
        <p:nvSpPr>
          <p:cNvPr id="13" name="TextovéPole 4">
            <a:extLst>
              <a:ext uri="{FF2B5EF4-FFF2-40B4-BE49-F238E27FC236}">
                <a16:creationId xmlns:a16="http://schemas.microsoft.com/office/drawing/2014/main" id="{565C6973-5687-493A-B641-CCC160358A35}"/>
              </a:ext>
            </a:extLst>
          </p:cNvPr>
          <p:cNvSpPr txBox="1"/>
          <p:nvPr/>
        </p:nvSpPr>
        <p:spPr>
          <a:xfrm>
            <a:off x="1125660" y="5214145"/>
            <a:ext cx="10112183" cy="430887"/>
          </a:xfrm>
          <a:prstGeom prst="rect">
            <a:avLst/>
          </a:prstGeom>
          <a:noFill/>
        </p:spPr>
        <p:txBody>
          <a:bodyPr wrap="square" rtlCol="0">
            <a:spAutoFit/>
          </a:bodyPr>
          <a:lstStyle/>
          <a:p>
            <a:r>
              <a:rPr lang="en-US" sz="1050" b="0" i="0" u="none" strike="noStrike">
                <a:solidFill>
                  <a:schemeClr val="tx1">
                    <a:lumMod val="65000"/>
                    <a:lumOff val="35000"/>
                  </a:schemeClr>
                </a:solidFill>
                <a:effectLst/>
                <a:latin typeface="Trebuchet MS" panose="020B0703020202090204" pitchFamily="34" charset="0"/>
              </a:rPr>
              <a:t>The value (€) considers the general characteristics of farms, information on their land, livestock and labor force, production methods, rural development measures and </a:t>
            </a:r>
            <a:r>
              <a:rPr lang="en-US" sz="1050" b="0" i="0" u="none" strike="noStrike" err="1">
                <a:solidFill>
                  <a:schemeClr val="tx1">
                    <a:lumMod val="65000"/>
                    <a:lumOff val="35000"/>
                  </a:schemeClr>
                </a:solidFill>
                <a:effectLst/>
                <a:latin typeface="Trebuchet MS" panose="020B0703020202090204" pitchFamily="34" charset="0"/>
              </a:rPr>
              <a:t>agro</a:t>
            </a:r>
            <a:r>
              <a:rPr lang="en-US" sz="1050" b="0" i="0" u="none" strike="noStrike">
                <a:solidFill>
                  <a:schemeClr val="tx1">
                    <a:lumMod val="65000"/>
                    <a:lumOff val="35000"/>
                  </a:schemeClr>
                </a:solidFill>
                <a:effectLst/>
                <a:latin typeface="Trebuchet MS" panose="020B0703020202090204" pitchFamily="34" charset="0"/>
              </a:rPr>
              <a:t>-environmental aspects that look at the impact of agriculture on the environment.</a:t>
            </a:r>
          </a:p>
        </p:txBody>
      </p:sp>
      <p:sp>
        <p:nvSpPr>
          <p:cNvPr id="15" name="TextovéPole 4">
            <a:extLst>
              <a:ext uri="{FF2B5EF4-FFF2-40B4-BE49-F238E27FC236}">
                <a16:creationId xmlns:a16="http://schemas.microsoft.com/office/drawing/2014/main" id="{8FDAECE5-194F-4A56-96AC-BD512C0B4F88}"/>
              </a:ext>
            </a:extLst>
          </p:cNvPr>
          <p:cNvSpPr txBox="1"/>
          <p:nvPr/>
        </p:nvSpPr>
        <p:spPr>
          <a:xfrm>
            <a:off x="7129670" y="1592436"/>
            <a:ext cx="2846476" cy="307777"/>
          </a:xfrm>
          <a:prstGeom prst="rect">
            <a:avLst/>
          </a:prstGeom>
          <a:noFill/>
        </p:spPr>
        <p:txBody>
          <a:bodyPr wrap="square" rtlCol="0">
            <a:spAutoFit/>
          </a:bodyPr>
          <a:lstStyle/>
          <a:p>
            <a:r>
              <a:rPr lang="en-US" sz="1400">
                <a:solidFill>
                  <a:schemeClr val="tx1">
                    <a:lumMod val="65000"/>
                    <a:lumOff val="35000"/>
                  </a:schemeClr>
                </a:solidFill>
                <a:latin typeface="Trebuchet MS" panose="020B0703020202090204" pitchFamily="34" charset="0"/>
              </a:rPr>
              <a:t>Female % of regular labor force</a:t>
            </a:r>
            <a:endParaRPr lang="en-US" sz="1400" b="0" i="0" u="none" strike="noStrike">
              <a:solidFill>
                <a:schemeClr val="tx1">
                  <a:lumMod val="65000"/>
                  <a:lumOff val="35000"/>
                </a:schemeClr>
              </a:solidFill>
              <a:effectLst/>
              <a:latin typeface="Trebuchet MS" panose="020B0703020202090204" pitchFamily="34" charset="0"/>
            </a:endParaRPr>
          </a:p>
        </p:txBody>
      </p:sp>
      <p:graphicFrame>
        <p:nvGraphicFramePr>
          <p:cNvPr id="10" name="Chart 9">
            <a:extLst>
              <a:ext uri="{FF2B5EF4-FFF2-40B4-BE49-F238E27FC236}">
                <a16:creationId xmlns:a16="http://schemas.microsoft.com/office/drawing/2014/main" id="{2F360688-9E32-4C0C-989B-9D96A88CE1E8}"/>
              </a:ext>
            </a:extLst>
          </p:cNvPr>
          <p:cNvGraphicFramePr>
            <a:graphicFrameLocks/>
          </p:cNvGraphicFramePr>
          <p:nvPr>
            <p:extLst>
              <p:ext uri="{D42A27DB-BD31-4B8C-83A1-F6EECF244321}">
                <p14:modId xmlns:p14="http://schemas.microsoft.com/office/powerpoint/2010/main" val="1783292068"/>
              </p:ext>
            </p:extLst>
          </p:nvPr>
        </p:nvGraphicFramePr>
        <p:xfrm>
          <a:off x="7129670" y="1991692"/>
          <a:ext cx="4108173" cy="2216921"/>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2602654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p:bldAsOne/>
      </p:bldGraphic>
      <p:bldP spid="11" grpId="0"/>
      <p:bldP spid="13" grpId="0"/>
      <p:bldP spid="15" grpId="0"/>
      <p:bldGraphic spid="10" grpId="0">
        <p:bldAsOne/>
      </p:bldGraphic>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28A6A91-6000-488F-B004-DF9C1D0D3617}"/>
              </a:ext>
            </a:extLst>
          </p:cNvPr>
          <p:cNvPicPr>
            <a:picLocks noChangeAspect="1"/>
          </p:cNvPicPr>
          <p:nvPr/>
        </p:nvPicPr>
        <p:blipFill>
          <a:blip r:embed="rId3"/>
          <a:stretch>
            <a:fillRect/>
          </a:stretch>
        </p:blipFill>
        <p:spPr>
          <a:xfrm>
            <a:off x="9865627" y="1686064"/>
            <a:ext cx="945065" cy="707887"/>
          </a:xfrm>
          <a:prstGeom prst="rect">
            <a:avLst/>
          </a:prstGeom>
        </p:spPr>
      </p:pic>
      <p:sp>
        <p:nvSpPr>
          <p:cNvPr id="11" name="TextovéPole 4">
            <a:extLst>
              <a:ext uri="{FF2B5EF4-FFF2-40B4-BE49-F238E27FC236}">
                <a16:creationId xmlns:a16="http://schemas.microsoft.com/office/drawing/2014/main" id="{CA849697-928B-41C2-AE7C-51E5AEEFDA69}"/>
              </a:ext>
            </a:extLst>
          </p:cNvPr>
          <p:cNvSpPr txBox="1"/>
          <p:nvPr/>
        </p:nvSpPr>
        <p:spPr>
          <a:xfrm>
            <a:off x="2008454" y="1378287"/>
            <a:ext cx="5387340" cy="307777"/>
          </a:xfrm>
          <a:prstGeom prst="rect">
            <a:avLst/>
          </a:prstGeom>
          <a:noFill/>
        </p:spPr>
        <p:txBody>
          <a:bodyPr wrap="square" rtlCol="0">
            <a:spAutoFit/>
          </a:bodyPr>
          <a:lstStyle/>
          <a:p>
            <a:r>
              <a:rPr lang="en-US" sz="1400">
                <a:solidFill>
                  <a:schemeClr val="tx1">
                    <a:lumMod val="65000"/>
                    <a:lumOff val="35000"/>
                  </a:schemeClr>
                </a:solidFill>
                <a:latin typeface="Trebuchet MS" panose="020B0703020202090204" pitchFamily="34" charset="0"/>
              </a:rPr>
              <a:t>% of Bachelor female students (2021)</a:t>
            </a:r>
            <a:endParaRPr lang="en-US" sz="1400" b="0" i="0" u="none" strike="noStrike">
              <a:solidFill>
                <a:schemeClr val="tx1">
                  <a:lumMod val="65000"/>
                  <a:lumOff val="35000"/>
                </a:schemeClr>
              </a:solidFill>
              <a:effectLst/>
              <a:latin typeface="Trebuchet MS" panose="020B0703020202090204" pitchFamily="34" charset="0"/>
            </a:endParaRPr>
          </a:p>
        </p:txBody>
      </p:sp>
      <p:graphicFrame>
        <p:nvGraphicFramePr>
          <p:cNvPr id="7" name="Chart 6">
            <a:extLst>
              <a:ext uri="{FF2B5EF4-FFF2-40B4-BE49-F238E27FC236}">
                <a16:creationId xmlns:a16="http://schemas.microsoft.com/office/drawing/2014/main" id="{5816EED7-1A41-41F2-86EB-DE6774133743}"/>
              </a:ext>
            </a:extLst>
          </p:cNvPr>
          <p:cNvGraphicFramePr>
            <a:graphicFrameLocks/>
          </p:cNvGraphicFramePr>
          <p:nvPr>
            <p:extLst>
              <p:ext uri="{D42A27DB-BD31-4B8C-83A1-F6EECF244321}">
                <p14:modId xmlns:p14="http://schemas.microsoft.com/office/powerpoint/2010/main" val="1513590884"/>
              </p:ext>
            </p:extLst>
          </p:nvPr>
        </p:nvGraphicFramePr>
        <p:xfrm>
          <a:off x="2008454" y="1706864"/>
          <a:ext cx="7857173" cy="3906203"/>
        </p:xfrm>
        <a:graphic>
          <a:graphicData uri="http://schemas.openxmlformats.org/drawingml/2006/chart">
            <c:chart xmlns:c="http://schemas.openxmlformats.org/drawingml/2006/chart" xmlns:r="http://schemas.openxmlformats.org/officeDocument/2006/relationships" r:id="rId4"/>
          </a:graphicData>
        </a:graphic>
      </p:graphicFrame>
      <p:sp>
        <p:nvSpPr>
          <p:cNvPr id="5" name="TextovéPole 3">
            <a:extLst>
              <a:ext uri="{FF2B5EF4-FFF2-40B4-BE49-F238E27FC236}">
                <a16:creationId xmlns:a16="http://schemas.microsoft.com/office/drawing/2014/main" id="{950D5EB7-3C10-C4FA-5D42-604E57314150}"/>
              </a:ext>
            </a:extLst>
          </p:cNvPr>
          <p:cNvSpPr txBox="1"/>
          <p:nvPr/>
        </p:nvSpPr>
        <p:spPr>
          <a:xfrm>
            <a:off x="2528134" y="577135"/>
            <a:ext cx="7145500" cy="707886"/>
          </a:xfrm>
          <a:prstGeom prst="rect">
            <a:avLst/>
          </a:prstGeom>
          <a:noFill/>
        </p:spPr>
        <p:txBody>
          <a:bodyPr wrap="square" lIns="91440" tIns="45720" rIns="91440" bIns="45720" rtlCol="0" anchor="t">
            <a:spAutoFit/>
          </a:bodyPr>
          <a:lstStyle/>
          <a:p>
            <a:pPr algn="ctr"/>
            <a:r>
              <a:rPr lang="en-US" sz="4000" b="1">
                <a:solidFill>
                  <a:schemeClr val="tx1">
                    <a:lumMod val="65000"/>
                    <a:lumOff val="35000"/>
                  </a:schemeClr>
                </a:solidFill>
                <a:latin typeface="Sofia Pro"/>
              </a:rPr>
              <a:t>Agrifood Systems - EU context</a:t>
            </a:r>
            <a:endParaRPr lang="cs-CZ" sz="4000" b="1" i="0">
              <a:solidFill>
                <a:schemeClr val="tx1">
                  <a:lumMod val="65000"/>
                  <a:lumOff val="35000"/>
                </a:schemeClr>
              </a:solidFill>
              <a:latin typeface="Sofia Pro" pitchFamily="2" charset="0"/>
            </a:endParaRPr>
          </a:p>
        </p:txBody>
      </p:sp>
    </p:spTree>
    <p:extLst>
      <p:ext uri="{BB962C8B-B14F-4D97-AF65-F5344CB8AC3E}">
        <p14:creationId xmlns:p14="http://schemas.microsoft.com/office/powerpoint/2010/main" val="29262183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ovéPole 4">
            <a:extLst>
              <a:ext uri="{FF2B5EF4-FFF2-40B4-BE49-F238E27FC236}">
                <a16:creationId xmlns:a16="http://schemas.microsoft.com/office/drawing/2014/main" id="{CA849697-928B-41C2-AE7C-51E5AEEFDA69}"/>
              </a:ext>
            </a:extLst>
          </p:cNvPr>
          <p:cNvSpPr txBox="1"/>
          <p:nvPr/>
        </p:nvSpPr>
        <p:spPr>
          <a:xfrm>
            <a:off x="5414567" y="3746626"/>
            <a:ext cx="5793623" cy="1831271"/>
          </a:xfrm>
          <a:prstGeom prst="rect">
            <a:avLst/>
          </a:prstGeom>
          <a:noFill/>
        </p:spPr>
        <p:txBody>
          <a:bodyPr wrap="square" rtlCol="0">
            <a:spAutoFit/>
          </a:bodyPr>
          <a:lstStyle/>
          <a:p>
            <a:pPr marL="742950" lvl="1" indent="-285750">
              <a:spcBef>
                <a:spcPts val="600"/>
              </a:spcBef>
              <a:buFontTx/>
              <a:buChar char="-"/>
            </a:pPr>
            <a:r>
              <a:rPr lang="en-GB" sz="1400">
                <a:solidFill>
                  <a:schemeClr val="tx1">
                    <a:lumMod val="65000"/>
                    <a:lumOff val="35000"/>
                  </a:schemeClr>
                </a:solidFill>
                <a:latin typeface="Trebuchet MS" panose="020B0703020202090204" pitchFamily="34" charset="0"/>
              </a:rPr>
              <a:t>women are more diligent</a:t>
            </a:r>
          </a:p>
          <a:p>
            <a:pPr marL="742950" lvl="1" indent="-285750">
              <a:spcBef>
                <a:spcPts val="600"/>
              </a:spcBef>
              <a:buFontTx/>
              <a:buChar char="-"/>
            </a:pPr>
            <a:r>
              <a:rPr lang="en-GB" sz="1400">
                <a:solidFill>
                  <a:schemeClr val="tx1">
                    <a:lumMod val="65000"/>
                    <a:lumOff val="35000"/>
                  </a:schemeClr>
                </a:solidFill>
                <a:latin typeface="Trebuchet MS" panose="020B0703020202090204" pitchFamily="34" charset="0"/>
              </a:rPr>
              <a:t>lower self-confidence of women, distribution of tasks (women-administration, organisation)</a:t>
            </a:r>
          </a:p>
          <a:p>
            <a:pPr marL="742950" lvl="1" indent="-285750">
              <a:spcBef>
                <a:spcPts val="600"/>
              </a:spcBef>
              <a:buFontTx/>
              <a:buChar char="-"/>
            </a:pPr>
            <a:r>
              <a:rPr lang="en-GB" sz="1400">
                <a:solidFill>
                  <a:schemeClr val="tx1">
                    <a:lumMod val="65000"/>
                    <a:lumOff val="35000"/>
                  </a:schemeClr>
                </a:solidFill>
                <a:latin typeface="Trebuchet MS" panose="020B0703020202090204" pitchFamily="34" charset="0"/>
              </a:rPr>
              <a:t>different attitudes to learning, different attendance and communication styles</a:t>
            </a:r>
          </a:p>
          <a:p>
            <a:pPr marL="742950" lvl="1" indent="-285750">
              <a:spcBef>
                <a:spcPts val="600"/>
              </a:spcBef>
              <a:buFontTx/>
              <a:buChar char="-"/>
            </a:pPr>
            <a:r>
              <a:rPr lang="en-GB" sz="1400">
                <a:solidFill>
                  <a:schemeClr val="tx1">
                    <a:lumMod val="65000"/>
                    <a:lumOff val="35000"/>
                  </a:schemeClr>
                </a:solidFill>
                <a:latin typeface="Trebuchet MS" panose="020B0703020202090204" pitchFamily="34" charset="0"/>
              </a:rPr>
              <a:t>male students tend to participate more in class (asking questions and replying to questions)</a:t>
            </a:r>
            <a:endParaRPr lang="en-US" sz="1400" b="0" i="0" u="none" strike="noStrike">
              <a:solidFill>
                <a:schemeClr val="tx1">
                  <a:lumMod val="65000"/>
                  <a:lumOff val="35000"/>
                </a:schemeClr>
              </a:solidFill>
              <a:effectLst/>
              <a:latin typeface="Trebuchet MS" panose="020B0703020202090204" pitchFamily="34" charset="0"/>
            </a:endParaRPr>
          </a:p>
        </p:txBody>
      </p:sp>
      <p:sp>
        <p:nvSpPr>
          <p:cNvPr id="2" name="TextovéPole 3">
            <a:extLst>
              <a:ext uri="{FF2B5EF4-FFF2-40B4-BE49-F238E27FC236}">
                <a16:creationId xmlns:a16="http://schemas.microsoft.com/office/drawing/2014/main" id="{73104FE7-BAF2-1D9A-A83E-05EC4C342DCA}"/>
              </a:ext>
            </a:extLst>
          </p:cNvPr>
          <p:cNvSpPr txBox="1"/>
          <p:nvPr/>
        </p:nvSpPr>
        <p:spPr>
          <a:xfrm>
            <a:off x="3055672" y="586904"/>
            <a:ext cx="6080655" cy="707886"/>
          </a:xfrm>
          <a:prstGeom prst="rect">
            <a:avLst/>
          </a:prstGeom>
          <a:noFill/>
        </p:spPr>
        <p:txBody>
          <a:bodyPr wrap="square" rtlCol="0">
            <a:spAutoFit/>
          </a:bodyPr>
          <a:lstStyle/>
          <a:p>
            <a:pPr algn="ctr"/>
            <a:r>
              <a:rPr lang="en-US" sz="4000" b="1">
                <a:solidFill>
                  <a:schemeClr val="tx1">
                    <a:lumMod val="65000"/>
                    <a:lumOff val="35000"/>
                  </a:schemeClr>
                </a:solidFill>
                <a:latin typeface="Sofia Pro" pitchFamily="2" charset="0"/>
              </a:rPr>
              <a:t>AGRIGEP context</a:t>
            </a:r>
            <a:endParaRPr lang="cs-CZ" sz="4000" b="1" i="0">
              <a:solidFill>
                <a:schemeClr val="tx1">
                  <a:lumMod val="65000"/>
                  <a:lumOff val="35000"/>
                </a:schemeClr>
              </a:solidFill>
              <a:latin typeface="Sofia Pro" pitchFamily="2" charset="0"/>
            </a:endParaRPr>
          </a:p>
        </p:txBody>
      </p:sp>
      <p:pic>
        <p:nvPicPr>
          <p:cNvPr id="3" name="Picture 2"/>
          <p:cNvPicPr>
            <a:picLocks noChangeAspect="1"/>
          </p:cNvPicPr>
          <p:nvPr/>
        </p:nvPicPr>
        <p:blipFill rotWithShape="1">
          <a:blip r:embed="rId3"/>
          <a:srcRect l="56761"/>
          <a:stretch/>
        </p:blipFill>
        <p:spPr>
          <a:xfrm>
            <a:off x="3014906" y="1756455"/>
            <a:ext cx="2155217" cy="1923828"/>
          </a:xfrm>
          <a:prstGeom prst="rect">
            <a:avLst/>
          </a:prstGeom>
        </p:spPr>
      </p:pic>
      <p:pic>
        <p:nvPicPr>
          <p:cNvPr id="6" name="Picture 5"/>
          <p:cNvPicPr>
            <a:picLocks noChangeAspect="1"/>
          </p:cNvPicPr>
          <p:nvPr/>
        </p:nvPicPr>
        <p:blipFill rotWithShape="1">
          <a:blip r:embed="rId3"/>
          <a:srcRect r="61718"/>
          <a:stretch/>
        </p:blipFill>
        <p:spPr>
          <a:xfrm>
            <a:off x="810315" y="1996322"/>
            <a:ext cx="1670242" cy="1683961"/>
          </a:xfrm>
          <a:prstGeom prst="rect">
            <a:avLst/>
          </a:prstGeom>
        </p:spPr>
      </p:pic>
      <p:sp>
        <p:nvSpPr>
          <p:cNvPr id="7" name="TextovéPole 4">
            <a:extLst>
              <a:ext uri="{FF2B5EF4-FFF2-40B4-BE49-F238E27FC236}">
                <a16:creationId xmlns:a16="http://schemas.microsoft.com/office/drawing/2014/main" id="{CA849697-928B-41C2-AE7C-51E5AEEFDA69}"/>
              </a:ext>
            </a:extLst>
          </p:cNvPr>
          <p:cNvSpPr txBox="1"/>
          <p:nvPr/>
        </p:nvSpPr>
        <p:spPr>
          <a:xfrm>
            <a:off x="760160" y="1801764"/>
            <a:ext cx="2295512" cy="307777"/>
          </a:xfrm>
          <a:prstGeom prst="rect">
            <a:avLst/>
          </a:prstGeom>
          <a:noFill/>
        </p:spPr>
        <p:txBody>
          <a:bodyPr wrap="square" rtlCol="0">
            <a:spAutoFit/>
          </a:bodyPr>
          <a:lstStyle/>
          <a:p>
            <a:r>
              <a:rPr lang="en-US" sz="1400" b="0" i="0" u="none" strike="noStrike">
                <a:solidFill>
                  <a:schemeClr val="tx1">
                    <a:lumMod val="65000"/>
                    <a:lumOff val="35000"/>
                  </a:schemeClr>
                </a:solidFill>
                <a:effectLst/>
                <a:latin typeface="Trebuchet MS" panose="020B0703020202090204" pitchFamily="34" charset="0"/>
              </a:rPr>
              <a:t>Knowledge are (teaching)</a:t>
            </a:r>
          </a:p>
        </p:txBody>
      </p:sp>
      <p:sp>
        <p:nvSpPr>
          <p:cNvPr id="8" name="TextovéPole 4">
            <a:extLst>
              <a:ext uri="{FF2B5EF4-FFF2-40B4-BE49-F238E27FC236}">
                <a16:creationId xmlns:a16="http://schemas.microsoft.com/office/drawing/2014/main" id="{CA849697-928B-41C2-AE7C-51E5AEEFDA69}"/>
              </a:ext>
            </a:extLst>
          </p:cNvPr>
          <p:cNvSpPr txBox="1"/>
          <p:nvPr/>
        </p:nvSpPr>
        <p:spPr>
          <a:xfrm>
            <a:off x="810315" y="1448678"/>
            <a:ext cx="2295512" cy="307777"/>
          </a:xfrm>
          <a:prstGeom prst="rect">
            <a:avLst/>
          </a:prstGeom>
          <a:noFill/>
        </p:spPr>
        <p:txBody>
          <a:bodyPr wrap="square" rtlCol="0">
            <a:spAutoFit/>
          </a:bodyPr>
          <a:lstStyle/>
          <a:p>
            <a:r>
              <a:rPr lang="en-US" sz="1400" b="0" i="0" u="none" strike="noStrike">
                <a:solidFill>
                  <a:schemeClr val="tx1">
                    <a:lumMod val="65000"/>
                    <a:lumOff val="35000"/>
                  </a:schemeClr>
                </a:solidFill>
                <a:effectLst/>
                <a:latin typeface="Trebuchet MS" panose="020B0703020202090204" pitchFamily="34" charset="0"/>
              </a:rPr>
              <a:t>7 answers</a:t>
            </a:r>
          </a:p>
        </p:txBody>
      </p:sp>
      <p:pic>
        <p:nvPicPr>
          <p:cNvPr id="4" name="Picture 3"/>
          <p:cNvPicPr>
            <a:picLocks noChangeAspect="1"/>
          </p:cNvPicPr>
          <p:nvPr/>
        </p:nvPicPr>
        <p:blipFill rotWithShape="1">
          <a:blip r:embed="rId4"/>
          <a:srcRect l="78071" b="35639"/>
          <a:stretch/>
        </p:blipFill>
        <p:spPr>
          <a:xfrm>
            <a:off x="3014906" y="4138716"/>
            <a:ext cx="881575" cy="1275291"/>
          </a:xfrm>
          <a:prstGeom prst="rect">
            <a:avLst/>
          </a:prstGeom>
        </p:spPr>
      </p:pic>
      <p:pic>
        <p:nvPicPr>
          <p:cNvPr id="10" name="Picture 9"/>
          <p:cNvPicPr>
            <a:picLocks noChangeAspect="1"/>
          </p:cNvPicPr>
          <p:nvPr/>
        </p:nvPicPr>
        <p:blipFill rotWithShape="1">
          <a:blip r:embed="rId4"/>
          <a:srcRect r="45916"/>
          <a:stretch/>
        </p:blipFill>
        <p:spPr>
          <a:xfrm>
            <a:off x="810315" y="3997153"/>
            <a:ext cx="1759272" cy="1603309"/>
          </a:xfrm>
          <a:prstGeom prst="rect">
            <a:avLst/>
          </a:prstGeom>
        </p:spPr>
      </p:pic>
      <p:sp>
        <p:nvSpPr>
          <p:cNvPr id="12" name="TextovéPole 4">
            <a:extLst>
              <a:ext uri="{FF2B5EF4-FFF2-40B4-BE49-F238E27FC236}">
                <a16:creationId xmlns:a16="http://schemas.microsoft.com/office/drawing/2014/main" id="{CA849697-928B-41C2-AE7C-51E5AEEFDA69}"/>
              </a:ext>
            </a:extLst>
          </p:cNvPr>
          <p:cNvSpPr txBox="1"/>
          <p:nvPr/>
        </p:nvSpPr>
        <p:spPr>
          <a:xfrm>
            <a:off x="760160" y="3843265"/>
            <a:ext cx="2295512" cy="307777"/>
          </a:xfrm>
          <a:prstGeom prst="rect">
            <a:avLst/>
          </a:prstGeom>
          <a:noFill/>
        </p:spPr>
        <p:txBody>
          <a:bodyPr wrap="square" rtlCol="0">
            <a:spAutoFit/>
          </a:bodyPr>
          <a:lstStyle/>
          <a:p>
            <a:r>
              <a:rPr lang="en-US" sz="1400" b="0" i="0" u="none" strike="noStrike">
                <a:solidFill>
                  <a:schemeClr val="tx1">
                    <a:lumMod val="65000"/>
                    <a:lumOff val="35000"/>
                  </a:schemeClr>
                </a:solidFill>
                <a:effectLst/>
                <a:latin typeface="Trebuchet MS" panose="020B0703020202090204" pitchFamily="34" charset="0"/>
              </a:rPr>
              <a:t>% female students</a:t>
            </a:r>
          </a:p>
        </p:txBody>
      </p:sp>
      <p:graphicFrame>
        <p:nvGraphicFramePr>
          <p:cNvPr id="16" name="Chart 15"/>
          <p:cNvGraphicFramePr/>
          <p:nvPr>
            <p:extLst>
              <p:ext uri="{D42A27DB-BD31-4B8C-83A1-F6EECF244321}">
                <p14:modId xmlns:p14="http://schemas.microsoft.com/office/powerpoint/2010/main" val="563977312"/>
              </p:ext>
            </p:extLst>
          </p:nvPr>
        </p:nvGraphicFramePr>
        <p:xfrm>
          <a:off x="6309824" y="2052931"/>
          <a:ext cx="3467919" cy="1570742"/>
        </p:xfrm>
        <a:graphic>
          <a:graphicData uri="http://schemas.openxmlformats.org/drawingml/2006/chart">
            <c:chart xmlns:c="http://schemas.openxmlformats.org/drawingml/2006/chart" xmlns:r="http://schemas.openxmlformats.org/officeDocument/2006/relationships" r:id="rId5"/>
          </a:graphicData>
        </a:graphic>
      </p:graphicFrame>
      <p:sp>
        <p:nvSpPr>
          <p:cNvPr id="17" name="TextovéPole 4">
            <a:extLst>
              <a:ext uri="{FF2B5EF4-FFF2-40B4-BE49-F238E27FC236}">
                <a16:creationId xmlns:a16="http://schemas.microsoft.com/office/drawing/2014/main" id="{CA849697-928B-41C2-AE7C-51E5AEEFDA69}"/>
              </a:ext>
            </a:extLst>
          </p:cNvPr>
          <p:cNvSpPr txBox="1"/>
          <p:nvPr/>
        </p:nvSpPr>
        <p:spPr>
          <a:xfrm>
            <a:off x="5414567" y="1854978"/>
            <a:ext cx="5404324" cy="307777"/>
          </a:xfrm>
          <a:prstGeom prst="rect">
            <a:avLst/>
          </a:prstGeom>
          <a:noFill/>
        </p:spPr>
        <p:txBody>
          <a:bodyPr wrap="square" rtlCol="0">
            <a:spAutoFit/>
          </a:bodyPr>
          <a:lstStyle/>
          <a:p>
            <a:pPr lvl="1"/>
            <a:r>
              <a:rPr lang="en-GB" sz="1400">
                <a:solidFill>
                  <a:schemeClr val="tx1">
                    <a:lumMod val="65000"/>
                    <a:lumOff val="35000"/>
                  </a:schemeClr>
                </a:solidFill>
                <a:latin typeface="Trebuchet MS" panose="020B0703020202090204" pitchFamily="34" charset="0"/>
              </a:rPr>
              <a:t>Different attitude among students based on gender </a:t>
            </a:r>
          </a:p>
        </p:txBody>
      </p:sp>
    </p:spTree>
    <p:extLst>
      <p:ext uri="{BB962C8B-B14F-4D97-AF65-F5344CB8AC3E}">
        <p14:creationId xmlns:p14="http://schemas.microsoft.com/office/powerpoint/2010/main" val="3528090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7" grpId="0"/>
      <p:bldP spid="12" grpId="0"/>
      <p:bldGraphic spid="16" grpId="0">
        <p:bldAsOne/>
      </p:bldGraphic>
      <p:bldP spid="1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E323E65-2BDF-4CA9-81D3-49DF4F69DE31}"/>
              </a:ext>
            </a:extLst>
          </p:cNvPr>
          <p:cNvPicPr>
            <a:picLocks noChangeAspect="1"/>
          </p:cNvPicPr>
          <p:nvPr/>
        </p:nvPicPr>
        <p:blipFill>
          <a:blip r:embed="rId3"/>
          <a:stretch>
            <a:fillRect/>
          </a:stretch>
        </p:blipFill>
        <p:spPr>
          <a:xfrm>
            <a:off x="8482526" y="3436429"/>
            <a:ext cx="2836513" cy="1887570"/>
          </a:xfrm>
          <a:prstGeom prst="rect">
            <a:avLst/>
          </a:prstGeom>
          <a:effectLst>
            <a:softEdge rad="0"/>
          </a:effectLst>
        </p:spPr>
      </p:pic>
      <p:pic>
        <p:nvPicPr>
          <p:cNvPr id="8" name="Picture 7">
            <a:extLst>
              <a:ext uri="{FF2B5EF4-FFF2-40B4-BE49-F238E27FC236}">
                <a16:creationId xmlns:a16="http://schemas.microsoft.com/office/drawing/2014/main" id="{CE4AFD25-7392-4378-B164-6A2A2043CE59}"/>
              </a:ext>
            </a:extLst>
          </p:cNvPr>
          <p:cNvPicPr>
            <a:picLocks noChangeAspect="1"/>
          </p:cNvPicPr>
          <p:nvPr/>
        </p:nvPicPr>
        <p:blipFill>
          <a:blip r:embed="rId4"/>
          <a:stretch>
            <a:fillRect/>
          </a:stretch>
        </p:blipFill>
        <p:spPr>
          <a:xfrm>
            <a:off x="5421008" y="3436429"/>
            <a:ext cx="2872839" cy="1887570"/>
          </a:xfrm>
          <a:prstGeom prst="rect">
            <a:avLst/>
          </a:prstGeom>
          <a:effectLst>
            <a:softEdge rad="0"/>
          </a:effectLst>
        </p:spPr>
      </p:pic>
      <p:pic>
        <p:nvPicPr>
          <p:cNvPr id="3" name="Content Placeholder 2">
            <a:extLst>
              <a:ext uri="{FF2B5EF4-FFF2-40B4-BE49-F238E27FC236}">
                <a16:creationId xmlns:a16="http://schemas.microsoft.com/office/drawing/2014/main" id="{85EB763C-9DB8-42DA-81FF-6B4B0DE827D9}"/>
              </a:ext>
            </a:extLst>
          </p:cNvPr>
          <p:cNvPicPr>
            <a:picLocks noGrp="1" noChangeAspect="1"/>
          </p:cNvPicPr>
          <p:nvPr>
            <p:ph idx="4294967295"/>
          </p:nvPr>
        </p:nvPicPr>
        <p:blipFill>
          <a:blip r:embed="rId5"/>
          <a:stretch>
            <a:fillRect/>
          </a:stretch>
        </p:blipFill>
        <p:spPr>
          <a:xfrm>
            <a:off x="8482526" y="1372549"/>
            <a:ext cx="2836513" cy="1887570"/>
          </a:xfrm>
          <a:prstGeom prst="rect">
            <a:avLst/>
          </a:prstGeom>
          <a:effectLst>
            <a:softEdge rad="0"/>
          </a:effectLst>
        </p:spPr>
      </p:pic>
      <p:sp>
        <p:nvSpPr>
          <p:cNvPr id="4" name="TextovéPole 3">
            <a:extLst>
              <a:ext uri="{FF2B5EF4-FFF2-40B4-BE49-F238E27FC236}">
                <a16:creationId xmlns:a16="http://schemas.microsoft.com/office/drawing/2014/main" id="{BCD96489-9832-2120-9F17-8C5D200B9122}"/>
              </a:ext>
            </a:extLst>
          </p:cNvPr>
          <p:cNvSpPr txBox="1"/>
          <p:nvPr/>
        </p:nvSpPr>
        <p:spPr>
          <a:xfrm>
            <a:off x="1108163" y="1386836"/>
            <a:ext cx="4987837" cy="707886"/>
          </a:xfrm>
          <a:prstGeom prst="rect">
            <a:avLst/>
          </a:prstGeom>
          <a:noFill/>
        </p:spPr>
        <p:txBody>
          <a:bodyPr wrap="square" rtlCol="0">
            <a:spAutoFit/>
          </a:bodyPr>
          <a:lstStyle/>
          <a:p>
            <a:r>
              <a:rPr lang="en-US" sz="4000" b="1">
                <a:solidFill>
                  <a:schemeClr val="tx1">
                    <a:lumMod val="65000"/>
                    <a:lumOff val="35000"/>
                  </a:schemeClr>
                </a:solidFill>
                <a:latin typeface="Sofia Pro" pitchFamily="2" charset="0"/>
              </a:rPr>
              <a:t>Contents</a:t>
            </a:r>
            <a:endParaRPr lang="cs-CZ" sz="4000" b="1" i="0">
              <a:solidFill>
                <a:schemeClr val="tx1">
                  <a:lumMod val="65000"/>
                  <a:lumOff val="35000"/>
                </a:schemeClr>
              </a:solidFill>
              <a:latin typeface="Sofia Pro" pitchFamily="2" charset="0"/>
            </a:endParaRPr>
          </a:p>
        </p:txBody>
      </p:sp>
      <p:pic>
        <p:nvPicPr>
          <p:cNvPr id="9" name="Picture 8">
            <a:extLst>
              <a:ext uri="{FF2B5EF4-FFF2-40B4-BE49-F238E27FC236}">
                <a16:creationId xmlns:a16="http://schemas.microsoft.com/office/drawing/2014/main" id="{B3BC4A1B-66DB-45E2-949A-8715C0F37D3F}"/>
              </a:ext>
            </a:extLst>
          </p:cNvPr>
          <p:cNvPicPr>
            <a:picLocks noChangeAspect="1"/>
          </p:cNvPicPr>
          <p:nvPr/>
        </p:nvPicPr>
        <p:blipFill>
          <a:blip r:embed="rId6"/>
          <a:stretch>
            <a:fillRect/>
          </a:stretch>
        </p:blipFill>
        <p:spPr>
          <a:xfrm>
            <a:off x="5421008" y="1372547"/>
            <a:ext cx="2869676" cy="1875631"/>
          </a:xfrm>
          <a:prstGeom prst="rect">
            <a:avLst/>
          </a:prstGeom>
          <a:effectLst>
            <a:softEdge rad="0"/>
          </a:effectLst>
        </p:spPr>
      </p:pic>
      <p:sp>
        <p:nvSpPr>
          <p:cNvPr id="5" name="TextovéPole 4">
            <a:extLst>
              <a:ext uri="{FF2B5EF4-FFF2-40B4-BE49-F238E27FC236}">
                <a16:creationId xmlns:a16="http://schemas.microsoft.com/office/drawing/2014/main" id="{08338C97-1F5A-76F9-C058-235BDCCE2660}"/>
              </a:ext>
            </a:extLst>
          </p:cNvPr>
          <p:cNvSpPr txBox="1"/>
          <p:nvPr/>
        </p:nvSpPr>
        <p:spPr>
          <a:xfrm>
            <a:off x="1108163" y="2273677"/>
            <a:ext cx="4363950" cy="2126864"/>
          </a:xfrm>
          <a:prstGeom prst="rect">
            <a:avLst/>
          </a:prstGeom>
          <a:noFill/>
        </p:spPr>
        <p:txBody>
          <a:bodyPr wrap="square" lIns="91440" tIns="45720" rIns="91440" bIns="45720" rtlCol="0" anchor="t">
            <a:spAutoFit/>
          </a:bodyPr>
          <a:lstStyle/>
          <a:p>
            <a:pPr marL="342900" indent="-342900">
              <a:lnSpc>
                <a:spcPct val="150000"/>
              </a:lnSpc>
              <a:buAutoNum type="arabicPeriod"/>
            </a:pPr>
            <a:r>
              <a:rPr lang="en-US">
                <a:solidFill>
                  <a:schemeClr val="bg1">
                    <a:lumMod val="65000"/>
                  </a:schemeClr>
                </a:solidFill>
                <a:latin typeface="Sofia Pro"/>
              </a:rPr>
              <a:t>Agrifood systems context</a:t>
            </a:r>
            <a:endParaRPr lang="en-US">
              <a:solidFill>
                <a:schemeClr val="bg1">
                  <a:lumMod val="65000"/>
                </a:schemeClr>
              </a:solidFill>
              <a:latin typeface="Sofia Pro" pitchFamily="2" charset="0"/>
            </a:endParaRPr>
          </a:p>
          <a:p>
            <a:pPr marL="342900" indent="-342900">
              <a:lnSpc>
                <a:spcPct val="150000"/>
              </a:lnSpc>
              <a:buAutoNum type="arabicPeriod"/>
            </a:pPr>
            <a:r>
              <a:rPr lang="en-US" b="1">
                <a:solidFill>
                  <a:srgbClr val="6A007C"/>
                </a:solidFill>
                <a:latin typeface="Sofia Pro"/>
              </a:rPr>
              <a:t>Gender in teaching</a:t>
            </a:r>
          </a:p>
          <a:p>
            <a:pPr marL="342900" indent="-342900">
              <a:lnSpc>
                <a:spcPct val="150000"/>
              </a:lnSpc>
              <a:buAutoNum type="arabicPeriod"/>
            </a:pPr>
            <a:r>
              <a:rPr lang="en-US">
                <a:solidFill>
                  <a:schemeClr val="bg1">
                    <a:lumMod val="65000"/>
                  </a:schemeClr>
                </a:solidFill>
                <a:latin typeface="Sofia Pro"/>
              </a:rPr>
              <a:t>Agrifood systems examples</a:t>
            </a:r>
            <a:endParaRPr lang="en-US">
              <a:solidFill>
                <a:schemeClr val="bg1">
                  <a:lumMod val="65000"/>
                </a:schemeClr>
              </a:solidFill>
              <a:latin typeface="Sofia Pro" pitchFamily="2" charset="0"/>
            </a:endParaRPr>
          </a:p>
          <a:p>
            <a:pPr marL="342900" indent="-342900">
              <a:lnSpc>
                <a:spcPct val="150000"/>
              </a:lnSpc>
              <a:buAutoNum type="arabicPeriod"/>
            </a:pPr>
            <a:r>
              <a:rPr lang="en-US">
                <a:solidFill>
                  <a:schemeClr val="bg1">
                    <a:lumMod val="65000"/>
                  </a:schemeClr>
                </a:solidFill>
                <a:latin typeface="Sofia Pro"/>
              </a:rPr>
              <a:t>Recommended readings</a:t>
            </a:r>
          </a:p>
          <a:p>
            <a:pPr marL="342900" indent="-342900">
              <a:lnSpc>
                <a:spcPct val="150000"/>
              </a:lnSpc>
              <a:buAutoNum type="arabicPeriod"/>
            </a:pPr>
            <a:r>
              <a:rPr lang="en-US">
                <a:solidFill>
                  <a:schemeClr val="bg1">
                    <a:lumMod val="65000"/>
                  </a:schemeClr>
                </a:solidFill>
                <a:latin typeface="Sofia Pro"/>
              </a:rPr>
              <a:t>Final remarks</a:t>
            </a:r>
          </a:p>
        </p:txBody>
      </p:sp>
    </p:spTree>
    <p:extLst>
      <p:ext uri="{BB962C8B-B14F-4D97-AF65-F5344CB8AC3E}">
        <p14:creationId xmlns:p14="http://schemas.microsoft.com/office/powerpoint/2010/main" val="2761877627"/>
      </p:ext>
    </p:extLst>
  </p:cSld>
  <p:clrMapOvr>
    <a:masterClrMapping/>
  </p:clrMapOvr>
</p:sld>
</file>

<file path=ppt/theme/theme1.xml><?xml version="1.0" encoding="utf-8"?>
<a:theme xmlns:a="http://schemas.openxmlformats.org/drawingml/2006/main" name="Moti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87fb44b2-f83c-4d7d-b35e-21616d57a44f" xsi:nil="true"/>
    <lcf76f155ced4ddcb4097134ff3c332f xmlns="bb52faf0-1b3f-40b6-bb3e-95faaa5e9b19">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kument" ma:contentTypeID="0x010100BC5298950AA2D144A1E0AC460BE0737D" ma:contentTypeVersion="15" ma:contentTypeDescription="Ustvari nov dokument." ma:contentTypeScope="" ma:versionID="514902761a6ea4703d7b2405fe78b19a">
  <xsd:schema xmlns:xsd="http://www.w3.org/2001/XMLSchema" xmlns:xs="http://www.w3.org/2001/XMLSchema" xmlns:p="http://schemas.microsoft.com/office/2006/metadata/properties" xmlns:ns2="bb52faf0-1b3f-40b6-bb3e-95faaa5e9b19" xmlns:ns3="87fb44b2-f83c-4d7d-b35e-21616d57a44f" targetNamespace="http://schemas.microsoft.com/office/2006/metadata/properties" ma:root="true" ma:fieldsID="34ef0adef86ca0c747f68b23e0da0ab4" ns2:_="" ns3:_="">
    <xsd:import namespace="bb52faf0-1b3f-40b6-bb3e-95faaa5e9b19"/>
    <xsd:import namespace="87fb44b2-f83c-4d7d-b35e-21616d57a44f"/>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3:SharedWithUsers" minOccurs="0"/>
                <xsd:element ref="ns3:SharedWithDetail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Location"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b52faf0-1b3f-40b6-bb3e-95faaa5e9b1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lcf76f155ced4ddcb4097134ff3c332f" ma:index="19" nillable="true" ma:taxonomy="true" ma:internalName="lcf76f155ced4ddcb4097134ff3c332f" ma:taxonomyFieldName="MediaServiceImageTags" ma:displayName="Oznake slike" ma:readOnly="false" ma:fieldId="{5cf76f15-5ced-4ddc-b409-7134ff3c332f}" ma:taxonomyMulti="true" ma:sspId="46db051f-9e81-4d23-9ddd-64714e2cbc33" ma:termSetId="09814cd3-568e-fe90-9814-8d621ff8fb84" ma:anchorId="fba54fb3-c3e1-fe81-a776-ca4b69148c4d" ma:open="true" ma:isKeyword="false">
      <xsd:complexType>
        <xsd:sequence>
          <xsd:element ref="pc:Terms" minOccurs="0" maxOccurs="1"/>
        </xsd:sequence>
      </xsd:complexType>
    </xsd:element>
    <xsd:element name="MediaServiceLocation" ma:index="21" nillable="true" ma:displayName="Location" ma:indexed="true" ma:internalName="MediaServiceLocation" ma:readOnly="true">
      <xsd:simpleType>
        <xsd:restriction base="dms:Text"/>
      </xsd:simpleType>
    </xsd:element>
    <xsd:element name="MediaServiceOCR" ma:index="22"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87fb44b2-f83c-4d7d-b35e-21616d57a44f" elementFormDefault="qualified">
    <xsd:import namespace="http://schemas.microsoft.com/office/2006/documentManagement/types"/>
    <xsd:import namespace="http://schemas.microsoft.com/office/infopath/2007/PartnerControls"/>
    <xsd:element name="SharedWithUsers" ma:index="12" nillable="true" ma:displayName="V skupni rabi z"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V skupni rabi s podrobnostmi" ma:internalName="SharedWithDetails" ma:readOnly="true">
      <xsd:simpleType>
        <xsd:restriction base="dms:Note">
          <xsd:maxLength value="255"/>
        </xsd:restriction>
      </xsd:simpleType>
    </xsd:element>
    <xsd:element name="TaxCatchAll" ma:index="20" nillable="true" ma:displayName="Taxonomy Catch All Column" ma:hidden="true" ma:list="{9b2d91e8-3c94-4c84-9b31-e6d0314a6bb5}" ma:internalName="TaxCatchAll" ma:showField="CatchAllData" ma:web="87fb44b2-f83c-4d7d-b35e-21616d57a44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Vrsta vsebine"/>
        <xsd:element ref="dc:title" minOccurs="0" maxOccurs="1" ma:index="4" ma:displayName="Naslov"/>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ACC88C5-EE42-4C35-9B51-218B3B1C200E}">
  <ds:schemaRefs>
    <ds:schemaRef ds:uri="0c2b3d8e-d253-416c-b83d-23f94b62c0dc"/>
    <ds:schemaRef ds:uri="3d30ff68-87b8-4396-b11d-cb9e454bed59"/>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 ds:uri="87fb44b2-f83c-4d7d-b35e-21616d57a44f"/>
    <ds:schemaRef ds:uri="bb52faf0-1b3f-40b6-bb3e-95faaa5e9b19"/>
  </ds:schemaRefs>
</ds:datastoreItem>
</file>

<file path=customXml/itemProps2.xml><?xml version="1.0" encoding="utf-8"?>
<ds:datastoreItem xmlns:ds="http://schemas.openxmlformats.org/officeDocument/2006/customXml" ds:itemID="{69E2548A-A94C-4DA5-9811-B442FB4BCE00}">
  <ds:schemaRefs>
    <ds:schemaRef ds:uri="http://schemas.microsoft.com/sharepoint/v3/contenttype/forms"/>
  </ds:schemaRefs>
</ds:datastoreItem>
</file>

<file path=customXml/itemProps3.xml><?xml version="1.0" encoding="utf-8"?>
<ds:datastoreItem xmlns:ds="http://schemas.openxmlformats.org/officeDocument/2006/customXml" ds:itemID="{4793B2A7-6216-44D4-AE42-081566CB891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b52faf0-1b3f-40b6-bb3e-95faaa5e9b19"/>
    <ds:schemaRef ds:uri="87fb44b2-f83c-4d7d-b35e-21616d57a44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35</Slides>
  <Notes>35</Notes>
  <HiddenSlides>0</HiddenSlides>
  <ScaleCrop>false</ScaleCrop>
  <HeadingPairs>
    <vt:vector size="4" baseType="variant">
      <vt:variant>
        <vt:lpstr>Theme</vt:lpstr>
      </vt:variant>
      <vt:variant>
        <vt:i4>1</vt:i4>
      </vt:variant>
      <vt:variant>
        <vt:lpstr>Slide Titles</vt:lpstr>
      </vt:variant>
      <vt:variant>
        <vt:i4>35</vt:i4>
      </vt:variant>
    </vt:vector>
  </HeadingPairs>
  <TitlesOfParts>
    <vt:vector size="36" baseType="lpstr">
      <vt:lpstr>Motiv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Prezentace aplikace PowerPoint</dc:title>
  <dc:creator>Matěj Kraus</dc:creator>
  <cp:revision>4</cp:revision>
  <dcterms:created xsi:type="dcterms:W3CDTF">2023-02-27T15:15:47Z</dcterms:created>
  <dcterms:modified xsi:type="dcterms:W3CDTF">2025-10-30T13:46:27Z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0x010100BC5298950AA2D144A1E0AC460BE0737D</vt:lpwstr>
  </property>
  <property fmtid="{D5CDD505-2E9C-101B-9397-08002B2CF9AE}" pid="3" name="MediaServiceImageTags">
    <vt:lpwstr/>
  </property>
</Properties>
</file>