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2F2_5579DE82.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sldIdLst>
    <p:sldId id="265" r:id="rId5"/>
    <p:sldId id="790" r:id="rId6"/>
    <p:sldId id="815" r:id="rId7"/>
    <p:sldId id="812" r:id="rId8"/>
    <p:sldId id="814" r:id="rId9"/>
    <p:sldId id="791" r:id="rId10"/>
    <p:sldId id="272" r:id="rId11"/>
    <p:sldId id="742" r:id="rId12"/>
    <p:sldId id="798" r:id="rId13"/>
    <p:sldId id="745" r:id="rId14"/>
    <p:sldId id="746" r:id="rId15"/>
    <p:sldId id="785" r:id="rId16"/>
    <p:sldId id="786" r:id="rId17"/>
    <p:sldId id="787" r:id="rId18"/>
    <p:sldId id="748" r:id="rId19"/>
    <p:sldId id="749" r:id="rId20"/>
    <p:sldId id="800" r:id="rId21"/>
    <p:sldId id="758" r:id="rId22"/>
    <p:sldId id="801" r:id="rId23"/>
    <p:sldId id="759" r:id="rId24"/>
    <p:sldId id="802" r:id="rId25"/>
    <p:sldId id="750" r:id="rId26"/>
    <p:sldId id="751" r:id="rId27"/>
    <p:sldId id="797" r:id="rId28"/>
    <p:sldId id="792" r:id="rId29"/>
    <p:sldId id="803" r:id="rId30"/>
    <p:sldId id="789" r:id="rId31"/>
    <p:sldId id="782" r:id="rId32"/>
    <p:sldId id="809" r:id="rId33"/>
    <p:sldId id="808" r:id="rId34"/>
    <p:sldId id="770" r:id="rId35"/>
    <p:sldId id="775" r:id="rId36"/>
    <p:sldId id="805" r:id="rId37"/>
    <p:sldId id="781" r:id="rId38"/>
    <p:sldId id="806" r:id="rId39"/>
    <p:sldId id="765" r:id="rId40"/>
    <p:sldId id="773" r:id="rId41"/>
    <p:sldId id="783" r:id="rId42"/>
    <p:sldId id="779" r:id="rId43"/>
    <p:sldId id="767" r:id="rId44"/>
    <p:sldId id="810" r:id="rId45"/>
    <p:sldId id="780" r:id="rId46"/>
    <p:sldId id="778" r:id="rId47"/>
    <p:sldId id="811" r:id="rId48"/>
    <p:sldId id="807" r:id="rId49"/>
    <p:sldId id="777" r:id="rId50"/>
    <p:sldId id="784" r:id="rId51"/>
    <p:sldId id="796" r:id="rId52"/>
    <p:sldId id="793" r:id="rId53"/>
    <p:sldId id="753" r:id="rId54"/>
    <p:sldId id="754" r:id="rId55"/>
    <p:sldId id="755" r:id="rId56"/>
    <p:sldId id="762" r:id="rId57"/>
    <p:sldId id="763" r:id="rId58"/>
    <p:sldId id="764" r:id="rId59"/>
    <p:sldId id="293" r:id="rId60"/>
    <p:sldId id="795" r:id="rId61"/>
    <p:sldId id="794" r:id="rId62"/>
  </p:sldIdLst>
  <p:sldSz cx="12192000" cy="6858000"/>
  <p:notesSz cx="6797675" cy="987266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7EE3904-1741-40E9-8FF3-8627D3427CAB}">
          <p14:sldIdLst>
            <p14:sldId id="265"/>
            <p14:sldId id="790"/>
            <p14:sldId id="815"/>
            <p14:sldId id="812"/>
            <p14:sldId id="814"/>
            <p14:sldId id="791"/>
            <p14:sldId id="272"/>
            <p14:sldId id="742"/>
            <p14:sldId id="798"/>
            <p14:sldId id="745"/>
            <p14:sldId id="746"/>
            <p14:sldId id="785"/>
            <p14:sldId id="786"/>
            <p14:sldId id="787"/>
            <p14:sldId id="748"/>
            <p14:sldId id="749"/>
            <p14:sldId id="800"/>
            <p14:sldId id="758"/>
            <p14:sldId id="801"/>
            <p14:sldId id="759"/>
            <p14:sldId id="802"/>
            <p14:sldId id="750"/>
            <p14:sldId id="751"/>
            <p14:sldId id="797"/>
            <p14:sldId id="792"/>
            <p14:sldId id="803"/>
            <p14:sldId id="789"/>
            <p14:sldId id="782"/>
            <p14:sldId id="809"/>
            <p14:sldId id="808"/>
            <p14:sldId id="770"/>
            <p14:sldId id="775"/>
            <p14:sldId id="805"/>
            <p14:sldId id="781"/>
            <p14:sldId id="806"/>
            <p14:sldId id="765"/>
            <p14:sldId id="773"/>
            <p14:sldId id="783"/>
            <p14:sldId id="779"/>
            <p14:sldId id="767"/>
            <p14:sldId id="810"/>
            <p14:sldId id="780"/>
            <p14:sldId id="778"/>
            <p14:sldId id="811"/>
            <p14:sldId id="807"/>
            <p14:sldId id="777"/>
            <p14:sldId id="784"/>
            <p14:sldId id="796"/>
            <p14:sldId id="793"/>
            <p14:sldId id="753"/>
            <p14:sldId id="754"/>
            <p14:sldId id="755"/>
            <p14:sldId id="762"/>
            <p14:sldId id="763"/>
            <p14:sldId id="764"/>
            <p14:sldId id="293"/>
            <p14:sldId id="795"/>
            <p14:sldId id="7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C6E4F6-7582-75DC-2FED-1126846DA36E}" name="Mazancová Jana" initials="MJ" userId="S::mazan_ftz.czu.cz#ext#@unimatehu.onmicrosoft.com::abb8f9b0-1523-4526-8f3c-08b23f7da9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PC" initials="UPC" lastIdx="7" clrIdx="0">
    <p:extLst>
      <p:ext uri="{19B8F6BF-5375-455C-9EA6-DF929625EA0E}">
        <p15:presenceInfo xmlns:p15="http://schemas.microsoft.com/office/powerpoint/2012/main" userId="f5e752ade3f7a6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93"/>
    <a:srgbClr val="F39E0D"/>
    <a:srgbClr val="E69F1A"/>
    <a:srgbClr val="A2D5D0"/>
    <a:srgbClr val="B0D10E"/>
    <a:srgbClr val="931580"/>
    <a:srgbClr val="2EA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EDFD1-49E5-23AA-AAD4-F904AC4D5987}" v="10" dt="2024-12-16T13:47:27.266"/>
    <p1510:client id="{450C6FA4-798D-0CC1-DB43-7519AF5DBFD2}" v="47" dt="2024-12-18T09:17:37.524"/>
    <p1510:client id="{B149D984-99C1-BE7D-AB5C-7CE917CFA935}" v="2" dt="2024-12-16T19:30:58.81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2" autoAdjust="0"/>
    <p:restoredTop sz="78867" autoAdjust="0"/>
  </p:normalViewPr>
  <p:slideViewPr>
    <p:cSldViewPr snapToGrid="0">
      <p:cViewPr varScale="1">
        <p:scale>
          <a:sx n="89" d="100"/>
          <a:sy n="89" d="100"/>
        </p:scale>
        <p:origin x="1792" y="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omments/modernComment_2F2_5579DE82.xml><?xml version="1.0" encoding="utf-8"?>
<p188:cmLst xmlns:a="http://schemas.openxmlformats.org/drawingml/2006/main" xmlns:r="http://schemas.openxmlformats.org/officeDocument/2006/relationships" xmlns:p188="http://schemas.microsoft.com/office/powerpoint/2018/8/main">
  <p188:cm id="{56CE229F-C71B-401A-96B8-8DA5157B0E3B}" authorId="{91C6E4F6-7582-75DC-2FED-1126846DA36E}" status="resolved" created="2024-12-16T19:30:58.811" complete="100000">
    <pc:sldMkLst xmlns:pc="http://schemas.microsoft.com/office/powerpoint/2013/main/command">
      <pc:docMk/>
      <pc:sldMk cId="1434050178" sldId="754"/>
    </pc:sldMkLst>
    <p188:txBody>
      <a:bodyPr/>
      <a:lstStyle/>
      <a:p>
        <a:r>
          <a:rPr lang="cs-CZ"/>
          <a:t>I do not see the relevance of this slide. The trainees are not interested in what happened, but rather want to see the opportunities for future funding.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6604AD5-91EA-421E-AD42-0FCB14DC7119}" type="datetimeFigureOut">
              <a:rPr lang="ca-ES" smtClean="0"/>
              <a:t>30/10/2025</a:t>
            </a:fld>
            <a:endParaRPr lang="ca-ES"/>
          </a:p>
        </p:txBody>
      </p:sp>
      <p:sp>
        <p:nvSpPr>
          <p:cNvPr id="4" name="Marcador de imagen de diapositiva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F29DD399-5989-4A36-9C3E-33C8761D44F6}" type="slidenum">
              <a:rPr lang="ca-ES" smtClean="0"/>
              <a:t>‹#›</a:t>
            </a:fld>
            <a:endParaRPr lang="ca-ES"/>
          </a:p>
        </p:txBody>
      </p:sp>
    </p:spTree>
    <p:extLst>
      <p:ext uri="{BB962C8B-B14F-4D97-AF65-F5344CB8AC3E}">
        <p14:creationId xmlns:p14="http://schemas.microsoft.com/office/powerpoint/2010/main" val="90954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1</a:t>
            </a:fld>
            <a:endParaRPr lang="ca-ES"/>
          </a:p>
        </p:txBody>
      </p:sp>
    </p:spTree>
    <p:extLst>
      <p:ext uri="{BB962C8B-B14F-4D97-AF65-F5344CB8AC3E}">
        <p14:creationId xmlns:p14="http://schemas.microsoft.com/office/powerpoint/2010/main" val="4282936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34</a:t>
            </a:fld>
            <a:endParaRPr lang="ca-ES"/>
          </a:p>
        </p:txBody>
      </p:sp>
    </p:spTree>
    <p:extLst>
      <p:ext uri="{BB962C8B-B14F-4D97-AF65-F5344CB8AC3E}">
        <p14:creationId xmlns:p14="http://schemas.microsoft.com/office/powerpoint/2010/main" val="3179522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35</a:t>
            </a:fld>
            <a:endParaRPr lang="ca-ES"/>
          </a:p>
        </p:txBody>
      </p:sp>
    </p:spTree>
    <p:extLst>
      <p:ext uri="{BB962C8B-B14F-4D97-AF65-F5344CB8AC3E}">
        <p14:creationId xmlns:p14="http://schemas.microsoft.com/office/powerpoint/2010/main" val="1892709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37</a:t>
            </a:fld>
            <a:endParaRPr lang="ca-ES"/>
          </a:p>
        </p:txBody>
      </p:sp>
    </p:spTree>
    <p:extLst>
      <p:ext uri="{BB962C8B-B14F-4D97-AF65-F5344CB8AC3E}">
        <p14:creationId xmlns:p14="http://schemas.microsoft.com/office/powerpoint/2010/main" val="2379892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F29DD399-5989-4A36-9C3E-33C8761D44F6}" type="slidenum">
              <a:rPr lang="ca-ES" smtClean="0"/>
              <a:t>38</a:t>
            </a:fld>
            <a:endParaRPr lang="ca-ES"/>
          </a:p>
        </p:txBody>
      </p:sp>
    </p:spTree>
    <p:extLst>
      <p:ext uri="{BB962C8B-B14F-4D97-AF65-F5344CB8AC3E}">
        <p14:creationId xmlns:p14="http://schemas.microsoft.com/office/powerpoint/2010/main" val="50169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F29DD399-5989-4A36-9C3E-33C8761D44F6}" type="slidenum">
              <a:rPr lang="ca-ES" smtClean="0"/>
              <a:t>39</a:t>
            </a:fld>
            <a:endParaRPr lang="ca-ES"/>
          </a:p>
        </p:txBody>
      </p:sp>
    </p:spTree>
    <p:extLst>
      <p:ext uri="{BB962C8B-B14F-4D97-AF65-F5344CB8AC3E}">
        <p14:creationId xmlns:p14="http://schemas.microsoft.com/office/powerpoint/2010/main" val="3904716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40</a:t>
            </a:fld>
            <a:endParaRPr lang="ca-ES"/>
          </a:p>
        </p:txBody>
      </p:sp>
    </p:spTree>
    <p:extLst>
      <p:ext uri="{BB962C8B-B14F-4D97-AF65-F5344CB8AC3E}">
        <p14:creationId xmlns:p14="http://schemas.microsoft.com/office/powerpoint/2010/main" val="2576531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41</a:t>
            </a:fld>
            <a:endParaRPr lang="ca-ES"/>
          </a:p>
        </p:txBody>
      </p:sp>
    </p:spTree>
    <p:extLst>
      <p:ext uri="{BB962C8B-B14F-4D97-AF65-F5344CB8AC3E}">
        <p14:creationId xmlns:p14="http://schemas.microsoft.com/office/powerpoint/2010/main" val="527720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42</a:t>
            </a:fld>
            <a:endParaRPr lang="ca-ES"/>
          </a:p>
        </p:txBody>
      </p:sp>
    </p:spTree>
    <p:extLst>
      <p:ext uri="{BB962C8B-B14F-4D97-AF65-F5344CB8AC3E}">
        <p14:creationId xmlns:p14="http://schemas.microsoft.com/office/powerpoint/2010/main" val="2464109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43</a:t>
            </a:fld>
            <a:endParaRPr lang="ca-ES"/>
          </a:p>
        </p:txBody>
      </p:sp>
    </p:spTree>
    <p:extLst>
      <p:ext uri="{BB962C8B-B14F-4D97-AF65-F5344CB8AC3E}">
        <p14:creationId xmlns:p14="http://schemas.microsoft.com/office/powerpoint/2010/main" val="2905526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44</a:t>
            </a:fld>
            <a:endParaRPr lang="ca-ES"/>
          </a:p>
        </p:txBody>
      </p:sp>
    </p:spTree>
    <p:extLst>
      <p:ext uri="{BB962C8B-B14F-4D97-AF65-F5344CB8AC3E}">
        <p14:creationId xmlns:p14="http://schemas.microsoft.com/office/powerpoint/2010/main" val="202748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7</a:t>
            </a:fld>
            <a:endParaRPr lang="ca-ES" dirty="0"/>
          </a:p>
        </p:txBody>
      </p:sp>
    </p:spTree>
    <p:extLst>
      <p:ext uri="{BB962C8B-B14F-4D97-AF65-F5344CB8AC3E}">
        <p14:creationId xmlns:p14="http://schemas.microsoft.com/office/powerpoint/2010/main" val="1976253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45</a:t>
            </a:fld>
            <a:endParaRPr lang="ca-ES"/>
          </a:p>
        </p:txBody>
      </p:sp>
    </p:spTree>
    <p:extLst>
      <p:ext uri="{BB962C8B-B14F-4D97-AF65-F5344CB8AC3E}">
        <p14:creationId xmlns:p14="http://schemas.microsoft.com/office/powerpoint/2010/main" val="2821791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46</a:t>
            </a:fld>
            <a:endParaRPr lang="ca-ES"/>
          </a:p>
        </p:txBody>
      </p:sp>
    </p:spTree>
    <p:extLst>
      <p:ext uri="{BB962C8B-B14F-4D97-AF65-F5344CB8AC3E}">
        <p14:creationId xmlns:p14="http://schemas.microsoft.com/office/powerpoint/2010/main" val="1175870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48</a:t>
            </a:fld>
            <a:endParaRPr lang="ca-ES"/>
          </a:p>
        </p:txBody>
      </p:sp>
    </p:spTree>
    <p:extLst>
      <p:ext uri="{BB962C8B-B14F-4D97-AF65-F5344CB8AC3E}">
        <p14:creationId xmlns:p14="http://schemas.microsoft.com/office/powerpoint/2010/main" val="2425981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54</a:t>
            </a:fld>
            <a:endParaRPr lang="ca-ES"/>
          </a:p>
        </p:txBody>
      </p:sp>
    </p:spTree>
    <p:extLst>
      <p:ext uri="{BB962C8B-B14F-4D97-AF65-F5344CB8AC3E}">
        <p14:creationId xmlns:p14="http://schemas.microsoft.com/office/powerpoint/2010/main" val="1222813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57</a:t>
            </a:fld>
            <a:endParaRPr lang="ca-ES"/>
          </a:p>
        </p:txBody>
      </p:sp>
    </p:spTree>
    <p:extLst>
      <p:ext uri="{BB962C8B-B14F-4D97-AF65-F5344CB8AC3E}">
        <p14:creationId xmlns:p14="http://schemas.microsoft.com/office/powerpoint/2010/main" val="1808224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58</a:t>
            </a:fld>
            <a:endParaRPr lang="ca-ES"/>
          </a:p>
        </p:txBody>
      </p:sp>
    </p:spTree>
    <p:extLst>
      <p:ext uri="{BB962C8B-B14F-4D97-AF65-F5344CB8AC3E}">
        <p14:creationId xmlns:p14="http://schemas.microsoft.com/office/powerpoint/2010/main" val="2388676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24</a:t>
            </a:fld>
            <a:endParaRPr lang="ca-ES"/>
          </a:p>
        </p:txBody>
      </p:sp>
    </p:spTree>
    <p:extLst>
      <p:ext uri="{BB962C8B-B14F-4D97-AF65-F5344CB8AC3E}">
        <p14:creationId xmlns:p14="http://schemas.microsoft.com/office/powerpoint/2010/main" val="3402213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28</a:t>
            </a:fld>
            <a:endParaRPr lang="ca-ES"/>
          </a:p>
        </p:txBody>
      </p:sp>
    </p:spTree>
    <p:extLst>
      <p:ext uri="{BB962C8B-B14F-4D97-AF65-F5344CB8AC3E}">
        <p14:creationId xmlns:p14="http://schemas.microsoft.com/office/powerpoint/2010/main" val="460417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29</a:t>
            </a:fld>
            <a:endParaRPr lang="ca-ES"/>
          </a:p>
        </p:txBody>
      </p:sp>
    </p:spTree>
    <p:extLst>
      <p:ext uri="{BB962C8B-B14F-4D97-AF65-F5344CB8AC3E}">
        <p14:creationId xmlns:p14="http://schemas.microsoft.com/office/powerpoint/2010/main" val="71047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30</a:t>
            </a:fld>
            <a:endParaRPr lang="ca-ES"/>
          </a:p>
        </p:txBody>
      </p:sp>
    </p:spTree>
    <p:extLst>
      <p:ext uri="{BB962C8B-B14F-4D97-AF65-F5344CB8AC3E}">
        <p14:creationId xmlns:p14="http://schemas.microsoft.com/office/powerpoint/2010/main" val="159726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31</a:t>
            </a:fld>
            <a:endParaRPr lang="ca-ES"/>
          </a:p>
        </p:txBody>
      </p:sp>
    </p:spTree>
    <p:extLst>
      <p:ext uri="{BB962C8B-B14F-4D97-AF65-F5344CB8AC3E}">
        <p14:creationId xmlns:p14="http://schemas.microsoft.com/office/powerpoint/2010/main" val="2652684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i="0" kern="1200" dirty="0">
                <a:solidFill>
                  <a:schemeClr val="tx1"/>
                </a:solidFill>
                <a:effectLst/>
                <a:latin typeface="+mn-lt"/>
                <a:ea typeface="+mn-ea"/>
                <a:cs typeface="+mn-cs"/>
              </a:rPr>
              <a:t> </a:t>
            </a:r>
            <a:endParaRPr lang="es-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32</a:t>
            </a:fld>
            <a:endParaRPr lang="ca-ES"/>
          </a:p>
        </p:txBody>
      </p:sp>
    </p:spTree>
    <p:extLst>
      <p:ext uri="{BB962C8B-B14F-4D97-AF65-F5344CB8AC3E}">
        <p14:creationId xmlns:p14="http://schemas.microsoft.com/office/powerpoint/2010/main" val="2677676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i="0" kern="1200" dirty="0">
                <a:solidFill>
                  <a:schemeClr val="tx1"/>
                </a:solidFill>
                <a:effectLst/>
                <a:latin typeface="+mn-lt"/>
                <a:ea typeface="+mn-ea"/>
                <a:cs typeface="+mn-cs"/>
              </a:rPr>
              <a:t> </a:t>
            </a:r>
            <a:endParaRPr lang="es-ES" dirty="0"/>
          </a:p>
        </p:txBody>
      </p:sp>
      <p:sp>
        <p:nvSpPr>
          <p:cNvPr id="4" name="Marcador de número de diapositiva 3"/>
          <p:cNvSpPr>
            <a:spLocks noGrp="1"/>
          </p:cNvSpPr>
          <p:nvPr>
            <p:ph type="sldNum" sz="quarter" idx="5"/>
          </p:nvPr>
        </p:nvSpPr>
        <p:spPr/>
        <p:txBody>
          <a:bodyPr/>
          <a:lstStyle/>
          <a:p>
            <a:fld id="{F29DD399-5989-4A36-9C3E-33C8761D44F6}" type="slidenum">
              <a:rPr lang="ca-ES" smtClean="0"/>
              <a:t>33</a:t>
            </a:fld>
            <a:endParaRPr lang="ca-ES"/>
          </a:p>
        </p:txBody>
      </p:sp>
    </p:spTree>
    <p:extLst>
      <p:ext uri="{BB962C8B-B14F-4D97-AF65-F5344CB8AC3E}">
        <p14:creationId xmlns:p14="http://schemas.microsoft.com/office/powerpoint/2010/main" val="280251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BB5B0-6FC4-43A2-B642-D25B6E1FAC1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ca-ES"/>
          </a:p>
        </p:txBody>
      </p:sp>
      <p:sp>
        <p:nvSpPr>
          <p:cNvPr id="3" name="Subtítulo 2">
            <a:extLst>
              <a:ext uri="{FF2B5EF4-FFF2-40B4-BE49-F238E27FC236}">
                <a16:creationId xmlns:a16="http://schemas.microsoft.com/office/drawing/2014/main" id="{4A34CEA5-CAAC-46C7-BA29-79118D840C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ca-ES"/>
          </a:p>
        </p:txBody>
      </p:sp>
      <p:sp>
        <p:nvSpPr>
          <p:cNvPr id="4" name="Marcador de fecha 3">
            <a:extLst>
              <a:ext uri="{FF2B5EF4-FFF2-40B4-BE49-F238E27FC236}">
                <a16:creationId xmlns:a16="http://schemas.microsoft.com/office/drawing/2014/main" id="{4A144763-0327-460E-8AAD-7C35B92202E5}"/>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5" name="Marcador de pie de página 4">
            <a:extLst>
              <a:ext uri="{FF2B5EF4-FFF2-40B4-BE49-F238E27FC236}">
                <a16:creationId xmlns:a16="http://schemas.microsoft.com/office/drawing/2014/main" id="{30E9B663-56F0-4614-8365-BA6DEABD8D47}"/>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3D2B7903-654A-4C4E-B166-F280723895C2}"/>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395556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7FA3D-BA31-48BB-8A6C-11B8293BFA19}"/>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A93D9F25-B342-48C3-8643-20FDCBDCD8EA}"/>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3FB00380-5AC4-4576-8FD2-0BB01A7C295B}"/>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5" name="Marcador de pie de página 4">
            <a:extLst>
              <a:ext uri="{FF2B5EF4-FFF2-40B4-BE49-F238E27FC236}">
                <a16:creationId xmlns:a16="http://schemas.microsoft.com/office/drawing/2014/main" id="{53CB7384-3233-4B48-99FF-1637696E2B66}"/>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372E6CE2-0DAA-4396-912F-720AC00B95E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72829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893DD01-0C1B-4582-B459-093C5EBDED4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240FF8B5-B656-480E-8656-EACD96EF798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9F98E695-27A9-4982-AAC3-CEF1FD9DFD0D}"/>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5" name="Marcador de pie de página 4">
            <a:extLst>
              <a:ext uri="{FF2B5EF4-FFF2-40B4-BE49-F238E27FC236}">
                <a16:creationId xmlns:a16="http://schemas.microsoft.com/office/drawing/2014/main" id="{A1826E3A-01AE-4E98-8A02-5AD9E287D421}"/>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EC561CD2-72FF-44CA-875D-54B954ED26B5}"/>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2593654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F5A131D6-0B61-C04C-91F4-682762695A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11" name="Grafický objekt 10">
            <a:extLst>
              <a:ext uri="{FF2B5EF4-FFF2-40B4-BE49-F238E27FC236}">
                <a16:creationId xmlns:a16="http://schemas.microsoft.com/office/drawing/2014/main" id="{D3C89706-9470-7D01-5A64-B6C2A1DB872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13" name="Obdélník 12">
            <a:extLst>
              <a:ext uri="{FF2B5EF4-FFF2-40B4-BE49-F238E27FC236}">
                <a16:creationId xmlns:a16="http://schemas.microsoft.com/office/drawing/2014/main" id="{DE7550B6-8147-0298-8B33-2D293454C7A0}"/>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Grafický objekt 4">
            <a:extLst>
              <a:ext uri="{FF2B5EF4-FFF2-40B4-BE49-F238E27FC236}">
                <a16:creationId xmlns:a16="http://schemas.microsoft.com/office/drawing/2014/main" id="{91E73527-EF80-E607-C2E0-7DC2C69DFAE6}"/>
              </a:ext>
            </a:extLst>
          </p:cNvPr>
          <p:cNvPicPr>
            <a:picLocks/>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361927" y="2175884"/>
            <a:ext cx="6020805" cy="2506230"/>
          </a:xfrm>
          <a:prstGeom prst="rect">
            <a:avLst/>
          </a:prstGeom>
        </p:spPr>
      </p:pic>
      <p:pic>
        <p:nvPicPr>
          <p:cNvPr id="10" name="Grafický objekt 9">
            <a:extLst>
              <a:ext uri="{FF2B5EF4-FFF2-40B4-BE49-F238E27FC236}">
                <a16:creationId xmlns:a16="http://schemas.microsoft.com/office/drawing/2014/main" id="{51231657-CCCD-0E9D-68A6-07B5ABC9C3E2}"/>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19603" y="1472023"/>
            <a:ext cx="2628903" cy="1070173"/>
          </a:xfrm>
          <a:prstGeom prst="rect">
            <a:avLst/>
          </a:prstGeom>
        </p:spPr>
      </p:pic>
      <p:pic>
        <p:nvPicPr>
          <p:cNvPr id="2" name="Obrázek 1">
            <a:extLst>
              <a:ext uri="{FF2B5EF4-FFF2-40B4-BE49-F238E27FC236}">
                <a16:creationId xmlns:a16="http://schemas.microsoft.com/office/drawing/2014/main" id="{AB407EF2-9794-F002-50C9-D44A0C39572A}"/>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3" name="Zástupný obsah 2">
            <a:extLst>
              <a:ext uri="{FF2B5EF4-FFF2-40B4-BE49-F238E27FC236}">
                <a16:creationId xmlns:a16="http://schemas.microsoft.com/office/drawing/2014/main" id="{9BA4B092-A965-B4BF-E9C3-9F42E6B5FA34}"/>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700" noProof="0">
                <a:solidFill>
                  <a:schemeClr val="tx1">
                    <a:lumMod val="65000"/>
                    <a:lumOff val="35000"/>
                  </a:schemeClr>
                </a:solidFill>
                <a:effectLst/>
                <a:latin typeface="Varela Round" pitchFamily="2" charset="-79"/>
                <a:ea typeface="Calibri" panose="020F0502020204030204" pitchFamily="34" charset="0"/>
                <a:cs typeface="Varela Round" pitchFamily="2" charset="-79"/>
              </a:rPr>
              <a:t>Funded by the European Union. Views and opinions expressed are however those of the author(s) only and do not necessarily reflect those of the European Union or the European Research Executive Agency. Neither the European Union nor the granting authority can be held responsible for them.</a:t>
            </a:r>
            <a:endParaRPr lang="en-GB" sz="700" noProof="0">
              <a:solidFill>
                <a:schemeClr val="tx1">
                  <a:lumMod val="65000"/>
                  <a:lumOff val="35000"/>
                </a:schemeClr>
              </a:solidFill>
              <a:latin typeface="Varela Round" pitchFamily="2" charset="-79"/>
              <a:cs typeface="Varela Round" pitchFamily="2" charset="-79"/>
            </a:endParaRPr>
          </a:p>
        </p:txBody>
      </p:sp>
      <p:sp>
        <p:nvSpPr>
          <p:cNvPr id="4" name="Obdélník 3">
            <a:extLst>
              <a:ext uri="{FF2B5EF4-FFF2-40B4-BE49-F238E27FC236}">
                <a16:creationId xmlns:a16="http://schemas.microsoft.com/office/drawing/2014/main" id="{E0A87F3E-BF06-8B98-4E93-DC9D405D3601}"/>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28069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Úvodní snímek">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EA069DE6-4884-4EDB-D6D1-9F109ECA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6" name="Grafický objekt 5">
            <a:extLst>
              <a:ext uri="{FF2B5EF4-FFF2-40B4-BE49-F238E27FC236}">
                <a16:creationId xmlns:a16="http://schemas.microsoft.com/office/drawing/2014/main" id="{33778BE9-684B-CF76-1BF4-9F5D5F90E93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10" name="Obdélník 9">
            <a:extLst>
              <a:ext uri="{FF2B5EF4-FFF2-40B4-BE49-F238E27FC236}">
                <a16:creationId xmlns:a16="http://schemas.microsoft.com/office/drawing/2014/main" id="{E561CFBA-4CA8-176A-3B0D-649DBB389EB6}"/>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a:extLst>
              <a:ext uri="{FF2B5EF4-FFF2-40B4-BE49-F238E27FC236}">
                <a16:creationId xmlns:a16="http://schemas.microsoft.com/office/drawing/2014/main" id="{02FC2A12-D0D0-E4A4-82FF-67C6228BB507}"/>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14" name="Zástupný obsah 2">
            <a:extLst>
              <a:ext uri="{FF2B5EF4-FFF2-40B4-BE49-F238E27FC236}">
                <a16:creationId xmlns:a16="http://schemas.microsoft.com/office/drawing/2014/main" id="{4D50E074-D0C1-C511-7647-FD5D1CE9A0C0}"/>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700" noProof="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Funded by the European Union. Views and opinions expressed are however those of the author(s) only and do not necessarily reflect those of the European Union or the European Research Executive Agency. Neither the European Union nor the granting authority can be held responsible for them.</a:t>
            </a:r>
            <a:endParaRPr lang="en-GB" sz="700" noProof="0" dirty="0">
              <a:solidFill>
                <a:schemeClr val="tx1">
                  <a:lumMod val="65000"/>
                  <a:lumOff val="35000"/>
                </a:schemeClr>
              </a:solidFill>
              <a:latin typeface="Varela Round" pitchFamily="2" charset="-79"/>
              <a:cs typeface="Varela Round" pitchFamily="2" charset="-79"/>
            </a:endParaRPr>
          </a:p>
        </p:txBody>
      </p:sp>
      <p:sp>
        <p:nvSpPr>
          <p:cNvPr id="16" name="Obdélník 15">
            <a:extLst>
              <a:ext uri="{FF2B5EF4-FFF2-40B4-BE49-F238E27FC236}">
                <a16:creationId xmlns:a16="http://schemas.microsoft.com/office/drawing/2014/main" id="{35E77DA1-897C-3031-FACC-4420EA71FEF7}"/>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Grafický objekt 11">
            <a:extLst>
              <a:ext uri="{FF2B5EF4-FFF2-40B4-BE49-F238E27FC236}">
                <a16:creationId xmlns:a16="http://schemas.microsoft.com/office/drawing/2014/main" id="{B3BA2906-521D-BC0B-6AD3-09DB154A5F96}"/>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709" y="728569"/>
            <a:ext cx="782955" cy="318725"/>
          </a:xfrm>
          <a:prstGeom prst="rect">
            <a:avLst/>
          </a:prstGeom>
        </p:spPr>
      </p:pic>
      <p:sp>
        <p:nvSpPr>
          <p:cNvPr id="15" name="Zástupný obsah 2">
            <a:extLst>
              <a:ext uri="{FF2B5EF4-FFF2-40B4-BE49-F238E27FC236}">
                <a16:creationId xmlns:a16="http://schemas.microsoft.com/office/drawing/2014/main" id="{E0697B74-3B5A-3473-2674-4645A8166EF7}"/>
              </a:ext>
            </a:extLst>
          </p:cNvPr>
          <p:cNvSpPr>
            <a:spLocks noGrp="1"/>
          </p:cNvSpPr>
          <p:nvPr>
            <p:ph idx="1"/>
          </p:nvPr>
        </p:nvSpPr>
        <p:spPr>
          <a:xfrm>
            <a:off x="6091969" y="755644"/>
            <a:ext cx="5099306" cy="4636624"/>
          </a:xfrm>
          <a:noFill/>
        </p:spPr>
        <p:txBody>
          <a:bodyPr/>
          <a:lstStyle>
            <a:lvl1pPr marL="0" indent="0">
              <a:buNone/>
              <a:defRPr sz="3200">
                <a:no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cs-CZ" dirty="0"/>
          </a:p>
        </p:txBody>
      </p:sp>
    </p:spTree>
    <p:extLst>
      <p:ext uri="{BB962C8B-B14F-4D97-AF65-F5344CB8AC3E}">
        <p14:creationId xmlns:p14="http://schemas.microsoft.com/office/powerpoint/2010/main" val="2027665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Záhlaví oddílu">
    <p:spTree>
      <p:nvGrpSpPr>
        <p:cNvPr id="1" name=""/>
        <p:cNvGrpSpPr/>
        <p:nvPr/>
      </p:nvGrpSpPr>
      <p:grpSpPr>
        <a:xfrm>
          <a:off x="0" y="0"/>
          <a:ext cx="0" cy="0"/>
          <a:chOff x="0" y="0"/>
          <a:chExt cx="0" cy="0"/>
        </a:xfrm>
      </p:grpSpPr>
      <p:pic>
        <p:nvPicPr>
          <p:cNvPr id="28" name="Grafický objekt 27">
            <a:extLst>
              <a:ext uri="{FF2B5EF4-FFF2-40B4-BE49-F238E27FC236}">
                <a16:creationId xmlns:a16="http://schemas.microsoft.com/office/drawing/2014/main" id="{F4E353D4-D852-D83B-6F3D-E6F3C0F27A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 y="1"/>
            <a:ext cx="12212512" cy="6869288"/>
          </a:xfrm>
          <a:prstGeom prst="rect">
            <a:avLst/>
          </a:prstGeom>
        </p:spPr>
      </p:pic>
      <p:pic>
        <p:nvPicPr>
          <p:cNvPr id="29" name="Grafický objekt 28">
            <a:extLst>
              <a:ext uri="{FF2B5EF4-FFF2-40B4-BE49-F238E27FC236}">
                <a16:creationId xmlns:a16="http://schemas.microsoft.com/office/drawing/2014/main" id="{6BF63111-E9B0-CF14-C15B-6733A3572FE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 y="-7815"/>
            <a:ext cx="2743199" cy="6858000"/>
          </a:xfrm>
          <a:prstGeom prst="rect">
            <a:avLst/>
          </a:prstGeom>
        </p:spPr>
      </p:pic>
      <p:sp>
        <p:nvSpPr>
          <p:cNvPr id="30" name="Obdélník 29">
            <a:extLst>
              <a:ext uri="{FF2B5EF4-FFF2-40B4-BE49-F238E27FC236}">
                <a16:creationId xmlns:a16="http://schemas.microsoft.com/office/drawing/2014/main" id="{804786FF-CFA3-343F-3F34-AC2E8D6A499D}"/>
              </a:ext>
            </a:extLst>
          </p:cNvPr>
          <p:cNvSpPr/>
          <p:nvPr userDrawn="1"/>
        </p:nvSpPr>
        <p:spPr>
          <a:xfrm>
            <a:off x="643670" y="529682"/>
            <a:ext cx="10896599" cy="579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5" name="Grafický objekt 34">
            <a:extLst>
              <a:ext uri="{FF2B5EF4-FFF2-40B4-BE49-F238E27FC236}">
                <a16:creationId xmlns:a16="http://schemas.microsoft.com/office/drawing/2014/main" id="{A2635EBB-A696-00A8-4BC3-F4B127BE93DC}"/>
              </a:ext>
            </a:extLst>
          </p:cNvPr>
          <p:cNvPicPr>
            <a:picLocks/>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361927" y="2175884"/>
            <a:ext cx="6020805" cy="2506230"/>
          </a:xfrm>
          <a:prstGeom prst="rect">
            <a:avLst/>
          </a:prstGeom>
        </p:spPr>
      </p:pic>
      <p:pic>
        <p:nvPicPr>
          <p:cNvPr id="31" name="Obrázek 30">
            <a:extLst>
              <a:ext uri="{FF2B5EF4-FFF2-40B4-BE49-F238E27FC236}">
                <a16:creationId xmlns:a16="http://schemas.microsoft.com/office/drawing/2014/main" id="{78AFF3EC-2E3C-3BCA-44F3-68058D885A61}"/>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9708825" y="5791357"/>
            <a:ext cx="1579419" cy="331355"/>
          </a:xfrm>
          <a:prstGeom prst="rect">
            <a:avLst/>
          </a:prstGeom>
        </p:spPr>
      </p:pic>
      <p:sp>
        <p:nvSpPr>
          <p:cNvPr id="32" name="Zástupný obsah 2">
            <a:extLst>
              <a:ext uri="{FF2B5EF4-FFF2-40B4-BE49-F238E27FC236}">
                <a16:creationId xmlns:a16="http://schemas.microsoft.com/office/drawing/2014/main" id="{25B7A185-F6AB-902A-5152-E04C0E74B52D}"/>
              </a:ext>
            </a:extLst>
          </p:cNvPr>
          <p:cNvSpPr txBox="1">
            <a:spLocks/>
          </p:cNvSpPr>
          <p:nvPr userDrawn="1"/>
        </p:nvSpPr>
        <p:spPr>
          <a:xfrm>
            <a:off x="825709" y="5812616"/>
            <a:ext cx="8834891" cy="390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Funded</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by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European</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Union.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Views</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and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opinions</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expressed</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are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however</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those</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of</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author</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(s)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only</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and do not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necessarily</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reflect</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those</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of</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European</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Union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or</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European</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Research</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Executive</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Agency</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Neither</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European</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Union nor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granting</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authority</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can</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be</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held</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responsible</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for</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 </a:t>
            </a:r>
            <a:r>
              <a:rPr lang="cs-CZ" sz="700" dirty="0" err="1">
                <a:solidFill>
                  <a:schemeClr val="tx1">
                    <a:lumMod val="65000"/>
                    <a:lumOff val="35000"/>
                  </a:schemeClr>
                </a:solidFill>
                <a:effectLst/>
                <a:latin typeface="Varela Round" pitchFamily="2" charset="-79"/>
                <a:ea typeface="Calibri" panose="020F0502020204030204" pitchFamily="34" charset="0"/>
                <a:cs typeface="Varela Round" pitchFamily="2" charset="-79"/>
              </a:rPr>
              <a:t>them</a:t>
            </a:r>
            <a:r>
              <a:rPr lang="cs-CZ" sz="700" dirty="0">
                <a:solidFill>
                  <a:schemeClr val="tx1">
                    <a:lumMod val="65000"/>
                    <a:lumOff val="35000"/>
                  </a:schemeClr>
                </a:solidFill>
                <a:effectLst/>
                <a:latin typeface="Varela Round" pitchFamily="2" charset="-79"/>
                <a:ea typeface="Calibri" panose="020F0502020204030204" pitchFamily="34" charset="0"/>
                <a:cs typeface="Varela Round" pitchFamily="2" charset="-79"/>
              </a:rPr>
              <a:t>.</a:t>
            </a:r>
            <a:endParaRPr lang="cs-CZ" sz="700" dirty="0">
              <a:solidFill>
                <a:schemeClr val="tx1">
                  <a:lumMod val="65000"/>
                  <a:lumOff val="35000"/>
                </a:schemeClr>
              </a:solidFill>
              <a:latin typeface="Varela Round" pitchFamily="2" charset="-79"/>
              <a:cs typeface="Varela Round" pitchFamily="2" charset="-79"/>
            </a:endParaRPr>
          </a:p>
        </p:txBody>
      </p:sp>
      <p:sp>
        <p:nvSpPr>
          <p:cNvPr id="33" name="Obdélník 32">
            <a:extLst>
              <a:ext uri="{FF2B5EF4-FFF2-40B4-BE49-F238E27FC236}">
                <a16:creationId xmlns:a16="http://schemas.microsoft.com/office/drawing/2014/main" id="{6F3DF2C1-A267-26BA-4180-D08F8FEB2398}"/>
              </a:ext>
            </a:extLst>
          </p:cNvPr>
          <p:cNvSpPr/>
          <p:nvPr userDrawn="1"/>
        </p:nvSpPr>
        <p:spPr>
          <a:xfrm>
            <a:off x="643670" y="5624882"/>
            <a:ext cx="10896599" cy="41564"/>
          </a:xfrm>
          <a:prstGeom prst="rect">
            <a:avLst/>
          </a:prstGeom>
          <a:solidFill>
            <a:srgbClr val="007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4" name="Grafický objekt 33">
            <a:extLst>
              <a:ext uri="{FF2B5EF4-FFF2-40B4-BE49-F238E27FC236}">
                <a16:creationId xmlns:a16="http://schemas.microsoft.com/office/drawing/2014/main" id="{DA836CF8-5B81-CB03-99DA-49ED8B1B6E90}"/>
              </a:ext>
            </a:extLst>
          </p:cNvPr>
          <p:cNvPicPr>
            <a:picLocks noChangeAspect="1"/>
          </p:cNvPicPr>
          <p:nvPr userDrawn="1"/>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5709" y="728569"/>
            <a:ext cx="782955" cy="318725"/>
          </a:xfrm>
          <a:prstGeom prst="rect">
            <a:avLst/>
          </a:prstGeom>
        </p:spPr>
      </p:pic>
    </p:spTree>
    <p:extLst>
      <p:ext uri="{BB962C8B-B14F-4D97-AF65-F5344CB8AC3E}">
        <p14:creationId xmlns:p14="http://schemas.microsoft.com/office/powerpoint/2010/main" val="414134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6AE751-B403-4828-A174-5FFF125CF4ED}"/>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6F1111B9-B70D-437C-9BC9-B6F37A93FAD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BF1CE169-396C-4FB2-8DC2-437F7128D166}"/>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5" name="Marcador de pie de página 4">
            <a:extLst>
              <a:ext uri="{FF2B5EF4-FFF2-40B4-BE49-F238E27FC236}">
                <a16:creationId xmlns:a16="http://schemas.microsoft.com/office/drawing/2014/main" id="{752520AB-BD9A-4566-A57D-B64FA6C45800}"/>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12162344-1316-4BEE-A0EA-F5799BE019A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340257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F4A3A2-E568-4743-A7B3-6A2024F9F35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1A0AB466-71EF-4BC7-A647-1C43A215AA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83972D30-33CE-410F-AE2E-D38AFBE4AA00}"/>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5" name="Marcador de pie de página 4">
            <a:extLst>
              <a:ext uri="{FF2B5EF4-FFF2-40B4-BE49-F238E27FC236}">
                <a16:creationId xmlns:a16="http://schemas.microsoft.com/office/drawing/2014/main" id="{CE91A4DF-C175-404D-8C54-A84DAB552C9C}"/>
              </a:ext>
            </a:extLst>
          </p:cNvPr>
          <p:cNvSpPr>
            <a:spLocks noGrp="1"/>
          </p:cNvSpPr>
          <p:nvPr>
            <p:ph type="ftr" sz="quarter" idx="11"/>
          </p:nvPr>
        </p:nvSpPr>
        <p:spPr/>
        <p:txBody>
          <a:bodyPr/>
          <a:lstStyle/>
          <a:p>
            <a:endParaRPr lang="ca-ES"/>
          </a:p>
        </p:txBody>
      </p:sp>
      <p:sp>
        <p:nvSpPr>
          <p:cNvPr id="6" name="Marcador de número de diapositiva 5">
            <a:extLst>
              <a:ext uri="{FF2B5EF4-FFF2-40B4-BE49-F238E27FC236}">
                <a16:creationId xmlns:a16="http://schemas.microsoft.com/office/drawing/2014/main" id="{408AF1E1-FF3F-4152-99A4-6ACE7B622EA9}"/>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15257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207C71-0730-4C4D-8A7B-96E438B28F21}"/>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2CB0C3AB-0F8D-4623-AE6C-DB2289A32158}"/>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a:extLst>
              <a:ext uri="{FF2B5EF4-FFF2-40B4-BE49-F238E27FC236}">
                <a16:creationId xmlns:a16="http://schemas.microsoft.com/office/drawing/2014/main" id="{6E5E9B06-331F-4A19-AB3F-8CBBD923E3B8}"/>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a:extLst>
              <a:ext uri="{FF2B5EF4-FFF2-40B4-BE49-F238E27FC236}">
                <a16:creationId xmlns:a16="http://schemas.microsoft.com/office/drawing/2014/main" id="{D758951B-54F0-4BFA-85CB-53E76F7D0D3A}"/>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6" name="Marcador de pie de página 5">
            <a:extLst>
              <a:ext uri="{FF2B5EF4-FFF2-40B4-BE49-F238E27FC236}">
                <a16:creationId xmlns:a16="http://schemas.microsoft.com/office/drawing/2014/main" id="{F8EF74CC-C662-4A93-9DF3-176955787C5F}"/>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59E4EB8A-9D11-4A7A-8411-F410DC40390A}"/>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6092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923E86-99E7-499C-9FA0-AA9810EB617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AA81728F-09DB-435A-A57C-ACC34A95F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ABC9AA9D-1781-45A2-9F77-C2F4AD40079E}"/>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a:extLst>
              <a:ext uri="{FF2B5EF4-FFF2-40B4-BE49-F238E27FC236}">
                <a16:creationId xmlns:a16="http://schemas.microsoft.com/office/drawing/2014/main" id="{3F4D3603-788C-42B0-BB0F-BD5399A01D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C7BB54DD-7548-4D6B-943F-64000EFE17FB}"/>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a:extLst>
              <a:ext uri="{FF2B5EF4-FFF2-40B4-BE49-F238E27FC236}">
                <a16:creationId xmlns:a16="http://schemas.microsoft.com/office/drawing/2014/main" id="{36B7456F-55CD-4944-BA54-D1223B996F85}"/>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8" name="Marcador de pie de página 7">
            <a:extLst>
              <a:ext uri="{FF2B5EF4-FFF2-40B4-BE49-F238E27FC236}">
                <a16:creationId xmlns:a16="http://schemas.microsoft.com/office/drawing/2014/main" id="{9A447087-5B1C-412D-BED1-D36635B746BB}"/>
              </a:ext>
            </a:extLst>
          </p:cNvPr>
          <p:cNvSpPr>
            <a:spLocks noGrp="1"/>
          </p:cNvSpPr>
          <p:nvPr>
            <p:ph type="ftr" sz="quarter" idx="11"/>
          </p:nvPr>
        </p:nvSpPr>
        <p:spPr/>
        <p:txBody>
          <a:bodyPr/>
          <a:lstStyle/>
          <a:p>
            <a:endParaRPr lang="ca-ES"/>
          </a:p>
        </p:txBody>
      </p:sp>
      <p:sp>
        <p:nvSpPr>
          <p:cNvPr id="9" name="Marcador de número de diapositiva 8">
            <a:extLst>
              <a:ext uri="{FF2B5EF4-FFF2-40B4-BE49-F238E27FC236}">
                <a16:creationId xmlns:a16="http://schemas.microsoft.com/office/drawing/2014/main" id="{34DEA115-C8DC-4F4F-9F0F-6DE21C5AB802}"/>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23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1CFDF-3813-4121-8139-557305DFA392}"/>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fecha 2">
            <a:extLst>
              <a:ext uri="{FF2B5EF4-FFF2-40B4-BE49-F238E27FC236}">
                <a16:creationId xmlns:a16="http://schemas.microsoft.com/office/drawing/2014/main" id="{00249F3E-2F06-42B2-A9D4-33F9A0B1D359}"/>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4" name="Marcador de pie de página 3">
            <a:extLst>
              <a:ext uri="{FF2B5EF4-FFF2-40B4-BE49-F238E27FC236}">
                <a16:creationId xmlns:a16="http://schemas.microsoft.com/office/drawing/2014/main" id="{DA44A2C3-C7D0-415A-91D3-040756E73016}"/>
              </a:ext>
            </a:extLst>
          </p:cNvPr>
          <p:cNvSpPr>
            <a:spLocks noGrp="1"/>
          </p:cNvSpPr>
          <p:nvPr>
            <p:ph type="ftr" sz="quarter" idx="11"/>
          </p:nvPr>
        </p:nvSpPr>
        <p:spPr/>
        <p:txBody>
          <a:bodyPr/>
          <a:lstStyle/>
          <a:p>
            <a:endParaRPr lang="ca-ES"/>
          </a:p>
        </p:txBody>
      </p:sp>
      <p:sp>
        <p:nvSpPr>
          <p:cNvPr id="5" name="Marcador de número de diapositiva 4">
            <a:extLst>
              <a:ext uri="{FF2B5EF4-FFF2-40B4-BE49-F238E27FC236}">
                <a16:creationId xmlns:a16="http://schemas.microsoft.com/office/drawing/2014/main" id="{B834835F-51EC-4006-898C-324202CB0948}"/>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89281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5127FCA-4FEE-40BD-81EE-BC4D9520A2C6}"/>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3" name="Marcador de pie de página 2">
            <a:extLst>
              <a:ext uri="{FF2B5EF4-FFF2-40B4-BE49-F238E27FC236}">
                <a16:creationId xmlns:a16="http://schemas.microsoft.com/office/drawing/2014/main" id="{EC33B712-DEB4-4A79-A0EC-503055B24FE4}"/>
              </a:ext>
            </a:extLst>
          </p:cNvPr>
          <p:cNvSpPr>
            <a:spLocks noGrp="1"/>
          </p:cNvSpPr>
          <p:nvPr>
            <p:ph type="ftr" sz="quarter" idx="11"/>
          </p:nvPr>
        </p:nvSpPr>
        <p:spPr/>
        <p:txBody>
          <a:bodyPr/>
          <a:lstStyle/>
          <a:p>
            <a:endParaRPr lang="ca-ES"/>
          </a:p>
        </p:txBody>
      </p:sp>
      <p:sp>
        <p:nvSpPr>
          <p:cNvPr id="4" name="Marcador de número de diapositiva 3">
            <a:extLst>
              <a:ext uri="{FF2B5EF4-FFF2-40B4-BE49-F238E27FC236}">
                <a16:creationId xmlns:a16="http://schemas.microsoft.com/office/drawing/2014/main" id="{5BB9123C-25B0-47CD-893D-D443CADA2AF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210694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4758B-321A-4998-902A-A45CDACCBC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49110E9D-128C-483A-BB4A-EF70B5B0DA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a:extLst>
              <a:ext uri="{FF2B5EF4-FFF2-40B4-BE49-F238E27FC236}">
                <a16:creationId xmlns:a16="http://schemas.microsoft.com/office/drawing/2014/main" id="{C196A921-4AFA-4EAC-8905-B7CDD8833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BA80C9A-C326-46A4-8F03-B7F292EA7D42}"/>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6" name="Marcador de pie de página 5">
            <a:extLst>
              <a:ext uri="{FF2B5EF4-FFF2-40B4-BE49-F238E27FC236}">
                <a16:creationId xmlns:a16="http://schemas.microsoft.com/office/drawing/2014/main" id="{9B52C026-23D7-44C2-BA60-CA63DC0654F6}"/>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60133D24-7CD2-4A2F-8B89-67E1FD007C44}"/>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414548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5944A1-68DD-45AE-8EC8-D72B55C178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posición de imagen 2">
            <a:extLst>
              <a:ext uri="{FF2B5EF4-FFF2-40B4-BE49-F238E27FC236}">
                <a16:creationId xmlns:a16="http://schemas.microsoft.com/office/drawing/2014/main" id="{FF56F17E-366D-425A-9C8D-53BEDBDCC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a:extLst>
              <a:ext uri="{FF2B5EF4-FFF2-40B4-BE49-F238E27FC236}">
                <a16:creationId xmlns:a16="http://schemas.microsoft.com/office/drawing/2014/main" id="{01A21CC4-5A73-4E32-8A0C-09C9E0D2D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B5E71BC-0A45-4AC4-B154-F6D8A8439053}"/>
              </a:ext>
            </a:extLst>
          </p:cNvPr>
          <p:cNvSpPr>
            <a:spLocks noGrp="1"/>
          </p:cNvSpPr>
          <p:nvPr>
            <p:ph type="dt" sz="half" idx="10"/>
          </p:nvPr>
        </p:nvSpPr>
        <p:spPr/>
        <p:txBody>
          <a:bodyPr/>
          <a:lstStyle/>
          <a:p>
            <a:fld id="{DFE01261-5BA9-47D7-BD4C-5B241D0732E3}" type="datetimeFigureOut">
              <a:rPr lang="ca-ES" smtClean="0"/>
              <a:t>30/10/2025</a:t>
            </a:fld>
            <a:endParaRPr lang="ca-ES"/>
          </a:p>
        </p:txBody>
      </p:sp>
      <p:sp>
        <p:nvSpPr>
          <p:cNvPr id="6" name="Marcador de pie de página 5">
            <a:extLst>
              <a:ext uri="{FF2B5EF4-FFF2-40B4-BE49-F238E27FC236}">
                <a16:creationId xmlns:a16="http://schemas.microsoft.com/office/drawing/2014/main" id="{C7D266DB-5D4E-4380-A0EE-84A37D76A513}"/>
              </a:ext>
            </a:extLst>
          </p:cNvPr>
          <p:cNvSpPr>
            <a:spLocks noGrp="1"/>
          </p:cNvSpPr>
          <p:nvPr>
            <p:ph type="ftr" sz="quarter" idx="11"/>
          </p:nvPr>
        </p:nvSpPr>
        <p:spPr/>
        <p:txBody>
          <a:bodyPr/>
          <a:lstStyle/>
          <a:p>
            <a:endParaRPr lang="ca-ES"/>
          </a:p>
        </p:txBody>
      </p:sp>
      <p:sp>
        <p:nvSpPr>
          <p:cNvPr id="7" name="Marcador de número de diapositiva 6">
            <a:extLst>
              <a:ext uri="{FF2B5EF4-FFF2-40B4-BE49-F238E27FC236}">
                <a16:creationId xmlns:a16="http://schemas.microsoft.com/office/drawing/2014/main" id="{97F7BC5A-2845-4DE4-BF49-72379BB5929E}"/>
              </a:ext>
            </a:extLst>
          </p:cNvPr>
          <p:cNvSpPr>
            <a:spLocks noGrp="1"/>
          </p:cNvSpPr>
          <p:nvPr>
            <p:ph type="sldNum" sz="quarter" idx="12"/>
          </p:nvPr>
        </p:nvSpPr>
        <p:spPr/>
        <p:txBody>
          <a:bodyPr/>
          <a:lstStyle/>
          <a:p>
            <a:fld id="{9A15B461-C16D-426C-A337-FBC029A285F8}" type="slidenum">
              <a:rPr lang="ca-ES" smtClean="0"/>
              <a:t>‹#›</a:t>
            </a:fld>
            <a:endParaRPr lang="ca-ES"/>
          </a:p>
        </p:txBody>
      </p:sp>
    </p:spTree>
    <p:extLst>
      <p:ext uri="{BB962C8B-B14F-4D97-AF65-F5344CB8AC3E}">
        <p14:creationId xmlns:p14="http://schemas.microsoft.com/office/powerpoint/2010/main" val="196417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EA4D497-3288-4D2C-BE36-4F9BE3A43B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8498133A-5B4C-4878-9DE0-3D57AEBCA7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BA2C4387-96E9-4379-9EEB-CA27B96575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01261-5BA9-47D7-BD4C-5B241D0732E3}" type="datetimeFigureOut">
              <a:rPr lang="ca-ES" smtClean="0"/>
              <a:t>30/10/2025</a:t>
            </a:fld>
            <a:endParaRPr lang="ca-ES"/>
          </a:p>
        </p:txBody>
      </p:sp>
      <p:sp>
        <p:nvSpPr>
          <p:cNvPr id="5" name="Marcador de pie de página 4">
            <a:extLst>
              <a:ext uri="{FF2B5EF4-FFF2-40B4-BE49-F238E27FC236}">
                <a16:creationId xmlns:a16="http://schemas.microsoft.com/office/drawing/2014/main" id="{9489CEED-9A45-48B7-AB8D-F32975629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Marcador de número de diapositiva 5">
            <a:extLst>
              <a:ext uri="{FF2B5EF4-FFF2-40B4-BE49-F238E27FC236}">
                <a16:creationId xmlns:a16="http://schemas.microsoft.com/office/drawing/2014/main" id="{0D9151D7-81FC-4A91-9974-40209F30B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5B461-C16D-426C-A337-FBC029A285F8}" type="slidenum">
              <a:rPr lang="ca-ES" smtClean="0"/>
              <a:t>‹#›</a:t>
            </a:fld>
            <a:endParaRPr lang="ca-ES"/>
          </a:p>
        </p:txBody>
      </p:sp>
    </p:spTree>
    <p:extLst>
      <p:ext uri="{BB962C8B-B14F-4D97-AF65-F5344CB8AC3E}">
        <p14:creationId xmlns:p14="http://schemas.microsoft.com/office/powerpoint/2010/main" val="130260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hyperlink" Target="https://eige.europa.eu/gender-mainstreaming/toolkits/gear" TargetMode="External"/><Relationship Id="rId5" Type="http://schemas.openxmlformats.org/officeDocument/2006/relationships/hyperlink" Target="https://op.europa.eu/en/publication-detail/-/publication/ffcb06c3-200a-11ec-bd8e-01aa75ed71a1" TargetMode="External"/><Relationship Id="rId4" Type="http://schemas.openxmlformats.org/officeDocument/2006/relationships/hyperlink" Target="https://ec.europa.eu/research/participants/docs/h2020-funding-guide/other/event220623.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hyperlink" Target="https://act-on-gender.eu/nes/gender-equality-audit-and-monitoring-geam-tool" TargetMode="External"/><Relationship Id="rId4" Type="http://schemas.openxmlformats.org/officeDocument/2006/relationships/hyperlink" Target="https://www.tuwien.at/en/tu-wien/organisation/zentrale-bereiche/genderkompetenz/gender-in-der-forschung/geschlecht-innovation/geecco-results/evaluation-and-monitoring-tutorial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c.europa.eu/info/funding-tenders/opportunities/docs/2021-2027/horizon/temp-form/af/af_he-ria-ia_en.pdf"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genderedinnovations.stanford.edu/terms/sex.html"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hyperlink" Target="https://genderedinnovations.stanford.edu/methods/standards.html" TargetMode="External"/><Relationship Id="rId4" Type="http://schemas.openxmlformats.org/officeDocument/2006/relationships/hyperlink" Target="https://ec.europa.eu/info/funding-tenders/opportunities/docs/2021-2027/horizon/temp-form/af/af_he-ria-ia_en.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hyperlink" Target="https://genderedinnovations.stanford.edu/methods/standard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hyperlink" Target="https://genderedinnovations.stanford.edu/methods/standards.html" TargetMode="External"/><Relationship Id="rId4" Type="http://schemas.openxmlformats.org/officeDocument/2006/relationships/hyperlink" Target="https://ec.europa.eu/info/funding-tenders/opportunities/docs/2021-2027/horizon/temp-form/af/af_he-ria-ia_en.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guidance/aga_en.pdf" TargetMode="Externa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guidance/aga_en.pdf"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hyperlink" Target="https://euraxess.ec.europa.eu/jobs/hrs4r" TargetMode="External"/><Relationship Id="rId4" Type="http://schemas.openxmlformats.org/officeDocument/2006/relationships/hyperlink" Target="https://euraxess.ec.europa.eu/jobs/charter"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chrome-extension://efaidnbmnnnibpcajpcglclefindmkaj/https:/eige.europa.eu/sites/default/files/documents/20193925_mh0119609enn_pdf.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hyperlink" Target="http://chrome-extension:/efaidnbmnnnibpcajpcglclefindmkaj/https:/eige.europa.eu/sites/default/files/documents/20193925_mh0119609enn_pdf.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genderedinnovations.stanford.edu/"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genderedinnovations.stanford.edu/methods/language.html"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hyperlink" Target="https://genderedinnovations.stanford.edu/methods/language.html"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op.europa.eu/en/publication-detail/-/publication/a1c3da18-01fe-11eb-974f-01aa75ed71a1" TargetMode="External"/><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18/10/relationships/comments" Target="../comments/modernComment_2F2_5579DE8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10.png"/><Relationship Id="rId4" Type="http://schemas.openxmlformats.org/officeDocument/2006/relationships/hyperlink" Target="https://ec.europa.eu/info/funding-tenders/opportunities/portal/screen/opportunities/topic-details/horizon-widera-2022-era-01-81"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c.europa.eu/info/funding-tenders/opportunities/docs/2021-2027/horizon/wp-call/2023-2024/wp-11-widening-participation-and-strengthening-the-european-research-area_horizon-2023-2024_en.pdf" TargetMode="Externa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hyperlink" Target="https://ec.europa.eu/info/funding-tenders/opportunities/portal/screen/work-as-an-expert" TargetMode="External"/><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8" Type="http://schemas.openxmlformats.org/officeDocument/2006/relationships/hyperlink" Target="http://garciaproject.eu/wp-content/uploads/2015/12/GARCIA_working_paper_6.pdf" TargetMode="External"/><Relationship Id="rId3" Type="http://schemas.openxmlformats.org/officeDocument/2006/relationships/hyperlink" Target="http://ec.europa.eu/research/swafs/pdf/pub_gender_equality/report_on_implicit_gender_biases_during_evaluations.pdf" TargetMode="External"/><Relationship Id="rId7" Type="http://schemas.openxmlformats.org/officeDocument/2006/relationships/hyperlink" Target="https://www.youtube.com/watch?v=Hq4eWo30RfY" TargetMode="External"/><Relationship Id="rId2" Type="http://schemas.openxmlformats.org/officeDocument/2006/relationships/hyperlink" Target="https://eige.europa.eu/gender-mainstreaming/toolkits/gear/action-toolbox" TargetMode="External"/><Relationship Id="rId1" Type="http://schemas.openxmlformats.org/officeDocument/2006/relationships/slideLayout" Target="../slideLayouts/slideLayout14.xml"/><Relationship Id="rId6" Type="http://schemas.openxmlformats.org/officeDocument/2006/relationships/hyperlink" Target="https://www.youtube.com/watch?v=aoGqpvO27QQ" TargetMode="External"/><Relationship Id="rId11" Type="http://schemas.openxmlformats.org/officeDocument/2006/relationships/image" Target="../media/image10.png"/><Relationship Id="rId5" Type="http://schemas.openxmlformats.org/officeDocument/2006/relationships/hyperlink" Target="https://blogs.sciencemag.org/sciencehound/2019/01/03/new-tools-for-gender-analysis" TargetMode="External"/><Relationship Id="rId10" Type="http://schemas.openxmlformats.org/officeDocument/2006/relationships/hyperlink" Target="http://www.yellowwindow.be/genderinresearch/downloads/YW2009_GenderToolKit_Module1.pdf" TargetMode="External"/><Relationship Id="rId4" Type="http://schemas.openxmlformats.org/officeDocument/2006/relationships/hyperlink" Target="http://gender-decoder.katmatfield.com/" TargetMode="External"/><Relationship Id="rId9" Type="http://schemas.openxmlformats.org/officeDocument/2006/relationships/hyperlink" Target="https://cgspace.cgiar.org/bitstream/handle/10568/45955/CCAFS_Gender_Toolbox.pdf?sequence=7"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ástupný obsah 2">
            <a:extLst>
              <a:ext uri="{FF2B5EF4-FFF2-40B4-BE49-F238E27FC236}">
                <a16:creationId xmlns:a16="http://schemas.microsoft.com/office/drawing/2014/main" id="{57931B8A-492F-8643-43BC-39AF28EA9939}"/>
              </a:ext>
            </a:extLst>
          </p:cNvPr>
          <p:cNvSpPr txBox="1">
            <a:spLocks/>
          </p:cNvSpPr>
          <p:nvPr/>
        </p:nvSpPr>
        <p:spPr>
          <a:xfrm>
            <a:off x="1144858" y="3175461"/>
            <a:ext cx="9523404" cy="13129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spc="300" dirty="0">
                <a:solidFill>
                  <a:schemeClr val="tx1">
                    <a:lumMod val="65000"/>
                    <a:lumOff val="35000"/>
                  </a:schemeClr>
                </a:solidFill>
                <a:latin typeface="Calibri"/>
                <a:cs typeface="Calibri"/>
              </a:rPr>
              <a:t>Gender Dimension in Research</a:t>
            </a:r>
          </a:p>
          <a:p>
            <a:pPr algn="l"/>
            <a:r>
              <a:rPr lang="en-US" dirty="0">
                <a:solidFill>
                  <a:schemeClr val="tx1">
                    <a:lumMod val="65000"/>
                    <a:lumOff val="35000"/>
                  </a:schemeClr>
                </a:solidFill>
                <a:latin typeface="Calibri"/>
                <a:cs typeface="Calibri"/>
              </a:rPr>
              <a:t>Gender dimension in projects and funding opportunities on gender</a:t>
            </a:r>
          </a:p>
          <a:p>
            <a:pPr algn="l"/>
            <a:endParaRPr lang="en-US" dirty="0">
              <a:solidFill>
                <a:schemeClr val="tx1">
                  <a:lumMod val="65000"/>
                  <a:lumOff val="35000"/>
                </a:schemeClr>
              </a:solidFill>
              <a:latin typeface="Calibri"/>
              <a:cs typeface="Calibri"/>
            </a:endParaRPr>
          </a:p>
          <a:p>
            <a:pPr algn="l"/>
            <a:r>
              <a:rPr lang="en-US" sz="1800" dirty="0">
                <a:solidFill>
                  <a:schemeClr val="tx1">
                    <a:lumMod val="65000"/>
                    <a:lumOff val="35000"/>
                  </a:schemeClr>
                </a:solidFill>
                <a:latin typeface="Calibri"/>
                <a:cs typeface="Calibri"/>
              </a:rPr>
              <a:t>Date. Facilitator’s name, email address.</a:t>
            </a:r>
          </a:p>
          <a:p>
            <a:pPr algn="l"/>
            <a:endParaRPr lang="en-US" sz="1100" b="1" dirty="0">
              <a:solidFill>
                <a:schemeClr val="tx1">
                  <a:lumMod val="65000"/>
                  <a:lumOff val="35000"/>
                </a:schemeClr>
              </a:solidFill>
              <a:latin typeface="Calibri"/>
              <a:cs typeface="Calibri"/>
            </a:endParaRPr>
          </a:p>
        </p:txBody>
      </p:sp>
      <p:pic>
        <p:nvPicPr>
          <p:cNvPr id="5" name="Imagen 3">
            <a:extLst>
              <a:ext uri="{FF2B5EF4-FFF2-40B4-BE49-F238E27FC236}">
                <a16:creationId xmlns:a16="http://schemas.microsoft.com/office/drawing/2014/main" id="{8921AF20-64C2-43D6-B80A-ED1C07CA2F74}"/>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983826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D464621-0C0B-4A00-A954-5F00B914CC32}"/>
              </a:ext>
            </a:extLst>
          </p:cNvPr>
          <p:cNvPicPr>
            <a:picLocks noChangeAspect="1"/>
          </p:cNvPicPr>
          <p:nvPr/>
        </p:nvPicPr>
        <p:blipFill rotWithShape="1">
          <a:blip r:embed="rId2"/>
          <a:srcRect t="20395"/>
          <a:stretch/>
        </p:blipFill>
        <p:spPr>
          <a:xfrm>
            <a:off x="2440495" y="2169809"/>
            <a:ext cx="7659386" cy="3139742"/>
          </a:xfrm>
          <a:prstGeom prst="rect">
            <a:avLst/>
          </a:prstGeom>
        </p:spPr>
      </p:pic>
      <p:sp>
        <p:nvSpPr>
          <p:cNvPr id="8" name="QuadreDeText 7">
            <a:extLst>
              <a:ext uri="{FF2B5EF4-FFF2-40B4-BE49-F238E27FC236}">
                <a16:creationId xmlns:a16="http://schemas.microsoft.com/office/drawing/2014/main" id="{CC47EDA9-F5CD-4F38-9FB8-8C83878CB47A}"/>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Mandatory GEP process requirements</a:t>
            </a:r>
            <a:endParaRPr lang="cs-CZ" sz="2800" b="1" i="0" dirty="0">
              <a:solidFill>
                <a:srgbClr val="2EA234"/>
              </a:solidFill>
              <a:latin typeface="Calibri"/>
              <a:cs typeface="Calibri"/>
            </a:endParaRPr>
          </a:p>
        </p:txBody>
      </p:sp>
      <p:sp>
        <p:nvSpPr>
          <p:cNvPr id="9" name="TextovéPole 3">
            <a:extLst>
              <a:ext uri="{FF2B5EF4-FFF2-40B4-BE49-F238E27FC236}">
                <a16:creationId xmlns:a16="http://schemas.microsoft.com/office/drawing/2014/main" id="{4F5748A7-65E3-43E6-99F5-08B0524B8F5F}"/>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Gender Equality Plan in Horizon Europe Projects</a:t>
            </a:r>
            <a:endParaRPr lang="cs-CZ" sz="2800" b="1" i="0" dirty="0">
              <a:solidFill>
                <a:schemeClr val="tx1">
                  <a:lumMod val="65000"/>
                  <a:lumOff val="35000"/>
                </a:schemeClr>
              </a:solidFill>
              <a:latin typeface="Calibri"/>
              <a:cs typeface="Calibri"/>
            </a:endParaRPr>
          </a:p>
        </p:txBody>
      </p:sp>
      <p:pic>
        <p:nvPicPr>
          <p:cNvPr id="11" name="Imagen 3">
            <a:extLst>
              <a:ext uri="{FF2B5EF4-FFF2-40B4-BE49-F238E27FC236}">
                <a16:creationId xmlns:a16="http://schemas.microsoft.com/office/drawing/2014/main" id="{EC73C933-1EF2-4B61-9CE7-00CCA7F07A52}"/>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12" name="Rectángulo 1">
            <a:extLst>
              <a:ext uri="{FF2B5EF4-FFF2-40B4-BE49-F238E27FC236}">
                <a16:creationId xmlns:a16="http://schemas.microsoft.com/office/drawing/2014/main" id="{0B6789A6-EA9D-4922-9914-3ABB7DF7C014}"/>
              </a:ext>
            </a:extLst>
          </p:cNvPr>
          <p:cNvSpPr/>
          <p:nvPr/>
        </p:nvSpPr>
        <p:spPr>
          <a:xfrm>
            <a:off x="904775" y="4928878"/>
            <a:ext cx="8191600" cy="476925"/>
          </a:xfrm>
          <a:prstGeom prst="rect">
            <a:avLst/>
          </a:prstGeom>
        </p:spPr>
        <p:txBody>
          <a:bodyPr wrap="square">
            <a:spAutoFit/>
          </a:bodyPr>
          <a:lstStyle/>
          <a:p>
            <a:r>
              <a:rPr lang="ca-ES" sz="1200" dirty="0" err="1">
                <a:hlinkClick r:id="rId4"/>
              </a:rPr>
              <a:t>Source</a:t>
            </a:r>
            <a:r>
              <a:rPr lang="ca-ES" sz="1200" dirty="0">
                <a:hlinkClick r:id="rId4"/>
              </a:rPr>
              <a:t>: https://ec.europa.eu/research/participants/docs/h2020-funding-guide/other/event220623.htm</a:t>
            </a:r>
            <a:endParaRPr lang="ca-ES" sz="1200" dirty="0"/>
          </a:p>
          <a:p>
            <a:pPr marL="361942" lvl="0" indent="-361942" algn="just" defTabSz="914377">
              <a:lnSpc>
                <a:spcPct val="115000"/>
              </a:lnSpc>
              <a:spcAft>
                <a:spcPts val="1000"/>
              </a:spcAft>
              <a:buClr>
                <a:srgbClr val="931680"/>
              </a:buClr>
              <a:defRPr/>
            </a:pPr>
            <a:r>
              <a:rPr lang="es-ES" sz="1200" dirty="0"/>
              <a:t>F</a:t>
            </a:r>
            <a:r>
              <a:rPr lang="ca-ES" sz="1200" dirty="0" err="1"/>
              <a:t>urther</a:t>
            </a:r>
            <a:r>
              <a:rPr lang="ca-ES" sz="1200" dirty="0"/>
              <a:t> </a:t>
            </a:r>
            <a:r>
              <a:rPr lang="ca-ES" sz="1200" dirty="0" err="1"/>
              <a:t>information</a:t>
            </a:r>
            <a:r>
              <a:rPr lang="ca-ES" sz="1200" dirty="0"/>
              <a:t>: </a:t>
            </a:r>
            <a:r>
              <a:rPr lang="en-GB" sz="1200" dirty="0">
                <a:solidFill>
                  <a:srgbClr val="4D4D4D"/>
                </a:solidFill>
                <a:ea typeface="Open Sans Light" panose="020B0306030504020204" pitchFamily="34" charset="0"/>
                <a:cs typeface="Open Sans Light" panose="020B0306030504020204" pitchFamily="34" charset="0"/>
                <a:sym typeface="Helvetica"/>
                <a:hlinkClick r:id="rId5"/>
              </a:rPr>
              <a:t>Horizon Europe guidance on gender equality plans</a:t>
            </a:r>
            <a:r>
              <a:rPr lang="en-GB" sz="1200" dirty="0">
                <a:solidFill>
                  <a:srgbClr val="4D4D4D"/>
                </a:solidFill>
                <a:ea typeface="Open Sans Light" panose="020B0306030504020204" pitchFamily="34" charset="0"/>
                <a:cs typeface="Open Sans Light" panose="020B0306030504020204" pitchFamily="34" charset="0"/>
                <a:sym typeface="Helvetica"/>
              </a:rPr>
              <a:t>. </a:t>
            </a:r>
            <a:r>
              <a:rPr lang="en-GB" sz="1200" dirty="0">
                <a:solidFill>
                  <a:srgbClr val="0000FF"/>
                </a:solidFill>
                <a:ea typeface="Open Sans Light" panose="020B0306030504020204" pitchFamily="34" charset="0"/>
                <a:cs typeface="Open Sans Light" panose="020B0306030504020204" pitchFamily="34" charset="0"/>
                <a:sym typeface="Helvetica"/>
                <a:hlinkClick r:id="rId6"/>
              </a:rPr>
              <a:t>GEAR tool</a:t>
            </a:r>
            <a:endParaRPr lang="en-GB" sz="1200" dirty="0">
              <a:solidFill>
                <a:srgbClr val="4D4D4D"/>
              </a:solidFill>
              <a:ea typeface="Open Sans Light" panose="020B0306030504020204" pitchFamily="34" charset="0"/>
              <a:cs typeface="Open Sans Light" panose="020B0306030504020204" pitchFamily="34" charset="0"/>
              <a:sym typeface="Helvetica"/>
            </a:endParaRPr>
          </a:p>
        </p:txBody>
      </p:sp>
    </p:spTree>
    <p:extLst>
      <p:ext uri="{BB962C8B-B14F-4D97-AF65-F5344CB8AC3E}">
        <p14:creationId xmlns:p14="http://schemas.microsoft.com/office/powerpoint/2010/main" val="3886738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AD2C786-6773-4B3A-AB02-35931044F799}"/>
              </a:ext>
            </a:extLst>
          </p:cNvPr>
          <p:cNvPicPr>
            <a:picLocks noChangeAspect="1"/>
          </p:cNvPicPr>
          <p:nvPr/>
        </p:nvPicPr>
        <p:blipFill rotWithShape="1">
          <a:blip r:embed="rId2"/>
          <a:srcRect l="-1570" t="2817" b="5634"/>
          <a:stretch/>
        </p:blipFill>
        <p:spPr>
          <a:xfrm>
            <a:off x="2174904" y="2171281"/>
            <a:ext cx="4084557" cy="732482"/>
          </a:xfrm>
          <a:prstGeom prst="rect">
            <a:avLst/>
          </a:prstGeom>
        </p:spPr>
      </p:pic>
      <p:sp>
        <p:nvSpPr>
          <p:cNvPr id="3" name="CuadroTexto 2">
            <a:extLst>
              <a:ext uri="{FF2B5EF4-FFF2-40B4-BE49-F238E27FC236}">
                <a16:creationId xmlns:a16="http://schemas.microsoft.com/office/drawing/2014/main" id="{6078A7F8-F6B1-4CD5-865F-781DDB8135C9}"/>
              </a:ext>
            </a:extLst>
          </p:cNvPr>
          <p:cNvSpPr txBox="1"/>
          <p:nvPr/>
        </p:nvSpPr>
        <p:spPr>
          <a:xfrm>
            <a:off x="2174904" y="3193405"/>
            <a:ext cx="7134225" cy="1569660"/>
          </a:xfrm>
          <a:prstGeom prst="rect">
            <a:avLst/>
          </a:prstGeom>
          <a:noFill/>
        </p:spPr>
        <p:txBody>
          <a:bodyPr wrap="square" rtlCol="0">
            <a:spAutoFit/>
          </a:bodyPr>
          <a:lstStyle/>
          <a:p>
            <a:pPr marL="342900" indent="-342900">
              <a:buFont typeface="Wingdings" panose="05000000000000000000" pitchFamily="2" charset="2"/>
              <a:buChar char="ü"/>
            </a:pPr>
            <a:r>
              <a:rPr lang="en-GB" sz="2400" dirty="0"/>
              <a:t>Formal document</a:t>
            </a:r>
          </a:p>
          <a:p>
            <a:pPr marL="342900" indent="-342900">
              <a:buFont typeface="Wingdings" panose="05000000000000000000" pitchFamily="2" charset="2"/>
              <a:buChar char="ü"/>
            </a:pPr>
            <a:r>
              <a:rPr lang="en-GB" sz="2400" dirty="0"/>
              <a:t>Published on the organisation’s website</a:t>
            </a:r>
          </a:p>
          <a:p>
            <a:pPr marL="342900" indent="-342900">
              <a:buFont typeface="Wingdings" panose="05000000000000000000" pitchFamily="2" charset="2"/>
              <a:buChar char="ü"/>
            </a:pPr>
            <a:r>
              <a:rPr lang="en-GB" sz="2400" dirty="0"/>
              <a:t>Signed by the top management</a:t>
            </a:r>
          </a:p>
          <a:p>
            <a:pPr marL="342900" indent="-342900">
              <a:buFont typeface="Wingdings" panose="05000000000000000000" pitchFamily="2" charset="2"/>
              <a:buChar char="ü"/>
            </a:pPr>
            <a:r>
              <a:rPr lang="en-GB" sz="2400" dirty="0"/>
              <a:t>Actively communicated within the institution</a:t>
            </a:r>
          </a:p>
        </p:txBody>
      </p:sp>
      <p:sp>
        <p:nvSpPr>
          <p:cNvPr id="6" name="TextovéPole 3">
            <a:extLst>
              <a:ext uri="{FF2B5EF4-FFF2-40B4-BE49-F238E27FC236}">
                <a16:creationId xmlns:a16="http://schemas.microsoft.com/office/drawing/2014/main" id="{E5C69724-C59E-4B85-9ADA-35F438D38180}"/>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Gender Equality Plan in Horizon Europe Projects</a:t>
            </a:r>
            <a:endParaRPr lang="cs-CZ" sz="2800" b="1" i="0" dirty="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A6F226E-9903-45AC-9CFF-1EA77E73425E}"/>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Mandatory GEP process requirements</a:t>
            </a:r>
            <a:endParaRPr lang="cs-CZ" sz="2800" b="1" i="0" dirty="0">
              <a:solidFill>
                <a:srgbClr val="2EA234"/>
              </a:solidFill>
              <a:latin typeface="Calibri"/>
              <a:cs typeface="Calibri"/>
            </a:endParaRPr>
          </a:p>
        </p:txBody>
      </p:sp>
      <p:pic>
        <p:nvPicPr>
          <p:cNvPr id="8" name="Imagen 3">
            <a:extLst>
              <a:ext uri="{FF2B5EF4-FFF2-40B4-BE49-F238E27FC236}">
                <a16:creationId xmlns:a16="http://schemas.microsoft.com/office/drawing/2014/main" id="{4CB23ACF-FF22-4C11-B0AE-F5398CE6C965}"/>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0036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3">
            <a:extLst>
              <a:ext uri="{FF2B5EF4-FFF2-40B4-BE49-F238E27FC236}">
                <a16:creationId xmlns:a16="http://schemas.microsoft.com/office/drawing/2014/main" id="{E5C69724-C59E-4B85-9ADA-35F438D38180}"/>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Gender Equality Plan in Horizon Europe Projects</a:t>
            </a:r>
            <a:endParaRPr lang="cs-CZ" sz="2800" b="1" i="0" dirty="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A6F226E-9903-45AC-9CFF-1EA77E73425E}"/>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Mandatory GEP process requirements</a:t>
            </a:r>
            <a:endParaRPr lang="cs-CZ" sz="2800" b="1" i="0" dirty="0">
              <a:solidFill>
                <a:srgbClr val="2EA234"/>
              </a:solidFill>
              <a:latin typeface="Calibri"/>
              <a:cs typeface="Calibri"/>
            </a:endParaRPr>
          </a:p>
        </p:txBody>
      </p:sp>
      <p:pic>
        <p:nvPicPr>
          <p:cNvPr id="8" name="Imagen 4">
            <a:extLst>
              <a:ext uri="{FF2B5EF4-FFF2-40B4-BE49-F238E27FC236}">
                <a16:creationId xmlns:a16="http://schemas.microsoft.com/office/drawing/2014/main" id="{D381134E-EDC6-4A08-8F6D-B8892DDA08AF}"/>
              </a:ext>
            </a:extLst>
          </p:cNvPr>
          <p:cNvPicPr>
            <a:picLocks noChangeAspect="1"/>
          </p:cNvPicPr>
          <p:nvPr/>
        </p:nvPicPr>
        <p:blipFill rotWithShape="1">
          <a:blip r:embed="rId2"/>
          <a:srcRect t="5043"/>
          <a:stretch/>
        </p:blipFill>
        <p:spPr>
          <a:xfrm>
            <a:off x="2174904" y="2218114"/>
            <a:ext cx="4090690" cy="714528"/>
          </a:xfrm>
          <a:prstGeom prst="rect">
            <a:avLst/>
          </a:prstGeom>
        </p:spPr>
      </p:pic>
      <p:sp>
        <p:nvSpPr>
          <p:cNvPr id="9" name="CuadroTexto 2">
            <a:extLst>
              <a:ext uri="{FF2B5EF4-FFF2-40B4-BE49-F238E27FC236}">
                <a16:creationId xmlns:a16="http://schemas.microsoft.com/office/drawing/2014/main" id="{D53D40C1-DC24-44AB-9741-772E9AE8D52F}"/>
              </a:ext>
            </a:extLst>
          </p:cNvPr>
          <p:cNvSpPr txBox="1"/>
          <p:nvPr/>
        </p:nvSpPr>
        <p:spPr>
          <a:xfrm>
            <a:off x="2174904" y="3135044"/>
            <a:ext cx="8300740" cy="187743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GB" sz="2400" dirty="0"/>
              <a:t>Funding for gender equality positions or teams</a:t>
            </a:r>
          </a:p>
          <a:p>
            <a:pPr marL="342900" indent="-342900" algn="just">
              <a:lnSpc>
                <a:spcPct val="150000"/>
              </a:lnSpc>
              <a:buFont typeface="Wingdings" panose="05000000000000000000" pitchFamily="2" charset="2"/>
              <a:buChar char="ü"/>
            </a:pPr>
            <a:r>
              <a:rPr lang="en-GB" sz="2400" dirty="0"/>
              <a:t>Reserved time for others to work on gender equality</a:t>
            </a:r>
          </a:p>
          <a:p>
            <a:r>
              <a:rPr lang="en-GB" sz="2000" dirty="0"/>
              <a:t>Examples: dedicated unit/department to Equal Opportunities,                   setting-up a Working Group to support the implementation of the GEP. </a:t>
            </a:r>
          </a:p>
        </p:txBody>
      </p:sp>
      <p:pic>
        <p:nvPicPr>
          <p:cNvPr id="11" name="Imagen 3">
            <a:extLst>
              <a:ext uri="{FF2B5EF4-FFF2-40B4-BE49-F238E27FC236}">
                <a16:creationId xmlns:a16="http://schemas.microsoft.com/office/drawing/2014/main" id="{78EF4172-FD8B-4350-AF9F-31BB325434A1}"/>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3836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3">
            <a:extLst>
              <a:ext uri="{FF2B5EF4-FFF2-40B4-BE49-F238E27FC236}">
                <a16:creationId xmlns:a16="http://schemas.microsoft.com/office/drawing/2014/main" id="{E5C69724-C59E-4B85-9ADA-35F438D38180}"/>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Sofia Pro" pitchFamily="2" charset="0"/>
              </a:rPr>
              <a:t>I. Gender Equality Plan in Horizon Europe Projects</a:t>
            </a:r>
            <a:endParaRPr lang="cs-CZ" sz="2800" b="1" i="0" dirty="0">
              <a:solidFill>
                <a:schemeClr val="tx1">
                  <a:lumMod val="65000"/>
                  <a:lumOff val="35000"/>
                </a:schemeClr>
              </a:solidFill>
              <a:latin typeface="Sofia Pro" pitchFamily="2" charset="0"/>
            </a:endParaRPr>
          </a:p>
        </p:txBody>
      </p:sp>
      <p:sp>
        <p:nvSpPr>
          <p:cNvPr id="7" name="QuadreDeText 6">
            <a:extLst>
              <a:ext uri="{FF2B5EF4-FFF2-40B4-BE49-F238E27FC236}">
                <a16:creationId xmlns:a16="http://schemas.microsoft.com/office/drawing/2014/main" id="{7A6F226E-9903-45AC-9CFF-1EA77E73425E}"/>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Sofia Pro" pitchFamily="2" charset="0"/>
              </a:rPr>
              <a:t>Mandatory GEP process requirements</a:t>
            </a:r>
            <a:endParaRPr lang="cs-CZ" sz="2800" b="1" i="0" dirty="0">
              <a:solidFill>
                <a:srgbClr val="2EA234"/>
              </a:solidFill>
              <a:latin typeface="Sofia Pro" pitchFamily="2" charset="0"/>
            </a:endParaRPr>
          </a:p>
        </p:txBody>
      </p:sp>
      <p:sp>
        <p:nvSpPr>
          <p:cNvPr id="11" name="CuadroTexto 2">
            <a:extLst>
              <a:ext uri="{FF2B5EF4-FFF2-40B4-BE49-F238E27FC236}">
                <a16:creationId xmlns:a16="http://schemas.microsoft.com/office/drawing/2014/main" id="{486C9E82-521F-4091-B633-8B91C237049B}"/>
              </a:ext>
            </a:extLst>
          </p:cNvPr>
          <p:cNvSpPr txBox="1"/>
          <p:nvPr/>
        </p:nvSpPr>
        <p:spPr>
          <a:xfrm>
            <a:off x="2174904" y="3183900"/>
            <a:ext cx="8618602" cy="2246769"/>
          </a:xfrm>
          <a:prstGeom prst="rect">
            <a:avLst/>
          </a:prstGeom>
          <a:noFill/>
        </p:spPr>
        <p:txBody>
          <a:bodyPr wrap="square" rtlCol="0">
            <a:spAutoFit/>
          </a:bodyPr>
          <a:lstStyle/>
          <a:p>
            <a:pPr marL="342900" indent="-342900">
              <a:spcAft>
                <a:spcPts val="600"/>
              </a:spcAft>
              <a:buFont typeface="Wingdings" panose="05000000000000000000" pitchFamily="2" charset="2"/>
              <a:buChar char="ü"/>
            </a:pPr>
            <a:r>
              <a:rPr lang="en-GB" sz="2000" dirty="0"/>
              <a:t>Data on sex or gender of staff across roles and leadership. </a:t>
            </a:r>
          </a:p>
          <a:p>
            <a:pPr marL="342900" indent="-342900">
              <a:spcAft>
                <a:spcPts val="600"/>
              </a:spcAft>
              <a:buFont typeface="Wingdings" panose="05000000000000000000" pitchFamily="2" charset="2"/>
              <a:buChar char="ü"/>
            </a:pPr>
            <a:r>
              <a:rPr lang="en-GB" sz="2000" dirty="0"/>
              <a:t>Data on sex or gender of student body. </a:t>
            </a:r>
          </a:p>
          <a:p>
            <a:pPr marL="342900" indent="-342900">
              <a:spcAft>
                <a:spcPts val="600"/>
              </a:spcAft>
              <a:buFont typeface="Wingdings" panose="05000000000000000000" pitchFamily="2" charset="2"/>
              <a:buChar char="ü"/>
            </a:pPr>
            <a:r>
              <a:rPr lang="en-GB" sz="2000" dirty="0"/>
              <a:t>Annual reports and evaluations of progress and outcomes with a set of indicators (more than 2) for staff and students.</a:t>
            </a:r>
          </a:p>
          <a:p>
            <a:pPr>
              <a:spcAft>
                <a:spcPts val="600"/>
              </a:spcAft>
            </a:pPr>
            <a:endParaRPr lang="en-GB" sz="2000" dirty="0"/>
          </a:p>
          <a:p>
            <a:pPr>
              <a:spcAft>
                <a:spcPts val="600"/>
              </a:spcAft>
            </a:pPr>
            <a:endParaRPr lang="en-GB" sz="2000" dirty="0"/>
          </a:p>
        </p:txBody>
      </p:sp>
      <p:pic>
        <p:nvPicPr>
          <p:cNvPr id="12" name="Imagen 4">
            <a:extLst>
              <a:ext uri="{FF2B5EF4-FFF2-40B4-BE49-F238E27FC236}">
                <a16:creationId xmlns:a16="http://schemas.microsoft.com/office/drawing/2014/main" id="{7EFB1A3C-B91F-4B7E-8256-67C17246B6EA}"/>
              </a:ext>
            </a:extLst>
          </p:cNvPr>
          <p:cNvPicPr>
            <a:picLocks noChangeAspect="1"/>
          </p:cNvPicPr>
          <p:nvPr/>
        </p:nvPicPr>
        <p:blipFill>
          <a:blip r:embed="rId2"/>
          <a:stretch>
            <a:fillRect/>
          </a:stretch>
        </p:blipFill>
        <p:spPr>
          <a:xfrm>
            <a:off x="2174904" y="2189863"/>
            <a:ext cx="5631184" cy="828675"/>
          </a:xfrm>
          <a:prstGeom prst="rect">
            <a:avLst/>
          </a:prstGeom>
        </p:spPr>
      </p:pic>
      <p:pic>
        <p:nvPicPr>
          <p:cNvPr id="13" name="Imagen 3">
            <a:extLst>
              <a:ext uri="{FF2B5EF4-FFF2-40B4-BE49-F238E27FC236}">
                <a16:creationId xmlns:a16="http://schemas.microsoft.com/office/drawing/2014/main" id="{E6BB646E-3D54-4670-A7F8-0B0033B6406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14" name="QuadreDeText 13">
            <a:extLst>
              <a:ext uri="{FF2B5EF4-FFF2-40B4-BE49-F238E27FC236}">
                <a16:creationId xmlns:a16="http://schemas.microsoft.com/office/drawing/2014/main" id="{48FA64D8-98FC-43E9-9B64-277D585EC94B}"/>
              </a:ext>
            </a:extLst>
          </p:cNvPr>
          <p:cNvSpPr txBox="1"/>
          <p:nvPr/>
        </p:nvSpPr>
        <p:spPr>
          <a:xfrm>
            <a:off x="1214222" y="4788634"/>
            <a:ext cx="9478053" cy="646331"/>
          </a:xfrm>
          <a:prstGeom prst="rect">
            <a:avLst/>
          </a:prstGeom>
          <a:noFill/>
        </p:spPr>
        <p:txBody>
          <a:bodyPr wrap="square">
            <a:spAutoFit/>
          </a:bodyPr>
          <a:lstStyle/>
          <a:p>
            <a:r>
              <a:rPr lang="ca-ES" sz="1200" dirty="0"/>
              <a:t>GEECCO </a:t>
            </a:r>
            <a:r>
              <a:rPr lang="ca-ES" sz="1200" dirty="0" err="1"/>
              <a:t>tutorial</a:t>
            </a:r>
            <a:r>
              <a:rPr lang="ca-ES" sz="1200" dirty="0"/>
              <a:t> for data </a:t>
            </a:r>
            <a:r>
              <a:rPr lang="ca-ES" sz="1200" dirty="0" err="1"/>
              <a:t>monitoring</a:t>
            </a:r>
            <a:r>
              <a:rPr lang="ca-ES" sz="1200" dirty="0"/>
              <a:t>:  </a:t>
            </a:r>
            <a:r>
              <a:rPr lang="ca-ES" sz="1200" dirty="0">
                <a:hlinkClick r:id="rId4"/>
              </a:rPr>
              <a:t>https://www.tuwien.at/en/tu-wien/organisation/zentrale-bereiche/genderkompetenz/gender-in-der-forschung/geschlecht-innovation/geecco-results/evaluation-and-monitoring-tutorials</a:t>
            </a:r>
            <a:r>
              <a:rPr lang="ca-ES" sz="1200" dirty="0"/>
              <a:t> </a:t>
            </a:r>
          </a:p>
          <a:p>
            <a:r>
              <a:rPr lang="ca-ES" sz="1200" dirty="0"/>
              <a:t>ACT </a:t>
            </a:r>
            <a:r>
              <a:rPr lang="ca-ES" sz="1200" dirty="0" err="1"/>
              <a:t>Gender</a:t>
            </a:r>
            <a:r>
              <a:rPr lang="ca-ES" sz="1200" dirty="0"/>
              <a:t> </a:t>
            </a:r>
            <a:r>
              <a:rPr lang="ca-ES" sz="1200" dirty="0" err="1"/>
              <a:t>equality</a:t>
            </a:r>
            <a:r>
              <a:rPr lang="ca-ES" sz="1200" dirty="0"/>
              <a:t> </a:t>
            </a:r>
            <a:r>
              <a:rPr lang="ca-ES" sz="1200" dirty="0" err="1"/>
              <a:t>Audit</a:t>
            </a:r>
            <a:r>
              <a:rPr lang="ca-ES" sz="1200" dirty="0"/>
              <a:t> </a:t>
            </a:r>
            <a:r>
              <a:rPr lang="ca-ES" sz="1200" dirty="0" err="1"/>
              <a:t>and</a:t>
            </a:r>
            <a:r>
              <a:rPr lang="ca-ES" sz="1200" dirty="0"/>
              <a:t> </a:t>
            </a:r>
            <a:r>
              <a:rPr lang="ca-ES" sz="1200" dirty="0" err="1"/>
              <a:t>Monitoring</a:t>
            </a:r>
            <a:r>
              <a:rPr lang="ca-ES" sz="1200" dirty="0"/>
              <a:t> </a:t>
            </a:r>
            <a:r>
              <a:rPr lang="ca-ES" sz="1200" dirty="0" err="1"/>
              <a:t>tool</a:t>
            </a:r>
            <a:r>
              <a:rPr lang="ca-ES" sz="1200" dirty="0"/>
              <a:t>: </a:t>
            </a:r>
            <a:r>
              <a:rPr lang="ca-ES" sz="1200" dirty="0">
                <a:hlinkClick r:id="rId5"/>
              </a:rPr>
              <a:t>https://act-on-gender.eu/nes/gender-equality-audit-and-monitoring-geam-tool</a:t>
            </a:r>
            <a:r>
              <a:rPr lang="ca-ES" sz="1200" dirty="0"/>
              <a:t> </a:t>
            </a:r>
          </a:p>
        </p:txBody>
      </p:sp>
    </p:spTree>
    <p:extLst>
      <p:ext uri="{BB962C8B-B14F-4D97-AF65-F5344CB8AC3E}">
        <p14:creationId xmlns:p14="http://schemas.microsoft.com/office/powerpoint/2010/main" val="369511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3">
            <a:extLst>
              <a:ext uri="{FF2B5EF4-FFF2-40B4-BE49-F238E27FC236}">
                <a16:creationId xmlns:a16="http://schemas.microsoft.com/office/drawing/2014/main" id="{E5C69724-C59E-4B85-9ADA-35F438D38180}"/>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Gender Equality Plan in Horizon Europe Projects</a:t>
            </a:r>
            <a:endParaRPr lang="cs-CZ" sz="2800" b="1" i="0" dirty="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A6F226E-9903-45AC-9CFF-1EA77E73425E}"/>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Mandatory GEP process requirements</a:t>
            </a:r>
            <a:endParaRPr lang="cs-CZ" sz="2800" b="1" i="0" dirty="0">
              <a:solidFill>
                <a:srgbClr val="2EA234"/>
              </a:solidFill>
              <a:latin typeface="Calibri"/>
              <a:cs typeface="Calibri"/>
            </a:endParaRPr>
          </a:p>
        </p:txBody>
      </p:sp>
      <p:pic>
        <p:nvPicPr>
          <p:cNvPr id="8" name="Imagen 1">
            <a:extLst>
              <a:ext uri="{FF2B5EF4-FFF2-40B4-BE49-F238E27FC236}">
                <a16:creationId xmlns:a16="http://schemas.microsoft.com/office/drawing/2014/main" id="{E5CCEC13-E619-4472-9724-E769223A79A6}"/>
              </a:ext>
            </a:extLst>
          </p:cNvPr>
          <p:cNvPicPr>
            <a:picLocks noChangeAspect="1"/>
          </p:cNvPicPr>
          <p:nvPr/>
        </p:nvPicPr>
        <p:blipFill rotWithShape="1">
          <a:blip r:embed="rId2"/>
          <a:srcRect l="741" t="9647" r="-989" b="-3275"/>
          <a:stretch/>
        </p:blipFill>
        <p:spPr>
          <a:xfrm>
            <a:off x="2070287" y="2269375"/>
            <a:ext cx="6159314" cy="891806"/>
          </a:xfrm>
          <a:prstGeom prst="rect">
            <a:avLst/>
          </a:prstGeom>
        </p:spPr>
      </p:pic>
      <p:sp>
        <p:nvSpPr>
          <p:cNvPr id="9" name="CuadroTexto 4">
            <a:extLst>
              <a:ext uri="{FF2B5EF4-FFF2-40B4-BE49-F238E27FC236}">
                <a16:creationId xmlns:a16="http://schemas.microsoft.com/office/drawing/2014/main" id="{CD7ACE4D-610E-44E0-BE30-0E50ABC4BC52}"/>
              </a:ext>
            </a:extLst>
          </p:cNvPr>
          <p:cNvSpPr txBox="1"/>
          <p:nvPr/>
        </p:nvSpPr>
        <p:spPr>
          <a:xfrm>
            <a:off x="2048455" y="3303049"/>
            <a:ext cx="8051426" cy="2003112"/>
          </a:xfrm>
          <a:prstGeom prst="rect">
            <a:avLst/>
          </a:prstGeom>
          <a:noFill/>
        </p:spPr>
        <p:txBody>
          <a:bodyPr wrap="square" lIns="91440" tIns="45720" rIns="91440" bIns="45720" rtlCol="0" anchor="t">
            <a:spAutoFit/>
          </a:bodyPr>
          <a:lstStyle/>
          <a:p>
            <a:pPr marL="342900" indent="-342900">
              <a:spcBef>
                <a:spcPts val="500"/>
              </a:spcBef>
              <a:buFont typeface="Wingdings" panose="05000000000000000000" pitchFamily="2" charset="2"/>
              <a:buChar char="ü"/>
            </a:pPr>
            <a:r>
              <a:rPr lang="en-GB" sz="2400" dirty="0"/>
              <a:t>Whole organisation engagement, with professors, students, administrative staff, decision makers and top management included. </a:t>
            </a:r>
            <a:endParaRPr lang="ca-ES"/>
          </a:p>
          <a:p>
            <a:pPr marL="342900" indent="-342900">
              <a:spcBef>
                <a:spcPts val="500"/>
              </a:spcBef>
              <a:buFont typeface="Wingdings" panose="05000000000000000000" pitchFamily="2" charset="2"/>
              <a:buChar char="ü"/>
            </a:pPr>
            <a:r>
              <a:rPr lang="en-GB" sz="2400" dirty="0"/>
              <a:t>Ongoing and long-term process.</a:t>
            </a:r>
            <a:endParaRPr lang="en-GB" sz="2400" dirty="0">
              <a:cs typeface="Calibri" panose="020F0502020204030204"/>
            </a:endParaRPr>
          </a:p>
          <a:p>
            <a:endParaRPr lang="en-GB" sz="2400" dirty="0"/>
          </a:p>
        </p:txBody>
      </p:sp>
      <p:pic>
        <p:nvPicPr>
          <p:cNvPr id="13" name="Imagen 3">
            <a:extLst>
              <a:ext uri="{FF2B5EF4-FFF2-40B4-BE49-F238E27FC236}">
                <a16:creationId xmlns:a16="http://schemas.microsoft.com/office/drawing/2014/main" id="{C34CB0F8-4E85-4B4C-B214-D38D58225AE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326866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4B9D13E-4315-4B34-A17E-42B15CE6638F}"/>
              </a:ext>
            </a:extLst>
          </p:cNvPr>
          <p:cNvPicPr>
            <a:picLocks noChangeAspect="1"/>
          </p:cNvPicPr>
          <p:nvPr/>
        </p:nvPicPr>
        <p:blipFill rotWithShape="1">
          <a:blip r:embed="rId2"/>
          <a:srcRect t="17564"/>
          <a:stretch/>
        </p:blipFill>
        <p:spPr>
          <a:xfrm>
            <a:off x="2302272" y="2165683"/>
            <a:ext cx="7587456" cy="3097571"/>
          </a:xfrm>
          <a:prstGeom prst="rect">
            <a:avLst/>
          </a:prstGeom>
        </p:spPr>
      </p:pic>
      <p:pic>
        <p:nvPicPr>
          <p:cNvPr id="6" name="Imagen 3">
            <a:extLst>
              <a:ext uri="{FF2B5EF4-FFF2-40B4-BE49-F238E27FC236}">
                <a16:creationId xmlns:a16="http://schemas.microsoft.com/office/drawing/2014/main" id="{D1ABFE1D-64DE-4C87-BDA4-35B12533B678}"/>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4DC731B7-8DF9-4406-8813-F01920934CB9}"/>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Gender Equality Plan in Horizon Europe Projects</a:t>
            </a:r>
            <a:endParaRPr lang="cs-CZ" sz="2800" b="1" i="0" dirty="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9266E3CC-7916-4FD5-897B-4DF99ACBA18E}"/>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Recommended GEP content areas</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751551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E1198A0-C6AC-4F9A-8AA2-48DE19E19963}"/>
              </a:ext>
            </a:extLst>
          </p:cNvPr>
          <p:cNvPicPr>
            <a:picLocks noChangeAspect="1"/>
          </p:cNvPicPr>
          <p:nvPr/>
        </p:nvPicPr>
        <p:blipFill rotWithShape="1">
          <a:blip r:embed="rId2"/>
          <a:srcRect t="16510" r="65363" b="23310"/>
          <a:stretch/>
        </p:blipFill>
        <p:spPr>
          <a:xfrm>
            <a:off x="3553174" y="2165682"/>
            <a:ext cx="3029794" cy="3129818"/>
          </a:xfrm>
          <a:prstGeom prst="rect">
            <a:avLst/>
          </a:prstGeom>
        </p:spPr>
      </p:pic>
      <p:sp>
        <p:nvSpPr>
          <p:cNvPr id="9" name="Rectangle: cantonades arrodonides 8">
            <a:extLst>
              <a:ext uri="{FF2B5EF4-FFF2-40B4-BE49-F238E27FC236}">
                <a16:creationId xmlns:a16="http://schemas.microsoft.com/office/drawing/2014/main" id="{7E9410BC-4A5A-A9F3-22BC-DB0776EEDF95}"/>
              </a:ext>
            </a:extLst>
          </p:cNvPr>
          <p:cNvSpPr/>
          <p:nvPr/>
        </p:nvSpPr>
        <p:spPr>
          <a:xfrm>
            <a:off x="1648701" y="2164172"/>
            <a:ext cx="1512794" cy="2577352"/>
          </a:xfrm>
          <a:prstGeom prst="roundRect">
            <a:avLst/>
          </a:prstGeom>
          <a:solidFill>
            <a:srgbClr val="9315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5" name="Imagen 3">
            <a:extLst>
              <a:ext uri="{FF2B5EF4-FFF2-40B4-BE49-F238E27FC236}">
                <a16:creationId xmlns:a16="http://schemas.microsoft.com/office/drawing/2014/main" id="{9D8C3EC4-C7A9-45CE-BAF3-D75D81D8EC7F}"/>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51EC06D9-80B5-4241-895F-E591442DC676}"/>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Gender Equality Plan in Horizon Europe Projects</a:t>
            </a:r>
            <a:endParaRPr lang="cs-CZ" sz="2800" b="1" i="0" dirty="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66F4C411-0E24-44E4-AB4A-0BC27F5AABEC}"/>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Recommended GEP content areas</a:t>
            </a:r>
            <a:endParaRPr lang="cs-CZ" sz="2800" b="1" i="0" dirty="0">
              <a:solidFill>
                <a:srgbClr val="2EA234"/>
              </a:solidFill>
              <a:latin typeface="Calibri"/>
              <a:cs typeface="Calibri"/>
            </a:endParaRPr>
          </a:p>
        </p:txBody>
      </p:sp>
      <p:pic>
        <p:nvPicPr>
          <p:cNvPr id="8" name="Imagen 2">
            <a:extLst>
              <a:ext uri="{FF2B5EF4-FFF2-40B4-BE49-F238E27FC236}">
                <a16:creationId xmlns:a16="http://schemas.microsoft.com/office/drawing/2014/main" id="{8845DB72-B8C1-400E-961B-BDF0FB484396}"/>
              </a:ext>
            </a:extLst>
          </p:cNvPr>
          <p:cNvPicPr>
            <a:picLocks noChangeAspect="1"/>
          </p:cNvPicPr>
          <p:nvPr/>
        </p:nvPicPr>
        <p:blipFill rotWithShape="1">
          <a:blip r:embed="rId4"/>
          <a:srcRect l="80148" t="87282"/>
          <a:stretch/>
        </p:blipFill>
        <p:spPr>
          <a:xfrm>
            <a:off x="9450442" y="5059517"/>
            <a:ext cx="1347536" cy="455760"/>
          </a:xfrm>
          <a:prstGeom prst="rect">
            <a:avLst/>
          </a:prstGeom>
        </p:spPr>
      </p:pic>
      <p:pic>
        <p:nvPicPr>
          <p:cNvPr id="4" name="Imagen 4" descr="Imatge que conté text, Font, captura de pantalla, logotip&#10;&#10;Descripció generada automàticament">
            <a:extLst>
              <a:ext uri="{FF2B5EF4-FFF2-40B4-BE49-F238E27FC236}">
                <a16:creationId xmlns:a16="http://schemas.microsoft.com/office/drawing/2014/main" id="{D03A2B6D-D0B7-A13D-7308-FB2F816FE690}"/>
              </a:ext>
            </a:extLst>
          </p:cNvPr>
          <p:cNvPicPr>
            <a:picLocks noChangeAspect="1"/>
          </p:cNvPicPr>
          <p:nvPr/>
        </p:nvPicPr>
        <p:blipFill rotWithShape="1">
          <a:blip r:embed="rId5"/>
          <a:srcRect l="2216" t="21492" r="80650" b="19701"/>
          <a:stretch/>
        </p:blipFill>
        <p:spPr>
          <a:xfrm>
            <a:off x="1753184" y="2344976"/>
            <a:ext cx="1300095" cy="2209654"/>
          </a:xfrm>
          <a:prstGeom prst="rect">
            <a:avLst/>
          </a:prstGeom>
        </p:spPr>
      </p:pic>
    </p:spTree>
    <p:extLst>
      <p:ext uri="{BB962C8B-B14F-4D97-AF65-F5344CB8AC3E}">
        <p14:creationId xmlns:p14="http://schemas.microsoft.com/office/powerpoint/2010/main" val="1755576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E1198A0-C6AC-4F9A-8AA2-48DE19E19963}"/>
              </a:ext>
            </a:extLst>
          </p:cNvPr>
          <p:cNvPicPr>
            <a:picLocks noChangeAspect="1"/>
          </p:cNvPicPr>
          <p:nvPr/>
        </p:nvPicPr>
        <p:blipFill rotWithShape="1">
          <a:blip r:embed="rId2"/>
          <a:srcRect l="40908" t="17189" r="11784" b="22630"/>
          <a:stretch/>
        </p:blipFill>
        <p:spPr>
          <a:xfrm>
            <a:off x="3441115" y="2165682"/>
            <a:ext cx="4138156" cy="3129942"/>
          </a:xfrm>
          <a:prstGeom prst="rect">
            <a:avLst/>
          </a:prstGeom>
        </p:spPr>
      </p:pic>
      <p:sp>
        <p:nvSpPr>
          <p:cNvPr id="9" name="Rectangle: cantonades arrodonides 8">
            <a:extLst>
              <a:ext uri="{FF2B5EF4-FFF2-40B4-BE49-F238E27FC236}">
                <a16:creationId xmlns:a16="http://schemas.microsoft.com/office/drawing/2014/main" id="{5FEA5C5A-7EF5-E545-96A1-7C14F9A7691B}"/>
              </a:ext>
            </a:extLst>
          </p:cNvPr>
          <p:cNvSpPr/>
          <p:nvPr/>
        </p:nvSpPr>
        <p:spPr>
          <a:xfrm>
            <a:off x="1648701" y="2096937"/>
            <a:ext cx="1512794" cy="2577352"/>
          </a:xfrm>
          <a:prstGeom prst="roundRect">
            <a:avLst/>
          </a:prstGeom>
          <a:solidFill>
            <a:srgbClr val="9315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5" name="Imagen 3">
            <a:extLst>
              <a:ext uri="{FF2B5EF4-FFF2-40B4-BE49-F238E27FC236}">
                <a16:creationId xmlns:a16="http://schemas.microsoft.com/office/drawing/2014/main" id="{9D8C3EC4-C7A9-45CE-BAF3-D75D81D8EC7F}"/>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51EC06D9-80B5-4241-895F-E591442DC676}"/>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Gender Equality Plan in Horizon Europe Projects</a:t>
            </a:r>
            <a:endParaRPr lang="cs-CZ" sz="2800" b="1" i="0" dirty="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66F4C411-0E24-44E4-AB4A-0BC27F5AABEC}"/>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Recommended GEP content areas</a:t>
            </a:r>
            <a:endParaRPr lang="cs-CZ" sz="2800" b="1" i="0" dirty="0">
              <a:solidFill>
                <a:srgbClr val="2EA234"/>
              </a:solidFill>
              <a:latin typeface="Calibri"/>
              <a:cs typeface="Calibri"/>
            </a:endParaRPr>
          </a:p>
        </p:txBody>
      </p:sp>
      <p:pic>
        <p:nvPicPr>
          <p:cNvPr id="8" name="Imagen 2">
            <a:extLst>
              <a:ext uri="{FF2B5EF4-FFF2-40B4-BE49-F238E27FC236}">
                <a16:creationId xmlns:a16="http://schemas.microsoft.com/office/drawing/2014/main" id="{8845DB72-B8C1-400E-961B-BDF0FB484396}"/>
              </a:ext>
            </a:extLst>
          </p:cNvPr>
          <p:cNvPicPr>
            <a:picLocks noChangeAspect="1"/>
          </p:cNvPicPr>
          <p:nvPr/>
        </p:nvPicPr>
        <p:blipFill rotWithShape="1">
          <a:blip r:embed="rId4"/>
          <a:srcRect l="80148" t="87282"/>
          <a:stretch/>
        </p:blipFill>
        <p:spPr>
          <a:xfrm>
            <a:off x="9450442" y="5059517"/>
            <a:ext cx="1347536" cy="455760"/>
          </a:xfrm>
          <a:prstGeom prst="rect">
            <a:avLst/>
          </a:prstGeom>
        </p:spPr>
      </p:pic>
      <p:pic>
        <p:nvPicPr>
          <p:cNvPr id="4" name="Imagen 4" descr="Imatge que conté text, Font, captura de pantalla, logotip&#10;&#10;Descripció generada automàticament">
            <a:extLst>
              <a:ext uri="{FF2B5EF4-FFF2-40B4-BE49-F238E27FC236}">
                <a16:creationId xmlns:a16="http://schemas.microsoft.com/office/drawing/2014/main" id="{D03A2B6D-D0B7-A13D-7308-FB2F816FE690}"/>
              </a:ext>
            </a:extLst>
          </p:cNvPr>
          <p:cNvPicPr>
            <a:picLocks noChangeAspect="1"/>
          </p:cNvPicPr>
          <p:nvPr/>
        </p:nvPicPr>
        <p:blipFill rotWithShape="1">
          <a:blip r:embed="rId5"/>
          <a:srcRect l="2216" t="21492" r="80650" b="19701"/>
          <a:stretch/>
        </p:blipFill>
        <p:spPr>
          <a:xfrm>
            <a:off x="1753184" y="2277741"/>
            <a:ext cx="1300095" cy="2209654"/>
          </a:xfrm>
          <a:prstGeom prst="rect">
            <a:avLst/>
          </a:prstGeom>
        </p:spPr>
      </p:pic>
    </p:spTree>
    <p:extLst>
      <p:ext uri="{BB962C8B-B14F-4D97-AF65-F5344CB8AC3E}">
        <p14:creationId xmlns:p14="http://schemas.microsoft.com/office/powerpoint/2010/main" val="3635886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909A634-2956-4E7A-8C52-0644F231BA93}"/>
              </a:ext>
            </a:extLst>
          </p:cNvPr>
          <p:cNvPicPr>
            <a:picLocks noChangeAspect="1"/>
          </p:cNvPicPr>
          <p:nvPr/>
        </p:nvPicPr>
        <p:blipFill rotWithShape="1">
          <a:blip r:embed="rId2"/>
          <a:srcRect l="642" t="9721" r="52118" b="28103"/>
          <a:stretch/>
        </p:blipFill>
        <p:spPr>
          <a:xfrm>
            <a:off x="3704532" y="1985282"/>
            <a:ext cx="3959312" cy="3185691"/>
          </a:xfrm>
          <a:prstGeom prst="rect">
            <a:avLst/>
          </a:prstGeom>
        </p:spPr>
      </p:pic>
      <p:pic>
        <p:nvPicPr>
          <p:cNvPr id="5" name="Imagen 3">
            <a:extLst>
              <a:ext uri="{FF2B5EF4-FFF2-40B4-BE49-F238E27FC236}">
                <a16:creationId xmlns:a16="http://schemas.microsoft.com/office/drawing/2014/main" id="{1A379A5E-F810-4BF5-BC5A-7AE22CA45013}"/>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035793AB-C2C4-438B-A1C8-297CC510BED3}"/>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Gender Equality Plan in Horizon Europe Projects</a:t>
            </a:r>
            <a:endParaRPr lang="cs-CZ" sz="2800" b="1" i="0" dirty="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E3117E75-1836-42C9-97C5-2E5B312A2D9E}"/>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Recommended GEP content areas</a:t>
            </a:r>
            <a:endParaRPr lang="cs-CZ" sz="2800" b="1" i="0" dirty="0">
              <a:solidFill>
                <a:srgbClr val="2EA234"/>
              </a:solidFill>
              <a:latin typeface="Calibri"/>
              <a:cs typeface="Calibri"/>
            </a:endParaRPr>
          </a:p>
        </p:txBody>
      </p:sp>
      <p:pic>
        <p:nvPicPr>
          <p:cNvPr id="8" name="Imagen 2">
            <a:extLst>
              <a:ext uri="{FF2B5EF4-FFF2-40B4-BE49-F238E27FC236}">
                <a16:creationId xmlns:a16="http://schemas.microsoft.com/office/drawing/2014/main" id="{8A78C885-AB88-4E5D-A991-CEB69C5F8D57}"/>
              </a:ext>
            </a:extLst>
          </p:cNvPr>
          <p:cNvPicPr>
            <a:picLocks noChangeAspect="1"/>
          </p:cNvPicPr>
          <p:nvPr/>
        </p:nvPicPr>
        <p:blipFill rotWithShape="1">
          <a:blip r:embed="rId4"/>
          <a:srcRect l="80148" t="87282"/>
          <a:stretch/>
        </p:blipFill>
        <p:spPr>
          <a:xfrm>
            <a:off x="9450442" y="5059517"/>
            <a:ext cx="1347536" cy="455760"/>
          </a:xfrm>
          <a:prstGeom prst="rect">
            <a:avLst/>
          </a:prstGeom>
        </p:spPr>
      </p:pic>
      <p:sp>
        <p:nvSpPr>
          <p:cNvPr id="10" name="Rectangle: cantonades arrodonides 9">
            <a:extLst>
              <a:ext uri="{FF2B5EF4-FFF2-40B4-BE49-F238E27FC236}">
                <a16:creationId xmlns:a16="http://schemas.microsoft.com/office/drawing/2014/main" id="{BD408207-B3C2-29B9-DDA7-0D076775E15F}"/>
              </a:ext>
            </a:extLst>
          </p:cNvPr>
          <p:cNvSpPr/>
          <p:nvPr/>
        </p:nvSpPr>
        <p:spPr>
          <a:xfrm>
            <a:off x="1648701" y="2149518"/>
            <a:ext cx="1512794" cy="2577352"/>
          </a:xfrm>
          <a:prstGeom prst="roundRect">
            <a:avLst/>
          </a:prstGeom>
          <a:solidFill>
            <a:srgbClr val="B0D1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4" name="Imagen 4" descr="Imatge que conté text, Font, captura de pantalla, logotip&#10;&#10;Descripció generada automàticament">
            <a:extLst>
              <a:ext uri="{FF2B5EF4-FFF2-40B4-BE49-F238E27FC236}">
                <a16:creationId xmlns:a16="http://schemas.microsoft.com/office/drawing/2014/main" id="{6B56D4E3-9B21-9EED-4B6C-A4C47B798204}"/>
              </a:ext>
            </a:extLst>
          </p:cNvPr>
          <p:cNvPicPr>
            <a:picLocks noChangeAspect="1"/>
          </p:cNvPicPr>
          <p:nvPr/>
        </p:nvPicPr>
        <p:blipFill rotWithShape="1">
          <a:blip r:embed="rId5"/>
          <a:srcRect l="20975" t="23283" r="60571" b="18734"/>
          <a:stretch/>
        </p:blipFill>
        <p:spPr>
          <a:xfrm>
            <a:off x="1706349" y="2345839"/>
            <a:ext cx="1400168" cy="2178736"/>
          </a:xfrm>
          <a:prstGeom prst="rect">
            <a:avLst/>
          </a:prstGeom>
        </p:spPr>
      </p:pic>
    </p:spTree>
    <p:extLst>
      <p:ext uri="{BB962C8B-B14F-4D97-AF65-F5344CB8AC3E}">
        <p14:creationId xmlns:p14="http://schemas.microsoft.com/office/powerpoint/2010/main" val="1867387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909A634-2956-4E7A-8C52-0644F231BA93}"/>
              </a:ext>
            </a:extLst>
          </p:cNvPr>
          <p:cNvPicPr>
            <a:picLocks noChangeAspect="1"/>
          </p:cNvPicPr>
          <p:nvPr/>
        </p:nvPicPr>
        <p:blipFill rotWithShape="1">
          <a:blip r:embed="rId2"/>
          <a:srcRect l="48266" t="12230" r="4480" b="17393"/>
          <a:stretch/>
        </p:blipFill>
        <p:spPr>
          <a:xfrm>
            <a:off x="3577819" y="1995051"/>
            <a:ext cx="3668848" cy="3280812"/>
          </a:xfrm>
          <a:prstGeom prst="rect">
            <a:avLst/>
          </a:prstGeom>
        </p:spPr>
      </p:pic>
      <p:pic>
        <p:nvPicPr>
          <p:cNvPr id="5" name="Imagen 3">
            <a:extLst>
              <a:ext uri="{FF2B5EF4-FFF2-40B4-BE49-F238E27FC236}">
                <a16:creationId xmlns:a16="http://schemas.microsoft.com/office/drawing/2014/main" id="{1A379A5E-F810-4BF5-BC5A-7AE22CA45013}"/>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035793AB-C2C4-438B-A1C8-297CC510BED3}"/>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Gender Equality Plan in Horizon Europe Projects</a:t>
            </a:r>
            <a:endParaRPr lang="cs-CZ" sz="2800" b="1" i="0" dirty="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E3117E75-1836-42C9-97C5-2E5B312A2D9E}"/>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Recommended GEP content areas</a:t>
            </a:r>
            <a:endParaRPr lang="cs-CZ" sz="2800" b="1" i="0" dirty="0">
              <a:solidFill>
                <a:srgbClr val="2EA234"/>
              </a:solidFill>
              <a:latin typeface="Calibri"/>
              <a:cs typeface="Calibri"/>
            </a:endParaRPr>
          </a:p>
        </p:txBody>
      </p:sp>
      <p:pic>
        <p:nvPicPr>
          <p:cNvPr id="8" name="Imagen 2">
            <a:extLst>
              <a:ext uri="{FF2B5EF4-FFF2-40B4-BE49-F238E27FC236}">
                <a16:creationId xmlns:a16="http://schemas.microsoft.com/office/drawing/2014/main" id="{8A78C885-AB88-4E5D-A991-CEB69C5F8D57}"/>
              </a:ext>
            </a:extLst>
          </p:cNvPr>
          <p:cNvPicPr>
            <a:picLocks noChangeAspect="1"/>
          </p:cNvPicPr>
          <p:nvPr/>
        </p:nvPicPr>
        <p:blipFill rotWithShape="1">
          <a:blip r:embed="rId4"/>
          <a:srcRect l="80148" t="87282"/>
          <a:stretch/>
        </p:blipFill>
        <p:spPr>
          <a:xfrm>
            <a:off x="9450442" y="5059517"/>
            <a:ext cx="1347536" cy="455760"/>
          </a:xfrm>
          <a:prstGeom prst="rect">
            <a:avLst/>
          </a:prstGeom>
        </p:spPr>
      </p:pic>
      <p:sp>
        <p:nvSpPr>
          <p:cNvPr id="10" name="Rectangle: cantonades arrodonides 9">
            <a:extLst>
              <a:ext uri="{FF2B5EF4-FFF2-40B4-BE49-F238E27FC236}">
                <a16:creationId xmlns:a16="http://schemas.microsoft.com/office/drawing/2014/main" id="{BD408207-B3C2-29B9-DDA7-0D076775E15F}"/>
              </a:ext>
            </a:extLst>
          </p:cNvPr>
          <p:cNvSpPr/>
          <p:nvPr/>
        </p:nvSpPr>
        <p:spPr>
          <a:xfrm>
            <a:off x="1648701" y="2149518"/>
            <a:ext cx="1512794" cy="2577352"/>
          </a:xfrm>
          <a:prstGeom prst="roundRect">
            <a:avLst/>
          </a:prstGeom>
          <a:solidFill>
            <a:srgbClr val="B0D1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4" name="Imagen 4" descr="Imatge que conté text, Font, captura de pantalla, logotip&#10;&#10;Descripció generada automàticament">
            <a:extLst>
              <a:ext uri="{FF2B5EF4-FFF2-40B4-BE49-F238E27FC236}">
                <a16:creationId xmlns:a16="http://schemas.microsoft.com/office/drawing/2014/main" id="{6B56D4E3-9B21-9EED-4B6C-A4C47B798204}"/>
              </a:ext>
            </a:extLst>
          </p:cNvPr>
          <p:cNvPicPr>
            <a:picLocks noChangeAspect="1"/>
          </p:cNvPicPr>
          <p:nvPr/>
        </p:nvPicPr>
        <p:blipFill rotWithShape="1">
          <a:blip r:embed="rId5"/>
          <a:srcRect l="20975" t="23283" r="60571" b="18734"/>
          <a:stretch/>
        </p:blipFill>
        <p:spPr>
          <a:xfrm>
            <a:off x="1706349" y="2345839"/>
            <a:ext cx="1400168" cy="2178736"/>
          </a:xfrm>
          <a:prstGeom prst="rect">
            <a:avLst/>
          </a:prstGeom>
        </p:spPr>
      </p:pic>
    </p:spTree>
    <p:extLst>
      <p:ext uri="{BB962C8B-B14F-4D97-AF65-F5344CB8AC3E}">
        <p14:creationId xmlns:p14="http://schemas.microsoft.com/office/powerpoint/2010/main" val="411794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dirty="0">
                <a:solidFill>
                  <a:schemeClr val="tx1">
                    <a:lumMod val="65000"/>
                    <a:lumOff val="35000"/>
                  </a:schemeClr>
                </a:solidFill>
                <a:latin typeface="Calibri"/>
                <a:cs typeface="Calibri"/>
              </a:rPr>
              <a:t>Agenda</a:t>
            </a:r>
            <a:endParaRPr lang="cs-CZ" sz="40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470742" y="2251439"/>
            <a:ext cx="9327236" cy="4287199"/>
          </a:xfrm>
          <a:prstGeom prst="rect">
            <a:avLst/>
          </a:prstGeom>
          <a:noFill/>
        </p:spPr>
        <p:txBody>
          <a:bodyPr wrap="square" rtlCol="0">
            <a:spAutoFit/>
          </a:bodyPr>
          <a:lstStyle/>
          <a:p>
            <a:pPr>
              <a:lnSpc>
                <a:spcPct val="150000"/>
              </a:lnSpc>
            </a:pPr>
            <a:r>
              <a:rPr lang="en-US" sz="1800" b="0" i="0" u="none" strike="noStrike" baseline="0" dirty="0">
                <a:solidFill>
                  <a:srgbClr val="000000"/>
                </a:solidFill>
                <a:latin typeface="Calibri"/>
                <a:cs typeface="Calibri"/>
              </a:rPr>
              <a:t> 9.30 – 10.00 	</a:t>
            </a:r>
            <a:r>
              <a:rPr lang="en-US" sz="1800" b="1" i="0" u="none" strike="noStrike" baseline="0" dirty="0">
                <a:solidFill>
                  <a:srgbClr val="000000"/>
                </a:solidFill>
                <a:latin typeface="Calibri"/>
                <a:cs typeface="Calibri"/>
              </a:rPr>
              <a:t>Welcome and Overview </a:t>
            </a:r>
            <a:r>
              <a:rPr lang="en-US" sz="1800" b="0" i="0" u="none" strike="noStrike" baseline="0" dirty="0">
                <a:solidFill>
                  <a:srgbClr val="000000"/>
                </a:solidFill>
                <a:latin typeface="Calibri"/>
                <a:cs typeface="Calibri"/>
              </a:rPr>
              <a:t>	</a:t>
            </a:r>
          </a:p>
          <a:p>
            <a:pPr>
              <a:lnSpc>
                <a:spcPct val="150000"/>
              </a:lnSpc>
            </a:pPr>
            <a:r>
              <a:rPr lang="fr-FR" sz="1800" b="0" i="0" u="none" strike="noStrike" baseline="0" dirty="0">
                <a:solidFill>
                  <a:srgbClr val="000000"/>
                </a:solidFill>
                <a:latin typeface="Calibri"/>
                <a:cs typeface="Calibri"/>
              </a:rPr>
              <a:t>10:00 – 11:30 	</a:t>
            </a:r>
            <a:r>
              <a:rPr lang="fr-FR" sz="1800" b="1" i="0" u="none" strike="noStrike" baseline="0" dirty="0">
                <a:solidFill>
                  <a:srgbClr val="000000"/>
                </a:solidFill>
                <a:latin typeface="Calibri"/>
                <a:cs typeface="Calibri"/>
              </a:rPr>
              <a:t>Content Part 1. </a:t>
            </a:r>
            <a:r>
              <a:rPr lang="en-US" sz="1800" i="0" u="none" strike="noStrike" baseline="0" dirty="0">
                <a:solidFill>
                  <a:srgbClr val="000000"/>
                </a:solidFill>
                <a:latin typeface="Calibri"/>
                <a:cs typeface="Calibri"/>
              </a:rPr>
              <a:t>Gender Equality Plan in Horizon Europe Projects</a:t>
            </a:r>
            <a:br>
              <a:rPr lang="en-US" sz="1800" i="0" u="none" strike="noStrike" baseline="0" dirty="0">
                <a:solidFill>
                  <a:srgbClr val="000000"/>
                </a:solidFill>
                <a:latin typeface="Calibri"/>
                <a:cs typeface="Calibri"/>
              </a:rPr>
            </a:br>
            <a:r>
              <a:rPr lang="ca-ES" sz="1800" b="0" i="0" u="none" strike="noStrike" baseline="0" dirty="0">
                <a:solidFill>
                  <a:srgbClr val="000000"/>
                </a:solidFill>
                <a:latin typeface="Calibri"/>
                <a:cs typeface="Calibri"/>
              </a:rPr>
              <a:t>11.30 – 11.45 	</a:t>
            </a:r>
            <a:r>
              <a:rPr lang="ca-ES" sz="1800" b="1" i="0" u="none" strike="noStrike" baseline="0" dirty="0">
                <a:solidFill>
                  <a:srgbClr val="000000"/>
                </a:solidFill>
                <a:latin typeface="Calibri"/>
                <a:cs typeface="Calibri"/>
              </a:rPr>
              <a:t>Break </a:t>
            </a:r>
            <a:r>
              <a:rPr lang="ca-ES" sz="1800" b="0" i="0" u="none" strike="noStrike" baseline="0" dirty="0">
                <a:solidFill>
                  <a:srgbClr val="000000"/>
                </a:solidFill>
                <a:latin typeface="Calibri"/>
                <a:cs typeface="Calibri"/>
              </a:rPr>
              <a:t>	</a:t>
            </a:r>
          </a:p>
          <a:p>
            <a:pPr>
              <a:lnSpc>
                <a:spcPct val="150000"/>
              </a:lnSpc>
            </a:pPr>
            <a:r>
              <a:rPr lang="fr-FR" sz="1800" b="0" i="0" u="none" strike="noStrike" baseline="0" dirty="0">
                <a:solidFill>
                  <a:srgbClr val="000000"/>
                </a:solidFill>
                <a:latin typeface="Calibri"/>
                <a:cs typeface="Calibri"/>
              </a:rPr>
              <a:t>11:45 – 11.30 	</a:t>
            </a:r>
            <a:r>
              <a:rPr lang="fr-FR" sz="1800" b="1" i="0" u="none" strike="noStrike" baseline="0" dirty="0">
                <a:solidFill>
                  <a:srgbClr val="000000"/>
                </a:solidFill>
                <a:latin typeface="Calibri"/>
                <a:cs typeface="Calibri"/>
              </a:rPr>
              <a:t>Content Part 2. </a:t>
            </a:r>
            <a:r>
              <a:rPr lang="ca-ES" sz="1800" i="0" u="none" strike="noStrike" baseline="0" dirty="0" err="1">
                <a:solidFill>
                  <a:srgbClr val="000000"/>
                </a:solidFill>
                <a:latin typeface="Calibri"/>
                <a:cs typeface="Calibri"/>
              </a:rPr>
              <a:t>Gender</a:t>
            </a:r>
            <a:r>
              <a:rPr lang="ca-ES" sz="1800" i="0" u="none" strike="noStrike" baseline="0" dirty="0">
                <a:solidFill>
                  <a:srgbClr val="000000"/>
                </a:solidFill>
                <a:latin typeface="Calibri"/>
                <a:cs typeface="Calibri"/>
              </a:rPr>
              <a:t> </a:t>
            </a:r>
            <a:r>
              <a:rPr lang="ca-ES" sz="1800" i="0" u="none" strike="noStrike" baseline="0" dirty="0" err="1">
                <a:solidFill>
                  <a:srgbClr val="000000"/>
                </a:solidFill>
                <a:latin typeface="Calibri"/>
                <a:cs typeface="Calibri"/>
              </a:rPr>
              <a:t>dimension</a:t>
            </a:r>
            <a:r>
              <a:rPr lang="ca-ES" sz="1800" i="0" u="none" strike="noStrike" baseline="0" dirty="0">
                <a:solidFill>
                  <a:srgbClr val="000000"/>
                </a:solidFill>
                <a:latin typeface="Calibri"/>
                <a:cs typeface="Calibri"/>
              </a:rPr>
              <a:t> in </a:t>
            </a:r>
            <a:r>
              <a:rPr lang="ca-ES" sz="1800" i="0" u="none" strike="noStrike" baseline="0" dirty="0" err="1">
                <a:solidFill>
                  <a:srgbClr val="000000"/>
                </a:solidFill>
                <a:latin typeface="Calibri"/>
                <a:cs typeface="Calibri"/>
              </a:rPr>
              <a:t>research</a:t>
            </a:r>
            <a:r>
              <a:rPr lang="ca-ES" sz="1800" i="0" u="none" strike="noStrike" baseline="0" dirty="0">
                <a:solidFill>
                  <a:srgbClr val="000000"/>
                </a:solidFill>
                <a:latin typeface="Calibri"/>
                <a:cs typeface="Calibri"/>
              </a:rPr>
              <a:t> </a:t>
            </a:r>
            <a:r>
              <a:rPr lang="ca-ES" sz="1800" i="0" u="none" strike="noStrike" baseline="0" dirty="0" err="1">
                <a:solidFill>
                  <a:srgbClr val="000000"/>
                </a:solidFill>
                <a:latin typeface="Calibri"/>
                <a:cs typeface="Calibri"/>
              </a:rPr>
              <a:t>projects</a:t>
            </a:r>
            <a:r>
              <a:rPr lang="ca-ES" sz="1800" i="0" u="none" strike="noStrike" baseline="0" dirty="0">
                <a:solidFill>
                  <a:srgbClr val="000000"/>
                </a:solidFill>
                <a:latin typeface="Calibri"/>
                <a:cs typeface="Calibri"/>
              </a:rPr>
              <a:t> 	</a:t>
            </a:r>
          </a:p>
          <a:p>
            <a:pPr>
              <a:lnSpc>
                <a:spcPct val="150000"/>
              </a:lnSpc>
            </a:pPr>
            <a:r>
              <a:rPr lang="fr-FR" sz="1800" i="0" u="none" strike="noStrike" baseline="0" dirty="0">
                <a:solidFill>
                  <a:srgbClr val="000000"/>
                </a:solidFill>
                <a:latin typeface="Calibri"/>
                <a:cs typeface="Calibri"/>
              </a:rPr>
              <a:t>12.45 – 13.15 	</a:t>
            </a:r>
            <a:r>
              <a:rPr lang="fr-FR" sz="1800" b="1" i="0" u="none" strike="noStrike" baseline="0" dirty="0">
                <a:solidFill>
                  <a:srgbClr val="000000"/>
                </a:solidFill>
                <a:latin typeface="Calibri"/>
                <a:cs typeface="Calibri"/>
              </a:rPr>
              <a:t>Content Part 3. </a:t>
            </a:r>
            <a:r>
              <a:rPr lang="en-US" sz="1800" i="0" u="none" strike="noStrike" baseline="0" dirty="0">
                <a:solidFill>
                  <a:srgbClr val="000000"/>
                </a:solidFill>
                <a:latin typeface="Calibri"/>
                <a:cs typeface="Calibri"/>
              </a:rPr>
              <a:t>EU funding opportunities on gender equality </a:t>
            </a:r>
          </a:p>
          <a:p>
            <a:pPr>
              <a:lnSpc>
                <a:spcPct val="150000"/>
              </a:lnSpc>
            </a:pPr>
            <a:r>
              <a:rPr lang="ca-ES" sz="1800" b="0" i="0" u="none" strike="noStrike" baseline="0" dirty="0">
                <a:solidFill>
                  <a:srgbClr val="000000"/>
                </a:solidFill>
                <a:latin typeface="Calibri"/>
                <a:cs typeface="Calibri"/>
              </a:rPr>
              <a:t>13.15 – 13.30 	</a:t>
            </a:r>
            <a:r>
              <a:rPr lang="ca-ES" sz="1800" b="1" i="0" u="none" strike="noStrike" baseline="0" dirty="0" err="1">
                <a:solidFill>
                  <a:srgbClr val="000000"/>
                </a:solidFill>
                <a:latin typeface="Calibri"/>
                <a:cs typeface="Calibri"/>
              </a:rPr>
              <a:t>Closure</a:t>
            </a:r>
            <a:r>
              <a:rPr lang="ca-ES" sz="1800" b="1" i="0" u="none" strike="noStrike" baseline="0" dirty="0">
                <a:solidFill>
                  <a:srgbClr val="000000"/>
                </a:solidFill>
                <a:latin typeface="Calibri"/>
                <a:cs typeface="Calibri"/>
              </a:rPr>
              <a:t> </a:t>
            </a:r>
            <a:r>
              <a:rPr lang="ca-ES" sz="1800" b="0" i="0" u="none" strike="noStrike" baseline="0" dirty="0">
                <a:solidFill>
                  <a:srgbClr val="000000"/>
                </a:solidFill>
                <a:latin typeface="Calibri"/>
                <a:cs typeface="Calibri"/>
              </a:rPr>
              <a:t>	</a:t>
            </a:r>
          </a:p>
          <a:p>
            <a:pPr>
              <a:lnSpc>
                <a:spcPct val="150000"/>
              </a:lnSpc>
            </a:pPr>
            <a:endParaRPr lang="en-US" sz="1800" b="1" i="0" u="none" strike="noStrike" baseline="0" dirty="0">
              <a:solidFill>
                <a:srgbClr val="000000"/>
              </a:solidFill>
              <a:latin typeface="Calibri"/>
              <a:cs typeface="Calibri"/>
            </a:endParaRPr>
          </a:p>
          <a:p>
            <a:pPr>
              <a:lnSpc>
                <a:spcPct val="150000"/>
              </a:lnSpc>
            </a:pPr>
            <a:r>
              <a:rPr lang="en-US" sz="1800" b="0" i="0" u="none" strike="noStrike" baseline="0" dirty="0">
                <a:solidFill>
                  <a:srgbClr val="000000"/>
                </a:solidFill>
                <a:latin typeface="Calibri"/>
                <a:cs typeface="Calibri"/>
              </a:rPr>
              <a:t>	</a:t>
            </a:r>
          </a:p>
          <a:p>
            <a:pPr>
              <a:lnSpc>
                <a:spcPct val="150000"/>
              </a:lnSpc>
            </a:pPr>
            <a:r>
              <a:rPr lang="en-US" sz="1800" b="0" i="0" u="none" strike="noStrike" baseline="0" dirty="0">
                <a:solidFill>
                  <a:srgbClr val="000000"/>
                </a:solidFill>
                <a:latin typeface="Calibri"/>
                <a:cs typeface="Calibri"/>
              </a:rPr>
              <a:t>	</a:t>
            </a:r>
          </a:p>
          <a:p>
            <a:pPr algn="just">
              <a:lnSpc>
                <a:spcPct val="150000"/>
              </a:lnSpc>
            </a:pPr>
            <a:endParaRPr lang="en-US" sz="2200" b="1"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36204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A80756C-62EA-4F06-9C45-0B33D2FD8E42}"/>
              </a:ext>
            </a:extLst>
          </p:cNvPr>
          <p:cNvPicPr>
            <a:picLocks noChangeAspect="1"/>
          </p:cNvPicPr>
          <p:nvPr/>
        </p:nvPicPr>
        <p:blipFill rotWithShape="1">
          <a:blip r:embed="rId2"/>
          <a:srcRect t="10961" r="53402" b="37943"/>
          <a:stretch/>
        </p:blipFill>
        <p:spPr>
          <a:xfrm>
            <a:off x="3754592" y="1942427"/>
            <a:ext cx="4610012" cy="3116100"/>
          </a:xfrm>
          <a:prstGeom prst="rect">
            <a:avLst/>
          </a:prstGeom>
        </p:spPr>
      </p:pic>
      <p:pic>
        <p:nvPicPr>
          <p:cNvPr id="5" name="Imagen 3">
            <a:extLst>
              <a:ext uri="{FF2B5EF4-FFF2-40B4-BE49-F238E27FC236}">
                <a16:creationId xmlns:a16="http://schemas.microsoft.com/office/drawing/2014/main" id="{52F6E100-03EF-46D2-8086-562F3A860D00}"/>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B579FBB-0BF0-4B71-8D2B-AE916A9A2C01}"/>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Gender Equality Plan in Horizon Europe Projects</a:t>
            </a:r>
            <a:endParaRPr lang="cs-CZ" sz="2800" b="1" i="0" dirty="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F3E2308-4FD6-4095-A501-0812372FB8A0}"/>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Recommended GEP content areas</a:t>
            </a:r>
            <a:endParaRPr lang="cs-CZ" sz="2800" b="1" i="0" dirty="0">
              <a:solidFill>
                <a:srgbClr val="2EA234"/>
              </a:solidFill>
              <a:latin typeface="Calibri"/>
              <a:cs typeface="Calibri"/>
            </a:endParaRPr>
          </a:p>
        </p:txBody>
      </p:sp>
      <p:pic>
        <p:nvPicPr>
          <p:cNvPr id="9" name="Imagen 2">
            <a:extLst>
              <a:ext uri="{FF2B5EF4-FFF2-40B4-BE49-F238E27FC236}">
                <a16:creationId xmlns:a16="http://schemas.microsoft.com/office/drawing/2014/main" id="{EF2D5D8C-23D4-4E6C-8764-350922451F6F}"/>
              </a:ext>
            </a:extLst>
          </p:cNvPr>
          <p:cNvPicPr>
            <a:picLocks noChangeAspect="1"/>
          </p:cNvPicPr>
          <p:nvPr/>
        </p:nvPicPr>
        <p:blipFill rotWithShape="1">
          <a:blip r:embed="rId4"/>
          <a:srcRect l="80148" t="87282"/>
          <a:stretch/>
        </p:blipFill>
        <p:spPr>
          <a:xfrm>
            <a:off x="9450442" y="5059517"/>
            <a:ext cx="1347536" cy="455760"/>
          </a:xfrm>
          <a:prstGeom prst="rect">
            <a:avLst/>
          </a:prstGeom>
        </p:spPr>
      </p:pic>
      <p:sp>
        <p:nvSpPr>
          <p:cNvPr id="4" name="Rectangle: cantonades arrodonides 3">
            <a:extLst>
              <a:ext uri="{FF2B5EF4-FFF2-40B4-BE49-F238E27FC236}">
                <a16:creationId xmlns:a16="http://schemas.microsoft.com/office/drawing/2014/main" id="{D7334D06-724C-0E5E-465E-6DD3E9F60546}"/>
              </a:ext>
            </a:extLst>
          </p:cNvPr>
          <p:cNvSpPr/>
          <p:nvPr/>
        </p:nvSpPr>
        <p:spPr>
          <a:xfrm>
            <a:off x="1648701" y="2149518"/>
            <a:ext cx="1512794" cy="2577352"/>
          </a:xfrm>
          <a:prstGeom prst="roundRect">
            <a:avLst/>
          </a:prstGeom>
          <a:solidFill>
            <a:srgbClr val="A2D5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2" name="Imagen 4" descr="Imatge que conté text, Font, captura de pantalla, logotip&#10;&#10;Descripció generada automàticament">
            <a:extLst>
              <a:ext uri="{FF2B5EF4-FFF2-40B4-BE49-F238E27FC236}">
                <a16:creationId xmlns:a16="http://schemas.microsoft.com/office/drawing/2014/main" id="{B91CF1B3-8E26-5FA2-2FE7-A01E9AB9968B}"/>
              </a:ext>
            </a:extLst>
          </p:cNvPr>
          <p:cNvPicPr>
            <a:picLocks noChangeAspect="1"/>
          </p:cNvPicPr>
          <p:nvPr/>
        </p:nvPicPr>
        <p:blipFill rotWithShape="1">
          <a:blip r:embed="rId5"/>
          <a:srcRect l="40916" t="22411" r="41359" b="21420"/>
          <a:stretch/>
        </p:blipFill>
        <p:spPr>
          <a:xfrm>
            <a:off x="1741977" y="2379457"/>
            <a:ext cx="1344900" cy="2110573"/>
          </a:xfrm>
          <a:prstGeom prst="rect">
            <a:avLst/>
          </a:prstGeom>
        </p:spPr>
      </p:pic>
    </p:spTree>
    <p:extLst>
      <p:ext uri="{BB962C8B-B14F-4D97-AF65-F5344CB8AC3E}">
        <p14:creationId xmlns:p14="http://schemas.microsoft.com/office/powerpoint/2010/main" val="525387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A80756C-62EA-4F06-9C45-0B33D2FD8E42}"/>
              </a:ext>
            </a:extLst>
          </p:cNvPr>
          <p:cNvPicPr>
            <a:picLocks noChangeAspect="1"/>
          </p:cNvPicPr>
          <p:nvPr/>
        </p:nvPicPr>
        <p:blipFill rotWithShape="1">
          <a:blip r:embed="rId2"/>
          <a:srcRect l="44536" t="15149" r="943" b="23308"/>
          <a:stretch/>
        </p:blipFill>
        <p:spPr>
          <a:xfrm>
            <a:off x="3418415" y="2032074"/>
            <a:ext cx="4739429" cy="3340868"/>
          </a:xfrm>
          <a:prstGeom prst="rect">
            <a:avLst/>
          </a:prstGeom>
        </p:spPr>
      </p:pic>
      <p:pic>
        <p:nvPicPr>
          <p:cNvPr id="5" name="Imagen 3">
            <a:extLst>
              <a:ext uri="{FF2B5EF4-FFF2-40B4-BE49-F238E27FC236}">
                <a16:creationId xmlns:a16="http://schemas.microsoft.com/office/drawing/2014/main" id="{52F6E100-03EF-46D2-8086-562F3A860D00}"/>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FB579FBB-0BF0-4B71-8D2B-AE916A9A2C01}"/>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Gender Equality Plan in Horizon Europe Projects</a:t>
            </a:r>
            <a:endParaRPr lang="cs-CZ" sz="2800" b="1" i="0" dirty="0">
              <a:solidFill>
                <a:schemeClr val="tx1">
                  <a:lumMod val="65000"/>
                  <a:lumOff val="35000"/>
                </a:schemeClr>
              </a:solidFill>
              <a:latin typeface="Calibri"/>
              <a:cs typeface="Calibri"/>
            </a:endParaRPr>
          </a:p>
        </p:txBody>
      </p:sp>
      <p:sp>
        <p:nvSpPr>
          <p:cNvPr id="7" name="QuadreDeText 6">
            <a:extLst>
              <a:ext uri="{FF2B5EF4-FFF2-40B4-BE49-F238E27FC236}">
                <a16:creationId xmlns:a16="http://schemas.microsoft.com/office/drawing/2014/main" id="{7F3E2308-4FD6-4095-A501-0812372FB8A0}"/>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Recommended GEP content areas</a:t>
            </a:r>
            <a:endParaRPr lang="cs-CZ" sz="2800" b="1" i="0" dirty="0">
              <a:solidFill>
                <a:srgbClr val="2EA234"/>
              </a:solidFill>
              <a:latin typeface="Calibri"/>
              <a:cs typeface="Calibri"/>
            </a:endParaRPr>
          </a:p>
        </p:txBody>
      </p:sp>
      <p:pic>
        <p:nvPicPr>
          <p:cNvPr id="9" name="Imagen 2">
            <a:extLst>
              <a:ext uri="{FF2B5EF4-FFF2-40B4-BE49-F238E27FC236}">
                <a16:creationId xmlns:a16="http://schemas.microsoft.com/office/drawing/2014/main" id="{EF2D5D8C-23D4-4E6C-8764-350922451F6F}"/>
              </a:ext>
            </a:extLst>
          </p:cNvPr>
          <p:cNvPicPr>
            <a:picLocks noChangeAspect="1"/>
          </p:cNvPicPr>
          <p:nvPr/>
        </p:nvPicPr>
        <p:blipFill rotWithShape="1">
          <a:blip r:embed="rId4"/>
          <a:srcRect l="80148" t="87282"/>
          <a:stretch/>
        </p:blipFill>
        <p:spPr>
          <a:xfrm>
            <a:off x="9450442" y="5059517"/>
            <a:ext cx="1347536" cy="455760"/>
          </a:xfrm>
          <a:prstGeom prst="rect">
            <a:avLst/>
          </a:prstGeom>
        </p:spPr>
      </p:pic>
      <p:sp>
        <p:nvSpPr>
          <p:cNvPr id="4" name="Rectangle: cantonades arrodonides 3">
            <a:extLst>
              <a:ext uri="{FF2B5EF4-FFF2-40B4-BE49-F238E27FC236}">
                <a16:creationId xmlns:a16="http://schemas.microsoft.com/office/drawing/2014/main" id="{D7334D06-724C-0E5E-465E-6DD3E9F60546}"/>
              </a:ext>
            </a:extLst>
          </p:cNvPr>
          <p:cNvSpPr/>
          <p:nvPr/>
        </p:nvSpPr>
        <p:spPr>
          <a:xfrm>
            <a:off x="1648701" y="2149518"/>
            <a:ext cx="1512794" cy="2577352"/>
          </a:xfrm>
          <a:prstGeom prst="roundRect">
            <a:avLst/>
          </a:prstGeom>
          <a:solidFill>
            <a:srgbClr val="A2D5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2" name="Imagen 4" descr="Imatge que conté text, Font, captura de pantalla, logotip&#10;&#10;Descripció generada automàticament">
            <a:extLst>
              <a:ext uri="{FF2B5EF4-FFF2-40B4-BE49-F238E27FC236}">
                <a16:creationId xmlns:a16="http://schemas.microsoft.com/office/drawing/2014/main" id="{B91CF1B3-8E26-5FA2-2FE7-A01E9AB9968B}"/>
              </a:ext>
            </a:extLst>
          </p:cNvPr>
          <p:cNvPicPr>
            <a:picLocks noChangeAspect="1"/>
          </p:cNvPicPr>
          <p:nvPr/>
        </p:nvPicPr>
        <p:blipFill rotWithShape="1">
          <a:blip r:embed="rId5"/>
          <a:srcRect l="40916" t="22411" r="41359" b="21420"/>
          <a:stretch/>
        </p:blipFill>
        <p:spPr>
          <a:xfrm>
            <a:off x="1741977" y="2379457"/>
            <a:ext cx="1344900" cy="2110573"/>
          </a:xfrm>
          <a:prstGeom prst="rect">
            <a:avLst/>
          </a:prstGeom>
        </p:spPr>
      </p:pic>
    </p:spTree>
    <p:extLst>
      <p:ext uri="{BB962C8B-B14F-4D97-AF65-F5344CB8AC3E}">
        <p14:creationId xmlns:p14="http://schemas.microsoft.com/office/powerpoint/2010/main" val="3776048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cantonades arrodonides 9">
            <a:extLst>
              <a:ext uri="{FF2B5EF4-FFF2-40B4-BE49-F238E27FC236}">
                <a16:creationId xmlns:a16="http://schemas.microsoft.com/office/drawing/2014/main" id="{BE43465E-32C5-CDCF-7EB4-9DF8D4ECB49B}"/>
              </a:ext>
            </a:extLst>
          </p:cNvPr>
          <p:cNvSpPr/>
          <p:nvPr/>
        </p:nvSpPr>
        <p:spPr>
          <a:xfrm>
            <a:off x="1648701" y="2149518"/>
            <a:ext cx="1512794" cy="2577352"/>
          </a:xfrm>
          <a:prstGeom prst="roundRect">
            <a:avLst/>
          </a:prstGeom>
          <a:solidFill>
            <a:srgbClr val="0045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3" name="Imagen 2">
            <a:extLst>
              <a:ext uri="{FF2B5EF4-FFF2-40B4-BE49-F238E27FC236}">
                <a16:creationId xmlns:a16="http://schemas.microsoft.com/office/drawing/2014/main" id="{6FA17280-B26B-4B59-B017-C6FB00CE24F7}"/>
              </a:ext>
            </a:extLst>
          </p:cNvPr>
          <p:cNvPicPr>
            <a:picLocks noChangeAspect="1"/>
          </p:cNvPicPr>
          <p:nvPr/>
        </p:nvPicPr>
        <p:blipFill rotWithShape="1">
          <a:blip r:embed="rId2"/>
          <a:srcRect t="15917"/>
          <a:stretch/>
        </p:blipFill>
        <p:spPr>
          <a:xfrm>
            <a:off x="3404198" y="2279604"/>
            <a:ext cx="6431114" cy="3081094"/>
          </a:xfrm>
          <a:prstGeom prst="rect">
            <a:avLst/>
          </a:prstGeom>
        </p:spPr>
      </p:pic>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6" name="QuadreDeText 5">
            <a:extLst>
              <a:ext uri="{FF2B5EF4-FFF2-40B4-BE49-F238E27FC236}">
                <a16:creationId xmlns:a16="http://schemas.microsoft.com/office/drawing/2014/main" id="{A280CB61-B388-4E47-A245-CDCCF8381B04}"/>
              </a:ext>
            </a:extLst>
          </p:cNvPr>
          <p:cNvSpPr txBox="1"/>
          <p:nvPr/>
        </p:nvSpPr>
        <p:spPr>
          <a:xfrm>
            <a:off x="2175807" y="1263214"/>
            <a:ext cx="7223760" cy="954107"/>
          </a:xfrm>
          <a:prstGeom prst="rect">
            <a:avLst/>
          </a:prstGeom>
          <a:noFill/>
        </p:spPr>
        <p:txBody>
          <a:bodyPr wrap="square" lIns="91440" tIns="45720" rIns="91440" bIns="45720" anchor="t">
            <a:spAutoFit/>
          </a:bodyPr>
          <a:lstStyle/>
          <a:p>
            <a:r>
              <a:rPr lang="en-US" sz="2800" b="1">
                <a:solidFill>
                  <a:srgbClr val="2EA234"/>
                </a:solidFill>
                <a:latin typeface="Calibri"/>
                <a:cs typeface="Calibri"/>
              </a:rPr>
              <a:t>Recommended GEP content areas</a:t>
            </a:r>
            <a:endParaRPr lang="en-US" sz="2800">
              <a:solidFill>
                <a:srgbClr val="000000"/>
              </a:solidFill>
              <a:latin typeface="Calibri"/>
              <a:cs typeface="Calibri"/>
            </a:endParaRPr>
          </a:p>
          <a:p>
            <a:endParaRPr lang="en-US" sz="2800" b="1" i="0" dirty="0">
              <a:solidFill>
                <a:srgbClr val="2EA234"/>
              </a:solidFill>
              <a:latin typeface="Calibri"/>
              <a:cs typeface="Calibri"/>
            </a:endParaRPr>
          </a:p>
        </p:txBody>
      </p:sp>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Gender Equality Plan in Horizon Europe Projects</a:t>
            </a:r>
            <a:endParaRPr lang="cs-CZ" sz="2800" b="1" i="0" dirty="0">
              <a:solidFill>
                <a:schemeClr val="tx1">
                  <a:lumMod val="65000"/>
                  <a:lumOff val="35000"/>
                </a:schemeClr>
              </a:solidFill>
              <a:latin typeface="Calibri"/>
              <a:cs typeface="Calibri"/>
            </a:endParaRPr>
          </a:p>
        </p:txBody>
      </p:sp>
      <p:pic>
        <p:nvPicPr>
          <p:cNvPr id="8" name="Imagen 2">
            <a:extLst>
              <a:ext uri="{FF2B5EF4-FFF2-40B4-BE49-F238E27FC236}">
                <a16:creationId xmlns:a16="http://schemas.microsoft.com/office/drawing/2014/main" id="{ADD08DB7-8DE8-4268-81AC-294AD18323BF}"/>
              </a:ext>
            </a:extLst>
          </p:cNvPr>
          <p:cNvPicPr>
            <a:picLocks noChangeAspect="1"/>
          </p:cNvPicPr>
          <p:nvPr/>
        </p:nvPicPr>
        <p:blipFill rotWithShape="1">
          <a:blip r:embed="rId4"/>
          <a:srcRect l="80148" t="87282"/>
          <a:stretch/>
        </p:blipFill>
        <p:spPr>
          <a:xfrm>
            <a:off x="7910400" y="5141495"/>
            <a:ext cx="1347536" cy="455760"/>
          </a:xfrm>
          <a:prstGeom prst="rect">
            <a:avLst/>
          </a:prstGeom>
        </p:spPr>
      </p:pic>
      <p:pic>
        <p:nvPicPr>
          <p:cNvPr id="4" name="Imagen 4" descr="Imatge que conté text, Font, captura de pantalla, logotip&#10;&#10;Descripció generada automàticament">
            <a:extLst>
              <a:ext uri="{FF2B5EF4-FFF2-40B4-BE49-F238E27FC236}">
                <a16:creationId xmlns:a16="http://schemas.microsoft.com/office/drawing/2014/main" id="{2C6EF2B8-8024-00EE-6974-70FE81EB5B2B}"/>
              </a:ext>
            </a:extLst>
          </p:cNvPr>
          <p:cNvPicPr>
            <a:picLocks noChangeAspect="1"/>
          </p:cNvPicPr>
          <p:nvPr/>
        </p:nvPicPr>
        <p:blipFill rotWithShape="1">
          <a:blip r:embed="rId5"/>
          <a:srcRect l="60875" t="20971" r="21622" b="18750"/>
          <a:stretch/>
        </p:blipFill>
        <p:spPr>
          <a:xfrm>
            <a:off x="1745426" y="2219696"/>
            <a:ext cx="1328056" cy="2265012"/>
          </a:xfrm>
          <a:prstGeom prst="rect">
            <a:avLst/>
          </a:prstGeom>
        </p:spPr>
      </p:pic>
    </p:spTree>
    <p:extLst>
      <p:ext uri="{BB962C8B-B14F-4D97-AF65-F5344CB8AC3E}">
        <p14:creationId xmlns:p14="http://schemas.microsoft.com/office/powerpoint/2010/main" val="3039454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469BADF-086E-4C6A-A1AB-6E3FA8E61765}"/>
              </a:ext>
            </a:extLst>
          </p:cNvPr>
          <p:cNvPicPr>
            <a:picLocks noChangeAspect="1"/>
          </p:cNvPicPr>
          <p:nvPr/>
        </p:nvPicPr>
        <p:blipFill>
          <a:blip r:embed="rId2"/>
          <a:srcRect t="6875" r="392" b="3750"/>
          <a:stretch/>
        </p:blipFill>
        <p:spPr>
          <a:xfrm>
            <a:off x="3446860" y="2036196"/>
            <a:ext cx="5690829" cy="3202711"/>
          </a:xfrm>
          <a:prstGeom prst="rect">
            <a:avLst/>
          </a:prstGeom>
        </p:spPr>
      </p:pic>
      <p:pic>
        <p:nvPicPr>
          <p:cNvPr id="6" name="Imagen 3">
            <a:extLst>
              <a:ext uri="{FF2B5EF4-FFF2-40B4-BE49-F238E27FC236}">
                <a16:creationId xmlns:a16="http://schemas.microsoft.com/office/drawing/2014/main" id="{5A7D2B23-A437-4DC4-ABC3-8E582EB590E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73F2C241-B9AE-4903-9DDF-1BAEE25E9C61}"/>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Gender Equality Plan in Horizon Europe Projects</a:t>
            </a:r>
            <a:endParaRPr lang="cs-CZ" sz="2800" b="1" i="0" dirty="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BA37C8B6-2BBD-403F-8FE7-19F73C0A8E33}"/>
              </a:ext>
            </a:extLst>
          </p:cNvPr>
          <p:cNvSpPr txBox="1"/>
          <p:nvPr/>
        </p:nvSpPr>
        <p:spPr>
          <a:xfrm>
            <a:off x="2174904" y="1260745"/>
            <a:ext cx="7223760" cy="523220"/>
          </a:xfrm>
          <a:prstGeom prst="rect">
            <a:avLst/>
          </a:prstGeom>
          <a:noFill/>
        </p:spPr>
        <p:txBody>
          <a:bodyPr wrap="square">
            <a:spAutoFit/>
          </a:bodyPr>
          <a:lstStyle/>
          <a:p>
            <a:r>
              <a:rPr lang="en-US" sz="2800" b="1" dirty="0">
                <a:solidFill>
                  <a:srgbClr val="2EA234"/>
                </a:solidFill>
                <a:latin typeface="Calibri"/>
                <a:cs typeface="Calibri"/>
              </a:rPr>
              <a:t>Recommended GEP content areas</a:t>
            </a:r>
            <a:endParaRPr lang="cs-CZ" sz="2800" b="1" i="0" dirty="0">
              <a:solidFill>
                <a:srgbClr val="2EA234"/>
              </a:solidFill>
              <a:latin typeface="Calibri"/>
              <a:cs typeface="Calibri"/>
            </a:endParaRPr>
          </a:p>
        </p:txBody>
      </p:sp>
      <p:sp>
        <p:nvSpPr>
          <p:cNvPr id="12" name="Rectangle: cantonades arrodonides 11">
            <a:extLst>
              <a:ext uri="{FF2B5EF4-FFF2-40B4-BE49-F238E27FC236}">
                <a16:creationId xmlns:a16="http://schemas.microsoft.com/office/drawing/2014/main" id="{665B7771-1261-8723-48EB-F7D0670D8323}"/>
              </a:ext>
            </a:extLst>
          </p:cNvPr>
          <p:cNvSpPr/>
          <p:nvPr/>
        </p:nvSpPr>
        <p:spPr>
          <a:xfrm>
            <a:off x="1648701" y="2149518"/>
            <a:ext cx="1512794" cy="2577352"/>
          </a:xfrm>
          <a:prstGeom prst="roundRect">
            <a:avLst/>
          </a:prstGeom>
          <a:solidFill>
            <a:srgbClr val="F39E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9" name="Imagen 4" descr="Imatge que conté text, Font, captura de pantalla, logotip&#10;&#10;Descripció generada automàticament">
            <a:extLst>
              <a:ext uri="{FF2B5EF4-FFF2-40B4-BE49-F238E27FC236}">
                <a16:creationId xmlns:a16="http://schemas.microsoft.com/office/drawing/2014/main" id="{65D9C717-2369-63EE-30DB-4EC8A8326EC0}"/>
              </a:ext>
            </a:extLst>
          </p:cNvPr>
          <p:cNvPicPr>
            <a:picLocks noChangeAspect="1"/>
          </p:cNvPicPr>
          <p:nvPr/>
        </p:nvPicPr>
        <p:blipFill rotWithShape="1">
          <a:blip r:embed="rId4"/>
          <a:srcRect l="80059" t="22985" r="2216" b="19104"/>
          <a:stretch/>
        </p:blipFill>
        <p:spPr>
          <a:xfrm>
            <a:off x="1730772" y="2356183"/>
            <a:ext cx="1344908" cy="2176019"/>
          </a:xfrm>
          <a:prstGeom prst="rect">
            <a:avLst/>
          </a:prstGeom>
        </p:spPr>
      </p:pic>
      <p:pic>
        <p:nvPicPr>
          <p:cNvPr id="15" name="Imagen 2" descr="Imatge que conté text, captura de pantalla, Font&#10;&#10;Descripció generada automàticament">
            <a:extLst>
              <a:ext uri="{FF2B5EF4-FFF2-40B4-BE49-F238E27FC236}">
                <a16:creationId xmlns:a16="http://schemas.microsoft.com/office/drawing/2014/main" id="{1C8C6CD3-2B6B-0A3C-11FD-CBF6A6441A10}"/>
              </a:ext>
            </a:extLst>
          </p:cNvPr>
          <p:cNvPicPr>
            <a:picLocks noChangeAspect="1"/>
          </p:cNvPicPr>
          <p:nvPr/>
        </p:nvPicPr>
        <p:blipFill rotWithShape="1">
          <a:blip r:embed="rId2"/>
          <a:srcRect l="80148" t="87282"/>
          <a:stretch/>
        </p:blipFill>
        <p:spPr>
          <a:xfrm>
            <a:off x="9450442" y="5059517"/>
            <a:ext cx="1347536" cy="455760"/>
          </a:xfrm>
          <a:prstGeom prst="rect">
            <a:avLst/>
          </a:prstGeom>
        </p:spPr>
      </p:pic>
      <p:sp>
        <p:nvSpPr>
          <p:cNvPr id="16" name="Rectangle 15">
            <a:extLst>
              <a:ext uri="{FF2B5EF4-FFF2-40B4-BE49-F238E27FC236}">
                <a16:creationId xmlns:a16="http://schemas.microsoft.com/office/drawing/2014/main" id="{C6222187-0475-70B6-0F96-95B0E4CD7840}"/>
              </a:ext>
            </a:extLst>
          </p:cNvPr>
          <p:cNvSpPr/>
          <p:nvPr/>
        </p:nvSpPr>
        <p:spPr>
          <a:xfrm>
            <a:off x="8068235" y="4908176"/>
            <a:ext cx="1255058" cy="5378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637802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Group Activity 1</a:t>
            </a:r>
            <a:endParaRPr lang="cs-CZ" sz="2800" b="1" i="0" dirty="0">
              <a:solidFill>
                <a:schemeClr val="tx1">
                  <a:lumMod val="65000"/>
                  <a:lumOff val="35000"/>
                </a:schemeClr>
              </a:solidFill>
              <a:latin typeface="Calibri"/>
              <a:cs typeface="Calibri"/>
            </a:endParaRPr>
          </a:p>
        </p:txBody>
      </p:sp>
      <p:pic>
        <p:nvPicPr>
          <p:cNvPr id="8" name="Imagen 2">
            <a:extLst>
              <a:ext uri="{FF2B5EF4-FFF2-40B4-BE49-F238E27FC236}">
                <a16:creationId xmlns:a16="http://schemas.microsoft.com/office/drawing/2014/main" id="{ADD08DB7-8DE8-4268-81AC-294AD18323BF}"/>
              </a:ext>
            </a:extLst>
          </p:cNvPr>
          <p:cNvPicPr>
            <a:picLocks noChangeAspect="1"/>
          </p:cNvPicPr>
          <p:nvPr/>
        </p:nvPicPr>
        <p:blipFill rotWithShape="1">
          <a:blip r:embed="rId4"/>
          <a:srcRect l="80148" t="87282"/>
          <a:stretch/>
        </p:blipFill>
        <p:spPr>
          <a:xfrm>
            <a:off x="7910400" y="5141495"/>
            <a:ext cx="1347536" cy="455760"/>
          </a:xfrm>
          <a:prstGeom prst="rect">
            <a:avLst/>
          </a:prstGeom>
        </p:spPr>
      </p:pic>
      <p:graphicFrame>
        <p:nvGraphicFramePr>
          <p:cNvPr id="9" name="Tabla 8">
            <a:extLst>
              <a:ext uri="{FF2B5EF4-FFF2-40B4-BE49-F238E27FC236}">
                <a16:creationId xmlns:a16="http://schemas.microsoft.com/office/drawing/2014/main" id="{D4932543-0B11-4F01-B5BA-6284B1A87DB8}"/>
              </a:ext>
            </a:extLst>
          </p:cNvPr>
          <p:cNvGraphicFramePr>
            <a:graphicFrameLocks noGrp="1"/>
          </p:cNvGraphicFramePr>
          <p:nvPr/>
        </p:nvGraphicFramePr>
        <p:xfrm>
          <a:off x="1512983" y="1523097"/>
          <a:ext cx="9166034" cy="3811805"/>
        </p:xfrm>
        <a:graphic>
          <a:graphicData uri="http://schemas.openxmlformats.org/drawingml/2006/table">
            <a:tbl>
              <a:tblPr firstRow="1" firstCol="1" bandRow="1">
                <a:tableStyleId>{5C22544A-7EE6-4342-B048-85BDC9FD1C3A}</a:tableStyleId>
              </a:tblPr>
              <a:tblGrid>
                <a:gridCol w="4583017">
                  <a:extLst>
                    <a:ext uri="{9D8B030D-6E8A-4147-A177-3AD203B41FA5}">
                      <a16:colId xmlns:a16="http://schemas.microsoft.com/office/drawing/2014/main" val="1927788303"/>
                    </a:ext>
                  </a:extLst>
                </a:gridCol>
                <a:gridCol w="4583017">
                  <a:extLst>
                    <a:ext uri="{9D8B030D-6E8A-4147-A177-3AD203B41FA5}">
                      <a16:colId xmlns:a16="http://schemas.microsoft.com/office/drawing/2014/main" val="2531984854"/>
                    </a:ext>
                  </a:extLst>
                </a:gridCol>
              </a:tblGrid>
              <a:tr h="689731">
                <a:tc>
                  <a:txBody>
                    <a:bodyPr/>
                    <a:lstStyle/>
                    <a:p>
                      <a:pPr algn="ctr">
                        <a:lnSpc>
                          <a:spcPct val="107000"/>
                        </a:lnSpc>
                        <a:spcAft>
                          <a:spcPts val="800"/>
                        </a:spcAft>
                      </a:pPr>
                      <a:br>
                        <a:rPr lang="en-GB" sz="1800" dirty="0">
                          <a:solidFill>
                            <a:schemeClr val="tx1"/>
                          </a:solidFill>
                          <a:effectLst/>
                        </a:rPr>
                      </a:br>
                      <a:r>
                        <a:rPr lang="en-GB" sz="1800" dirty="0">
                          <a:solidFill>
                            <a:schemeClr val="tx1"/>
                          </a:solidFill>
                          <a:effectLst/>
                        </a:rPr>
                        <a:t>Potential obstacles and drawbacks</a:t>
                      </a:r>
                      <a:br>
                        <a:rPr lang="en-GB" sz="1800" dirty="0">
                          <a:solidFill>
                            <a:schemeClr val="tx1"/>
                          </a:solidFill>
                          <a:effectLst/>
                        </a:rPr>
                      </a:br>
                      <a:endParaRPr lang="ca-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98" marR="282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br>
                        <a:rPr lang="en-GB" sz="1800" dirty="0">
                          <a:solidFill>
                            <a:schemeClr val="tx1"/>
                          </a:solidFill>
                          <a:effectLst/>
                        </a:rPr>
                      </a:br>
                      <a:r>
                        <a:rPr lang="en-GB" sz="1800" dirty="0">
                          <a:solidFill>
                            <a:schemeClr val="tx1"/>
                          </a:solidFill>
                          <a:effectLst/>
                        </a:rPr>
                        <a:t>Solutions or actions to address them</a:t>
                      </a:r>
                      <a:endParaRPr lang="ca-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298" marR="282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83505"/>
                  </a:ext>
                </a:extLst>
              </a:tr>
              <a:tr h="3037740">
                <a:tc>
                  <a:txBody>
                    <a:bodyPr/>
                    <a:lstStyle/>
                    <a:p>
                      <a:pPr algn="ctr">
                        <a:lnSpc>
                          <a:spcPct val="107000"/>
                        </a:lnSpc>
                        <a:spcAft>
                          <a:spcPts val="800"/>
                        </a:spcAft>
                      </a:pPr>
                      <a:r>
                        <a:rPr lang="en-GB" sz="800" dirty="0">
                          <a:effectLst/>
                        </a:rPr>
                        <a:t> </a:t>
                      </a:r>
                      <a:endParaRPr lang="ca-ES" sz="500" dirty="0">
                        <a:effectLst/>
                      </a:endParaRPr>
                    </a:p>
                    <a:p>
                      <a:pPr algn="ctr">
                        <a:lnSpc>
                          <a:spcPct val="107000"/>
                        </a:lnSpc>
                        <a:spcAft>
                          <a:spcPts val="800"/>
                        </a:spcAft>
                      </a:pPr>
                      <a:r>
                        <a:rPr lang="en-GB" sz="800" dirty="0">
                          <a:effectLst/>
                        </a:rPr>
                        <a:t> </a:t>
                      </a:r>
                      <a:endParaRPr lang="ca-ES" sz="500" dirty="0">
                        <a:effectLst/>
                      </a:endParaRPr>
                    </a:p>
                    <a:p>
                      <a:pPr algn="ctr">
                        <a:lnSpc>
                          <a:spcPct val="107000"/>
                        </a:lnSpc>
                        <a:spcAft>
                          <a:spcPts val="800"/>
                        </a:spcAft>
                      </a:pPr>
                      <a:r>
                        <a:rPr lang="en-GB" sz="800" dirty="0">
                          <a:effectLst/>
                        </a:rPr>
                        <a:t>   </a:t>
                      </a:r>
                      <a:endParaRPr lang="ca-ES" sz="500" dirty="0">
                        <a:effectLst/>
                      </a:endParaRPr>
                    </a:p>
                    <a:p>
                      <a:pPr algn="ctr">
                        <a:lnSpc>
                          <a:spcPct val="107000"/>
                        </a:lnSpc>
                        <a:spcAft>
                          <a:spcPts val="800"/>
                        </a:spcAft>
                      </a:pPr>
                      <a:r>
                        <a:rPr lang="en-GB" sz="800" dirty="0">
                          <a:effectLst/>
                        </a:rPr>
                        <a:t>  </a:t>
                      </a:r>
                      <a:endParaRPr lang="ca-ES" sz="500" dirty="0">
                        <a:effectLst/>
                      </a:endParaRPr>
                    </a:p>
                    <a:p>
                      <a:pPr algn="ctr">
                        <a:lnSpc>
                          <a:spcPct val="107000"/>
                        </a:lnSpc>
                        <a:spcAft>
                          <a:spcPts val="800"/>
                        </a:spcAft>
                      </a:pPr>
                      <a:r>
                        <a:rPr lang="en-GB" sz="800" dirty="0">
                          <a:effectLst/>
                        </a:rPr>
                        <a:t> </a:t>
                      </a:r>
                      <a:endParaRPr lang="ca-ES" sz="500" dirty="0">
                        <a:effectLst/>
                      </a:endParaRPr>
                    </a:p>
                    <a:p>
                      <a:pPr algn="l">
                        <a:lnSpc>
                          <a:spcPct val="107000"/>
                        </a:lnSpc>
                        <a:spcAft>
                          <a:spcPts val="800"/>
                        </a:spcAft>
                      </a:pPr>
                      <a:r>
                        <a:rPr lang="en-GB" sz="800" dirty="0">
                          <a:effectLst/>
                        </a:rPr>
                        <a:t> </a:t>
                      </a:r>
                      <a:endParaRPr lang="ca-E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8298" marR="282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ca-E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8298" marR="282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6131322"/>
                  </a:ext>
                </a:extLst>
              </a:tr>
            </a:tbl>
          </a:graphicData>
        </a:graphic>
      </p:graphicFrame>
    </p:spTree>
    <p:extLst>
      <p:ext uri="{BB962C8B-B14F-4D97-AF65-F5344CB8AC3E}">
        <p14:creationId xmlns:p14="http://schemas.microsoft.com/office/powerpoint/2010/main" val="1259277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dirty="0">
                <a:solidFill>
                  <a:schemeClr val="tx1">
                    <a:lumMod val="65000"/>
                    <a:lumOff val="35000"/>
                  </a:schemeClr>
                </a:solidFill>
                <a:latin typeface="Calibri"/>
                <a:cs typeface="Calibri"/>
              </a:rPr>
              <a:t>Agenda</a:t>
            </a:r>
            <a:endParaRPr lang="cs-CZ" sz="40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470742" y="2251439"/>
            <a:ext cx="9327236" cy="4287199"/>
          </a:xfrm>
          <a:prstGeom prst="rect">
            <a:avLst/>
          </a:prstGeom>
          <a:noFill/>
        </p:spPr>
        <p:txBody>
          <a:bodyPr wrap="square" rtlCol="0">
            <a:spAutoFit/>
          </a:bodyPr>
          <a:lstStyle/>
          <a:p>
            <a:pPr>
              <a:lnSpc>
                <a:spcPct val="150000"/>
              </a:lnSpc>
            </a:pPr>
            <a:r>
              <a:rPr lang="en-US" sz="1800" b="0" i="0" u="none" strike="noStrike" baseline="0" dirty="0">
                <a:latin typeface="Calibri"/>
                <a:cs typeface="Calibri"/>
              </a:rPr>
              <a:t> 9.30 – 10.00 	</a:t>
            </a:r>
            <a:r>
              <a:rPr lang="en-US" sz="1800" b="1" i="0" u="none" strike="noStrike" baseline="0" dirty="0">
                <a:latin typeface="Calibri"/>
                <a:cs typeface="Calibri"/>
              </a:rPr>
              <a:t>Welcome and Overview </a:t>
            </a:r>
            <a:r>
              <a:rPr lang="en-US" sz="1800" b="0" i="0" u="none" strike="noStrike" baseline="0" dirty="0">
                <a:latin typeface="Calibri"/>
                <a:cs typeface="Calibri"/>
              </a:rPr>
              <a:t>	</a:t>
            </a:r>
          </a:p>
          <a:p>
            <a:pPr>
              <a:lnSpc>
                <a:spcPct val="150000"/>
              </a:lnSpc>
            </a:pPr>
            <a:r>
              <a:rPr lang="fr-FR" sz="1800" b="0" i="0" u="none" strike="noStrike" baseline="0" dirty="0">
                <a:latin typeface="Calibri"/>
                <a:cs typeface="Calibri"/>
              </a:rPr>
              <a:t>10:00 – 11:30 	</a:t>
            </a:r>
            <a:r>
              <a:rPr lang="fr-FR" sz="1800" b="1" i="0" u="none" strike="noStrike" baseline="0" dirty="0">
                <a:latin typeface="Calibri"/>
                <a:cs typeface="Calibri"/>
              </a:rPr>
              <a:t>Content Part 1. </a:t>
            </a:r>
            <a:r>
              <a:rPr lang="en-US" sz="1800" i="0" u="none" strike="noStrike" baseline="0" dirty="0">
                <a:latin typeface="Calibri"/>
                <a:cs typeface="Calibri"/>
              </a:rPr>
              <a:t>Gender Equality Plan in Horizon Europe Projects</a:t>
            </a:r>
            <a:br>
              <a:rPr lang="en-US" sz="1800" i="0" u="none" strike="noStrike" baseline="0" dirty="0">
                <a:latin typeface="Calibri"/>
                <a:cs typeface="Calibri"/>
              </a:rPr>
            </a:br>
            <a:r>
              <a:rPr lang="ca-ES" sz="1800" b="0" i="0" u="none" strike="noStrike" baseline="0" dirty="0">
                <a:latin typeface="Calibri"/>
                <a:cs typeface="Calibri"/>
              </a:rPr>
              <a:t>11.30 – 11.45 	</a:t>
            </a:r>
            <a:r>
              <a:rPr lang="ca-ES" sz="1800" b="1" i="0" u="none" strike="noStrike" baseline="0" dirty="0">
                <a:latin typeface="Calibri"/>
                <a:cs typeface="Calibri"/>
              </a:rPr>
              <a:t>Break </a:t>
            </a:r>
            <a:r>
              <a:rPr lang="ca-ES" sz="1800" b="0" i="0" u="none" strike="noStrike" baseline="0" dirty="0">
                <a:latin typeface="Calibri"/>
                <a:cs typeface="Calibri"/>
              </a:rPr>
              <a:t>	</a:t>
            </a:r>
          </a:p>
          <a:p>
            <a:pPr>
              <a:lnSpc>
                <a:spcPct val="150000"/>
              </a:lnSpc>
            </a:pPr>
            <a:r>
              <a:rPr lang="fr-FR" sz="1800" b="0" i="0" u="none" strike="noStrike" baseline="0" dirty="0">
                <a:solidFill>
                  <a:schemeClr val="accent6"/>
                </a:solidFill>
                <a:latin typeface="Calibri"/>
                <a:cs typeface="Calibri"/>
              </a:rPr>
              <a:t>11:45 – 11.30 	</a:t>
            </a:r>
            <a:r>
              <a:rPr lang="fr-FR" sz="1800" b="1" i="0" u="none" strike="noStrike" baseline="0" dirty="0">
                <a:solidFill>
                  <a:schemeClr val="accent6"/>
                </a:solidFill>
                <a:latin typeface="Calibri"/>
                <a:cs typeface="Calibri"/>
              </a:rPr>
              <a:t>Content Part 2. </a:t>
            </a:r>
            <a:r>
              <a:rPr lang="ca-ES" sz="1800" i="0" u="none" strike="noStrike" baseline="0" dirty="0" err="1">
                <a:solidFill>
                  <a:schemeClr val="accent6"/>
                </a:solidFill>
                <a:latin typeface="Calibri"/>
                <a:cs typeface="Calibri"/>
              </a:rPr>
              <a:t>Gender</a:t>
            </a:r>
            <a:r>
              <a:rPr lang="ca-ES" sz="1800" i="0" u="none" strike="noStrike" baseline="0" dirty="0">
                <a:solidFill>
                  <a:schemeClr val="accent6"/>
                </a:solidFill>
                <a:latin typeface="Calibri"/>
                <a:cs typeface="Calibri"/>
              </a:rPr>
              <a:t> </a:t>
            </a:r>
            <a:r>
              <a:rPr lang="ca-ES" sz="1800" i="0" u="none" strike="noStrike" baseline="0" dirty="0" err="1">
                <a:solidFill>
                  <a:schemeClr val="accent6"/>
                </a:solidFill>
                <a:latin typeface="Calibri"/>
                <a:cs typeface="Calibri"/>
              </a:rPr>
              <a:t>dimension</a:t>
            </a:r>
            <a:r>
              <a:rPr lang="ca-ES" sz="1800" i="0" u="none" strike="noStrike" baseline="0" dirty="0">
                <a:solidFill>
                  <a:schemeClr val="accent6"/>
                </a:solidFill>
                <a:latin typeface="Calibri"/>
                <a:cs typeface="Calibri"/>
              </a:rPr>
              <a:t> in </a:t>
            </a:r>
            <a:r>
              <a:rPr lang="ca-ES" sz="1800" i="0" u="none" strike="noStrike" baseline="0" dirty="0" err="1">
                <a:solidFill>
                  <a:schemeClr val="accent6"/>
                </a:solidFill>
                <a:latin typeface="Calibri"/>
                <a:cs typeface="Calibri"/>
              </a:rPr>
              <a:t>research</a:t>
            </a:r>
            <a:r>
              <a:rPr lang="ca-ES" sz="1800" i="0" u="none" strike="noStrike" baseline="0" dirty="0">
                <a:solidFill>
                  <a:schemeClr val="accent6"/>
                </a:solidFill>
                <a:latin typeface="Calibri"/>
                <a:cs typeface="Calibri"/>
              </a:rPr>
              <a:t> </a:t>
            </a:r>
            <a:r>
              <a:rPr lang="ca-ES" sz="1800" i="0" u="none" strike="noStrike" baseline="0" dirty="0" err="1">
                <a:solidFill>
                  <a:schemeClr val="accent6"/>
                </a:solidFill>
                <a:latin typeface="Calibri"/>
                <a:cs typeface="Calibri"/>
              </a:rPr>
              <a:t>projects</a:t>
            </a:r>
            <a:r>
              <a:rPr lang="ca-ES" sz="1800" i="0" u="none" strike="noStrike" baseline="0" dirty="0">
                <a:solidFill>
                  <a:schemeClr val="accent6"/>
                </a:solidFill>
                <a:latin typeface="Calibri"/>
                <a:cs typeface="Calibri"/>
              </a:rPr>
              <a:t> 	</a:t>
            </a:r>
          </a:p>
          <a:p>
            <a:pPr>
              <a:lnSpc>
                <a:spcPct val="150000"/>
              </a:lnSpc>
            </a:pPr>
            <a:r>
              <a:rPr lang="fr-FR" sz="1800" i="0" u="none" strike="noStrike" baseline="0" dirty="0">
                <a:latin typeface="Calibri"/>
                <a:cs typeface="Calibri"/>
              </a:rPr>
              <a:t>12.45 – 13.15 	</a:t>
            </a:r>
            <a:r>
              <a:rPr lang="fr-FR" sz="1800" b="1" i="0" u="none" strike="noStrike" baseline="0" dirty="0">
                <a:latin typeface="Calibri"/>
                <a:cs typeface="Calibri"/>
              </a:rPr>
              <a:t>Content Part 3. </a:t>
            </a:r>
            <a:r>
              <a:rPr lang="en-US" sz="1800" i="0" u="none" strike="noStrike" baseline="0" dirty="0">
                <a:latin typeface="Calibri"/>
                <a:cs typeface="Calibri"/>
              </a:rPr>
              <a:t>EU funding opportunities on gender equality </a:t>
            </a:r>
          </a:p>
          <a:p>
            <a:pPr>
              <a:lnSpc>
                <a:spcPct val="150000"/>
              </a:lnSpc>
            </a:pPr>
            <a:r>
              <a:rPr lang="ca-ES" sz="1800" b="0" i="0" u="none" strike="noStrike" baseline="0" dirty="0">
                <a:latin typeface="Calibri"/>
                <a:cs typeface="Calibri"/>
              </a:rPr>
              <a:t>13.15 – 13.30 	</a:t>
            </a:r>
            <a:r>
              <a:rPr lang="ca-ES" sz="1800" b="1" i="0" u="none" strike="noStrike" baseline="0" dirty="0" err="1">
                <a:latin typeface="Calibri"/>
                <a:cs typeface="Calibri"/>
              </a:rPr>
              <a:t>Closure</a:t>
            </a:r>
            <a:r>
              <a:rPr lang="ca-ES" sz="1800" b="1" i="0" u="none" strike="noStrike" baseline="0" dirty="0">
                <a:latin typeface="Calibri"/>
                <a:cs typeface="Calibri"/>
              </a:rPr>
              <a:t> </a:t>
            </a:r>
            <a:r>
              <a:rPr lang="ca-ES" sz="1800" b="0" i="0" u="none" strike="noStrike" baseline="0" dirty="0">
                <a:latin typeface="Calibri"/>
                <a:cs typeface="Calibri"/>
              </a:rPr>
              <a:t>	</a:t>
            </a:r>
          </a:p>
          <a:p>
            <a:pPr>
              <a:lnSpc>
                <a:spcPct val="150000"/>
              </a:lnSpc>
            </a:pPr>
            <a:endParaRPr lang="en-US" sz="1800" b="1" i="0" u="none" strike="noStrike" baseline="0" dirty="0">
              <a:latin typeface="Calibri"/>
              <a:cs typeface="Calibri"/>
            </a:endParaRPr>
          </a:p>
          <a:p>
            <a:pPr>
              <a:lnSpc>
                <a:spcPct val="150000"/>
              </a:lnSpc>
            </a:pPr>
            <a:r>
              <a:rPr lang="en-US" sz="1800" b="0" i="0" u="none" strike="noStrike" baseline="0" dirty="0">
                <a:latin typeface="Calibri"/>
                <a:cs typeface="Calibri"/>
              </a:rPr>
              <a:t>	</a:t>
            </a:r>
          </a:p>
          <a:p>
            <a:pPr>
              <a:lnSpc>
                <a:spcPct val="150000"/>
              </a:lnSpc>
            </a:pPr>
            <a:r>
              <a:rPr lang="en-US" sz="1800" b="0" i="0" u="none" strike="noStrike" baseline="0" dirty="0">
                <a:latin typeface="Calibri"/>
                <a:cs typeface="Calibri"/>
              </a:rPr>
              <a:t>	</a:t>
            </a:r>
          </a:p>
          <a:p>
            <a:pPr algn="just">
              <a:lnSpc>
                <a:spcPct val="150000"/>
              </a:lnSpc>
            </a:pPr>
            <a:endParaRPr lang="en-US" sz="2200" b="1"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285215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a:extLst>
              <a:ext uri="{FF2B5EF4-FFF2-40B4-BE49-F238E27FC236}">
                <a16:creationId xmlns:a16="http://schemas.microsoft.com/office/drawing/2014/main" id="{4FBBD66E-DB36-457C-AAA7-24C9AA03CCE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6A0991B8-06F9-4A06-B961-D09100E77883}"/>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49C52FA4-8E5F-4AB4-9879-7F9AEC7EFB0E}"/>
              </a:ext>
            </a:extLst>
          </p:cNvPr>
          <p:cNvSpPr txBox="1"/>
          <p:nvPr/>
        </p:nvSpPr>
        <p:spPr>
          <a:xfrm>
            <a:off x="1803673" y="1637317"/>
            <a:ext cx="9001760" cy="3539430"/>
          </a:xfrm>
          <a:prstGeom prst="rect">
            <a:avLst/>
          </a:prstGeom>
          <a:noFill/>
        </p:spPr>
        <p:txBody>
          <a:bodyPr wrap="square" lIns="91440" tIns="45720" rIns="91440" bIns="45720" anchor="t">
            <a:spAutoFit/>
          </a:bodyPr>
          <a:lstStyle/>
          <a:p>
            <a:pPr marL="514350" indent="-514350">
              <a:buAutoNum type="arabicPeriod"/>
            </a:pPr>
            <a:r>
              <a:rPr lang="en-US" sz="2800" b="1" dirty="0">
                <a:solidFill>
                  <a:srgbClr val="2EA234"/>
                </a:solidFill>
                <a:latin typeface="Calibri"/>
                <a:cs typeface="Calibri"/>
              </a:rPr>
              <a:t>Excellence criteria</a:t>
            </a:r>
            <a:endParaRPr lang="en-US" sz="2800" dirty="0">
              <a:solidFill>
                <a:srgbClr val="000000"/>
              </a:solidFill>
              <a:latin typeface="Calibri"/>
              <a:cs typeface="Calibri"/>
            </a:endParaRPr>
          </a:p>
          <a:p>
            <a:pPr marL="514350" indent="-514350">
              <a:buAutoNum type="arabicPeriod"/>
            </a:pPr>
            <a:r>
              <a:rPr lang="en-US" sz="2800" b="1" dirty="0">
                <a:solidFill>
                  <a:srgbClr val="2EA234"/>
                </a:solidFill>
                <a:latin typeface="Calibri"/>
                <a:cs typeface="Calibri"/>
              </a:rPr>
              <a:t>Project</a:t>
            </a:r>
            <a:r>
              <a:rPr lang="en-US" sz="2800" b="1" dirty="0">
                <a:solidFill>
                  <a:srgbClr val="2EA234"/>
                </a:solidFill>
                <a:ea typeface="+mn-lt"/>
                <a:cs typeface="+mn-lt"/>
              </a:rPr>
              <a:t> implementation criteria</a:t>
            </a:r>
            <a:endParaRPr lang="en-US" sz="2800" dirty="0">
              <a:solidFill>
                <a:srgbClr val="000000"/>
              </a:solidFill>
              <a:ea typeface="+mn-lt"/>
              <a:cs typeface="+mn-lt"/>
            </a:endParaRPr>
          </a:p>
          <a:p>
            <a:pPr marL="514350" indent="-514350">
              <a:buAutoNum type="arabicPeriod"/>
            </a:pPr>
            <a:r>
              <a:rPr lang="en-US" sz="2800" b="1" dirty="0">
                <a:solidFill>
                  <a:srgbClr val="2EA234"/>
                </a:solidFill>
                <a:ea typeface="+mn-lt"/>
                <a:cs typeface="+mn-lt"/>
              </a:rPr>
              <a:t>Impact criteria</a:t>
            </a:r>
            <a:endParaRPr lang="en-US" sz="2800" dirty="0">
              <a:solidFill>
                <a:srgbClr val="000000"/>
              </a:solidFill>
              <a:ea typeface="+mn-lt"/>
              <a:cs typeface="+mn-lt"/>
            </a:endParaRPr>
          </a:p>
          <a:p>
            <a:pPr marL="514350" indent="-514350">
              <a:buAutoNum type="arabicPeriod"/>
            </a:pPr>
            <a:r>
              <a:rPr lang="en-US" sz="2800" b="1" dirty="0">
                <a:solidFill>
                  <a:srgbClr val="2EA234"/>
                </a:solidFill>
                <a:ea typeface="+mn-lt"/>
                <a:cs typeface="+mn-lt"/>
              </a:rPr>
              <a:t>Annex 5. Specific rules. Model grant agreement</a:t>
            </a:r>
            <a:endParaRPr lang="en-US" sz="2800" dirty="0">
              <a:solidFill>
                <a:srgbClr val="000000"/>
              </a:solidFill>
              <a:ea typeface="+mn-lt"/>
              <a:cs typeface="+mn-lt"/>
            </a:endParaRPr>
          </a:p>
          <a:p>
            <a:pPr marL="514350" indent="-514350">
              <a:buAutoNum type="arabicPeriod"/>
            </a:pPr>
            <a:r>
              <a:rPr lang="en-US" sz="2800" b="1" dirty="0">
                <a:solidFill>
                  <a:srgbClr val="2EA234"/>
                </a:solidFill>
                <a:ea typeface="+mn-lt"/>
                <a:cs typeface="+mn-lt"/>
              </a:rPr>
              <a:t>Measures to promote gender equality within a project</a:t>
            </a:r>
            <a:endParaRPr lang="en-US" sz="2800" dirty="0">
              <a:solidFill>
                <a:srgbClr val="000000"/>
              </a:solidFill>
              <a:ea typeface="+mn-lt"/>
              <a:cs typeface="+mn-lt"/>
            </a:endParaRPr>
          </a:p>
          <a:p>
            <a:pPr marL="514350" indent="-514350">
              <a:buAutoNum type="arabicPeriod"/>
            </a:pPr>
            <a:r>
              <a:rPr lang="en-US" sz="2800" b="1" dirty="0">
                <a:solidFill>
                  <a:srgbClr val="2EA234"/>
                </a:solidFill>
                <a:ea typeface="+mn-lt"/>
                <a:cs typeface="+mn-lt"/>
              </a:rPr>
              <a:t>Work plan and resources</a:t>
            </a:r>
            <a:endParaRPr lang="en-US" sz="2800" dirty="0">
              <a:solidFill>
                <a:srgbClr val="000000"/>
              </a:solidFill>
              <a:ea typeface="+mn-lt"/>
              <a:cs typeface="+mn-lt"/>
            </a:endParaRPr>
          </a:p>
          <a:p>
            <a:pPr marL="514350" indent="-514350">
              <a:buAutoNum type="arabicPeriod"/>
            </a:pPr>
            <a:r>
              <a:rPr lang="en-US" sz="2800" b="1" dirty="0">
                <a:solidFill>
                  <a:srgbClr val="2EA234"/>
                </a:solidFill>
                <a:ea typeface="+mn-lt"/>
                <a:cs typeface="+mn-lt"/>
              </a:rPr>
              <a:t>Budget and eligible costs</a:t>
            </a:r>
            <a:endParaRPr lang="en-US" sz="2800" dirty="0">
              <a:solidFill>
                <a:srgbClr val="000000"/>
              </a:solidFill>
              <a:ea typeface="+mn-lt"/>
              <a:cs typeface="+mn-lt"/>
            </a:endParaRPr>
          </a:p>
          <a:p>
            <a:pPr marL="514350" indent="-514350">
              <a:buAutoNum type="arabicPeriod"/>
            </a:pPr>
            <a:r>
              <a:rPr lang="en-US" sz="2800" b="1" dirty="0">
                <a:solidFill>
                  <a:srgbClr val="2EA234"/>
                </a:solidFill>
                <a:ea typeface="+mn-lt"/>
                <a:cs typeface="+mn-lt"/>
              </a:rPr>
              <a:t>Evaluation</a:t>
            </a:r>
            <a:endParaRPr lang="en-US" sz="2800" dirty="0">
              <a:solidFill>
                <a:srgbClr val="000000"/>
              </a:solidFill>
              <a:ea typeface="+mn-lt"/>
              <a:cs typeface="+mn-lt"/>
            </a:endParaRPr>
          </a:p>
        </p:txBody>
      </p:sp>
    </p:spTree>
    <p:extLst>
      <p:ext uri="{BB962C8B-B14F-4D97-AF65-F5344CB8AC3E}">
        <p14:creationId xmlns:p14="http://schemas.microsoft.com/office/powerpoint/2010/main" val="1631933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855694" y="1783965"/>
            <a:ext cx="8480611" cy="3600986"/>
          </a:xfrm>
          <a:prstGeom prst="rect">
            <a:avLst/>
          </a:prstGeom>
          <a:noFill/>
        </p:spPr>
        <p:txBody>
          <a:bodyPr wrap="square" lIns="91440" tIns="45720" rIns="91440" bIns="45720" rtlCol="0" anchor="t">
            <a:spAutoFit/>
          </a:bodyPr>
          <a:lstStyle/>
          <a:p>
            <a:pPr marL="285750" indent="-285750" algn="just">
              <a:buFontTx/>
              <a:buChar char="-"/>
            </a:pPr>
            <a:r>
              <a:rPr lang="en-GB" sz="2400" dirty="0"/>
              <a:t>[…] appropriate consideration of the </a:t>
            </a:r>
            <a:r>
              <a:rPr lang="en-GB" sz="2400" b="1" dirty="0"/>
              <a:t>gender dimension in research and innovation content.</a:t>
            </a:r>
            <a:endParaRPr lang="en-GB" sz="2400" b="1" dirty="0">
              <a:solidFill>
                <a:srgbClr val="000000"/>
              </a:solidFill>
              <a:cs typeface="Calibri" panose="020F0502020204030204"/>
            </a:endParaRPr>
          </a:p>
          <a:p>
            <a:pPr algn="just"/>
            <a:endParaRPr lang="en-GB" sz="2400" b="1" dirty="0">
              <a:solidFill>
                <a:srgbClr val="000000"/>
              </a:solidFill>
              <a:cs typeface="Calibri" panose="020F0502020204030204"/>
            </a:endParaRPr>
          </a:p>
          <a:p>
            <a:pPr marL="742950" lvl="1" indent="-285750" algn="just">
              <a:buFont typeface="Wingdings" panose="05000000000000000000" pitchFamily="2" charset="2"/>
              <a:buChar char="à"/>
            </a:pPr>
            <a:r>
              <a:rPr lang="en-GB" sz="2000" i="1" dirty="0">
                <a:solidFill>
                  <a:srgbClr val="0070C0"/>
                </a:solidFill>
                <a:sym typeface="Wingdings" panose="05000000000000000000" pitchFamily="2" charset="2"/>
              </a:rPr>
              <a:t>Describe how the gender dimension is taken into account in the project’s R&amp;I content and training programmes.</a:t>
            </a:r>
          </a:p>
          <a:p>
            <a:pPr lvl="1" algn="just"/>
            <a:endParaRPr lang="en-GB" sz="2000" i="1" dirty="0">
              <a:solidFill>
                <a:srgbClr val="0070C0"/>
              </a:solidFill>
              <a:cs typeface="Calibri" panose="020F0502020204030204"/>
            </a:endParaRPr>
          </a:p>
          <a:p>
            <a:pPr marL="742950" lvl="1" indent="-285750" algn="just">
              <a:buFont typeface="Wingdings" panose="05000000000000000000" pitchFamily="2" charset="2"/>
              <a:buChar char="à"/>
            </a:pPr>
            <a:r>
              <a:rPr lang="en-GB" sz="2000" i="1" dirty="0">
                <a:solidFill>
                  <a:srgbClr val="0070C0"/>
                </a:solidFill>
                <a:sym typeface="Wingdings" panose="05000000000000000000" pitchFamily="2" charset="2"/>
              </a:rPr>
              <a:t>If you do not consider such a gender dimension to be relevant in your project, please provide a justification.</a:t>
            </a:r>
          </a:p>
          <a:p>
            <a:pPr marL="742950" lvl="1" indent="-285750">
              <a:buFont typeface="Wingdings" panose="05000000000000000000" pitchFamily="2" charset="2"/>
              <a:buChar char="à"/>
            </a:pPr>
            <a:endParaRPr lang="en-GB" sz="2000" i="1" dirty="0">
              <a:solidFill>
                <a:srgbClr val="0070C0"/>
              </a:solidFill>
              <a:sym typeface="Wingdings" panose="05000000000000000000" pitchFamily="2" charset="2"/>
            </a:endParaRPr>
          </a:p>
          <a:p>
            <a:pPr marL="0" lvl="1"/>
            <a:r>
              <a:rPr lang="en-GB" i="1" dirty="0"/>
              <a:t> Note: this question relates to the content of the planned R&amp;I  activities, and not to gender balance in teams in charge or carrying out the project</a:t>
            </a:r>
            <a:endParaRPr lang="en-GB" i="1" dirty="0">
              <a:cs typeface="Calibri"/>
            </a:endParaRPr>
          </a:p>
        </p:txBody>
      </p:sp>
      <p:sp>
        <p:nvSpPr>
          <p:cNvPr id="8" name="CuadroTexto 7">
            <a:extLst>
              <a:ext uri="{FF2B5EF4-FFF2-40B4-BE49-F238E27FC236}">
                <a16:creationId xmlns:a16="http://schemas.microsoft.com/office/drawing/2014/main" id="{5798C754-70EF-4AB3-9953-F0307F554203}"/>
              </a:ext>
            </a:extLst>
          </p:cNvPr>
          <p:cNvSpPr txBox="1"/>
          <p:nvPr/>
        </p:nvSpPr>
        <p:spPr>
          <a:xfrm>
            <a:off x="1806618" y="5323455"/>
            <a:ext cx="5508300" cy="276999"/>
          </a:xfrm>
          <a:prstGeom prst="rect">
            <a:avLst/>
          </a:prstGeom>
          <a:noFill/>
        </p:spPr>
        <p:txBody>
          <a:bodyPr wrap="square" rtlCol="0">
            <a:spAutoFit/>
          </a:bodyPr>
          <a:lstStyle/>
          <a:p>
            <a:r>
              <a:rPr lang="fr-FR" sz="1200" dirty="0">
                <a:hlinkClick r:id="rId2"/>
              </a:rPr>
              <a:t>Source: Standard Application </a:t>
            </a:r>
            <a:r>
              <a:rPr lang="fr-FR" sz="1200" dirty="0" err="1">
                <a:hlinkClick r:id="rId2"/>
              </a:rPr>
              <a:t>Form</a:t>
            </a:r>
            <a:r>
              <a:rPr lang="fr-FR" sz="1200" dirty="0">
                <a:hlinkClick r:id="rId2"/>
              </a:rPr>
              <a:t>. HE Programme</a:t>
            </a:r>
            <a:endParaRPr lang="ca-ES" sz="1200" dirty="0"/>
          </a:p>
        </p:txBody>
      </p:sp>
      <p:pic>
        <p:nvPicPr>
          <p:cNvPr id="7" name="Imagen 3">
            <a:extLst>
              <a:ext uri="{FF2B5EF4-FFF2-40B4-BE49-F238E27FC236}">
                <a16:creationId xmlns:a16="http://schemas.microsoft.com/office/drawing/2014/main" id="{4FBBD66E-DB36-457C-AAA7-24C9AA03CCEB}"/>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6A0991B8-06F9-4A06-B961-D09100E77883}"/>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49C52FA4-8E5F-4AB4-9879-7F9AEC7EFB0E}"/>
              </a:ext>
            </a:extLst>
          </p:cNvPr>
          <p:cNvSpPr txBox="1"/>
          <p:nvPr/>
        </p:nvSpPr>
        <p:spPr>
          <a:xfrm>
            <a:off x="2174904" y="1139086"/>
            <a:ext cx="7223760" cy="523220"/>
          </a:xfrm>
          <a:prstGeom prst="rect">
            <a:avLst/>
          </a:prstGeom>
          <a:noFill/>
        </p:spPr>
        <p:txBody>
          <a:bodyPr wrap="square">
            <a:spAutoFit/>
          </a:bodyPr>
          <a:lstStyle/>
          <a:p>
            <a:r>
              <a:rPr lang="en-US" sz="2800" b="1" dirty="0">
                <a:solidFill>
                  <a:srgbClr val="2EA234"/>
                </a:solidFill>
                <a:latin typeface="Calibri"/>
                <a:cs typeface="Calibri"/>
              </a:rPr>
              <a:t>Excellence criteria</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347098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092467" y="1832013"/>
            <a:ext cx="10164298" cy="3323987"/>
          </a:xfrm>
          <a:prstGeom prst="rect">
            <a:avLst/>
          </a:prstGeom>
          <a:noFill/>
        </p:spPr>
        <p:txBody>
          <a:bodyPr wrap="square" lIns="91440" tIns="45720" rIns="91440" bIns="45720" rtlCol="0" anchor="t">
            <a:spAutoFit/>
          </a:bodyPr>
          <a:lstStyle/>
          <a:p>
            <a:r>
              <a:rPr lang="en-US" sz="2000" b="1" dirty="0"/>
              <a:t>EXAMPLE. Rethinking Standards and Reference Models</a:t>
            </a:r>
          </a:p>
          <a:p>
            <a:pPr>
              <a:spcAft>
                <a:spcPts val="1200"/>
              </a:spcAft>
            </a:pPr>
            <a:br>
              <a:rPr lang="en-US" dirty="0"/>
            </a:br>
            <a:r>
              <a:rPr lang="en-US" dirty="0"/>
              <a:t>Standards and reference models based on a single </a:t>
            </a:r>
            <a:r>
              <a:rPr lang="en-US" u="sng" dirty="0">
                <a:hlinkClick r:id="rId3"/>
              </a:rPr>
              <a:t>sex</a:t>
            </a:r>
            <a:r>
              <a:rPr lang="en-US" dirty="0"/>
              <a:t> (or particular groups of men or women) can have damaging material consequences. For example:</a:t>
            </a:r>
            <a:endParaRPr lang="en-US" sz="2000" dirty="0">
              <a:ea typeface="+mn-lt"/>
              <a:cs typeface="+mn-lt"/>
            </a:endParaRPr>
          </a:p>
          <a:p>
            <a:pPr marL="285750" indent="-285750">
              <a:spcAft>
                <a:spcPts val="1200"/>
              </a:spcAft>
              <a:buFont typeface="Arial"/>
              <a:buChar char="•"/>
            </a:pPr>
            <a:r>
              <a:rPr lang="en-US" sz="1700" b="1" dirty="0">
                <a:ea typeface="+mn-lt"/>
                <a:cs typeface="+mn-lt"/>
              </a:rPr>
              <a:t>Cardiac Health Misdiagnosis</a:t>
            </a:r>
            <a:r>
              <a:rPr lang="en-US" sz="1700" dirty="0">
                <a:ea typeface="+mn-lt"/>
                <a:cs typeface="+mn-lt"/>
              </a:rPr>
              <a:t>: Heart attack symptoms differ by sex, leading to misdiagnoses in women.</a:t>
            </a:r>
          </a:p>
          <a:p>
            <a:pPr marL="285750" indent="-285750">
              <a:spcAft>
                <a:spcPts val="1200"/>
              </a:spcAft>
              <a:buFont typeface="Arial"/>
              <a:buChar char="•"/>
            </a:pPr>
            <a:r>
              <a:rPr lang="en-US" sz="1700" b="1" dirty="0">
                <a:ea typeface="+mn-lt"/>
                <a:cs typeface="+mn-lt"/>
              </a:rPr>
              <a:t>Vehicle Safety</a:t>
            </a:r>
            <a:r>
              <a:rPr lang="en-US" sz="1700" dirty="0">
                <a:ea typeface="+mn-lt"/>
                <a:cs typeface="+mn-lt"/>
              </a:rPr>
              <a:t>: Crash test dummies based on male anatomy raise injury risks for women.</a:t>
            </a:r>
          </a:p>
          <a:p>
            <a:pPr marL="285750" indent="-285750">
              <a:spcAft>
                <a:spcPts val="1200"/>
              </a:spcAft>
              <a:buFont typeface="Arial"/>
              <a:buChar char="•"/>
            </a:pPr>
            <a:r>
              <a:rPr lang="en-US" sz="1700" b="1" dirty="0">
                <a:ea typeface="+mn-lt"/>
                <a:cs typeface="+mn-lt"/>
              </a:rPr>
              <a:t>Protective Equipment Fit</a:t>
            </a:r>
            <a:r>
              <a:rPr lang="en-US" sz="1700" dirty="0">
                <a:ea typeface="+mn-lt"/>
                <a:cs typeface="+mn-lt"/>
              </a:rPr>
              <a:t>: Safety gear often fits women poorly, reducing effectiveness and increasing risk.</a:t>
            </a:r>
          </a:p>
          <a:p>
            <a:pPr marL="285750" indent="-285750">
              <a:spcAft>
                <a:spcPts val="1200"/>
              </a:spcAft>
              <a:buFont typeface="Arial"/>
              <a:buChar char="•"/>
            </a:pPr>
            <a:r>
              <a:rPr lang="en-US" sz="1700" b="1" dirty="0">
                <a:ea typeface="+mn-lt"/>
                <a:cs typeface="+mn-lt"/>
              </a:rPr>
              <a:t>Pharmaceutical Dosages</a:t>
            </a:r>
            <a:r>
              <a:rPr lang="en-US" sz="1700" dirty="0">
                <a:ea typeface="+mn-lt"/>
                <a:cs typeface="+mn-lt"/>
              </a:rPr>
              <a:t>: Male-based drug dosages cause side effects in women, who metabolize differently.</a:t>
            </a:r>
          </a:p>
          <a:p>
            <a:pPr marL="285750" indent="-285750">
              <a:buFont typeface="Arial"/>
              <a:buChar char="•"/>
            </a:pPr>
            <a:endParaRPr lang="en-US" dirty="0">
              <a:cs typeface="Calibri" panose="020F0502020204030204"/>
            </a:endParaRPr>
          </a:p>
        </p:txBody>
      </p:sp>
      <p:sp>
        <p:nvSpPr>
          <p:cNvPr id="8" name="CuadroTexto 7">
            <a:extLst>
              <a:ext uri="{FF2B5EF4-FFF2-40B4-BE49-F238E27FC236}">
                <a16:creationId xmlns:a16="http://schemas.microsoft.com/office/drawing/2014/main" id="{5798C754-70EF-4AB3-9953-F0307F554203}"/>
              </a:ext>
            </a:extLst>
          </p:cNvPr>
          <p:cNvSpPr txBox="1"/>
          <p:nvPr/>
        </p:nvSpPr>
        <p:spPr>
          <a:xfrm>
            <a:off x="944912" y="5349131"/>
            <a:ext cx="5508300" cy="276999"/>
          </a:xfrm>
          <a:prstGeom prst="rect">
            <a:avLst/>
          </a:prstGeom>
          <a:noFill/>
        </p:spPr>
        <p:txBody>
          <a:bodyPr wrap="square" rtlCol="0">
            <a:spAutoFit/>
          </a:bodyPr>
          <a:lstStyle/>
          <a:p>
            <a:r>
              <a:rPr lang="fr-FR" sz="1200" dirty="0">
                <a:hlinkClick r:id="rId4"/>
              </a:rPr>
              <a:t>Source: </a:t>
            </a:r>
            <a:r>
              <a:rPr lang="fr-FR" sz="1200" dirty="0">
                <a:hlinkClick r:id="rId5"/>
              </a:rPr>
              <a:t>https://genderedinnovations.stanford.edu/methods/standards.html</a:t>
            </a:r>
            <a:r>
              <a:rPr lang="fr-FR" sz="1200" dirty="0"/>
              <a:t> </a:t>
            </a:r>
            <a:endParaRPr lang="ca-ES" sz="1200" dirty="0"/>
          </a:p>
        </p:txBody>
      </p:sp>
      <p:pic>
        <p:nvPicPr>
          <p:cNvPr id="7" name="Imagen 3">
            <a:extLst>
              <a:ext uri="{FF2B5EF4-FFF2-40B4-BE49-F238E27FC236}">
                <a16:creationId xmlns:a16="http://schemas.microsoft.com/office/drawing/2014/main" id="{6C66BABC-0AEF-4E26-BD09-B4FCE34C5685}"/>
              </a:ext>
            </a:extLst>
          </p:cNvPr>
          <p:cNvPicPr>
            <a:picLocks noChangeAspect="1"/>
          </p:cNvPicPr>
          <p:nvPr/>
        </p:nvPicPr>
        <p:blipFill rotWithShape="1">
          <a:blip r:embed="rId6"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A9A06814-8DC9-4162-B1B3-C8C1614826C0}"/>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10" name="QuadreDeText 9">
            <a:extLst>
              <a:ext uri="{FF2B5EF4-FFF2-40B4-BE49-F238E27FC236}">
                <a16:creationId xmlns:a16="http://schemas.microsoft.com/office/drawing/2014/main" id="{C4841E06-8360-426B-8DDC-ED4F63FFDD05}"/>
              </a:ext>
            </a:extLst>
          </p:cNvPr>
          <p:cNvSpPr txBox="1"/>
          <p:nvPr/>
        </p:nvSpPr>
        <p:spPr>
          <a:xfrm>
            <a:off x="2174904" y="1139086"/>
            <a:ext cx="7223760" cy="523220"/>
          </a:xfrm>
          <a:prstGeom prst="rect">
            <a:avLst/>
          </a:prstGeom>
          <a:noFill/>
        </p:spPr>
        <p:txBody>
          <a:bodyPr wrap="square">
            <a:spAutoFit/>
          </a:bodyPr>
          <a:lstStyle/>
          <a:p>
            <a:r>
              <a:rPr lang="en-US" sz="2800" b="1" dirty="0">
                <a:solidFill>
                  <a:srgbClr val="2EA234"/>
                </a:solidFill>
                <a:latin typeface="Calibri"/>
                <a:cs typeface="Calibri"/>
              </a:rPr>
              <a:t>Excellence criteria</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4085640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092467" y="1832013"/>
            <a:ext cx="10164298" cy="3108543"/>
          </a:xfrm>
          <a:prstGeom prst="rect">
            <a:avLst/>
          </a:prstGeom>
          <a:noFill/>
        </p:spPr>
        <p:txBody>
          <a:bodyPr wrap="square" lIns="91440" tIns="45720" rIns="91440" bIns="45720" rtlCol="0" anchor="t">
            <a:spAutoFit/>
          </a:bodyPr>
          <a:lstStyle/>
          <a:p>
            <a:r>
              <a:rPr lang="en-US" sz="2000" b="1" dirty="0"/>
              <a:t>EXAMPLE. Rethinking Standards and Reference Models</a:t>
            </a:r>
          </a:p>
          <a:p>
            <a:endParaRPr lang="en-US" sz="1700" dirty="0">
              <a:ea typeface="+mn-lt"/>
              <a:cs typeface="+mn-lt"/>
            </a:endParaRPr>
          </a:p>
          <a:p>
            <a:pPr marL="285750" indent="-285750">
              <a:spcAft>
                <a:spcPts val="1200"/>
              </a:spcAft>
              <a:buFont typeface="Arial"/>
              <a:buChar char="•"/>
            </a:pPr>
            <a:r>
              <a:rPr lang="en-US" sz="1700" b="1" dirty="0">
                <a:ea typeface="+mn-lt"/>
                <a:cs typeface="+mn-lt"/>
              </a:rPr>
              <a:t>Workplace Ergonomics: </a:t>
            </a:r>
            <a:r>
              <a:rPr lang="en-US" sz="1700" dirty="0">
                <a:ea typeface="+mn-lt"/>
                <a:cs typeface="+mn-lt"/>
              </a:rPr>
              <a:t>Tools and workstations designed for men can lead to discomfort or injury for women.</a:t>
            </a:r>
            <a:endParaRPr lang="en-US" dirty="0">
              <a:ea typeface="+mn-lt"/>
              <a:cs typeface="+mn-lt"/>
            </a:endParaRPr>
          </a:p>
          <a:p>
            <a:pPr marL="285750" indent="-285750">
              <a:spcAft>
                <a:spcPts val="1200"/>
              </a:spcAft>
              <a:buFont typeface="Arial"/>
              <a:buChar char="•"/>
            </a:pPr>
            <a:r>
              <a:rPr lang="en-US" sz="1700" b="1" dirty="0">
                <a:ea typeface="+mn-lt"/>
                <a:cs typeface="+mn-lt"/>
              </a:rPr>
              <a:t>Sports Equipment: </a:t>
            </a:r>
            <a:r>
              <a:rPr lang="en-US" sz="1700" dirty="0">
                <a:ea typeface="+mn-lt"/>
                <a:cs typeface="+mn-lt"/>
              </a:rPr>
              <a:t>Male-designed sports gear heightens injury risks for female athletes.</a:t>
            </a:r>
            <a:endParaRPr lang="en-US" dirty="0"/>
          </a:p>
          <a:p>
            <a:pPr marL="285750" indent="-285750">
              <a:spcAft>
                <a:spcPts val="1200"/>
              </a:spcAft>
              <a:buFont typeface="Arial"/>
              <a:buChar char="•"/>
            </a:pPr>
            <a:r>
              <a:rPr lang="en-US" sz="1700" b="1" dirty="0">
                <a:ea typeface="+mn-lt"/>
                <a:cs typeface="+mn-lt"/>
              </a:rPr>
              <a:t>Sleep Studies: </a:t>
            </a:r>
            <a:r>
              <a:rPr lang="en-US" sz="1700" dirty="0">
                <a:ea typeface="+mn-lt"/>
                <a:cs typeface="+mn-lt"/>
              </a:rPr>
              <a:t>Male-based sleep studies result in guidance that doesn’t support women’s sleep patterns.</a:t>
            </a:r>
            <a:endParaRPr lang="en-US" dirty="0"/>
          </a:p>
          <a:p>
            <a:pPr marL="285750" indent="-285750">
              <a:spcAft>
                <a:spcPts val="1200"/>
              </a:spcAft>
              <a:buFont typeface="Arial"/>
              <a:buChar char="•"/>
            </a:pPr>
            <a:r>
              <a:rPr lang="en-US" sz="1700" b="1" dirty="0">
                <a:ea typeface="+mn-lt"/>
                <a:cs typeface="+mn-lt"/>
              </a:rPr>
              <a:t>Mental Health Assessments: </a:t>
            </a:r>
            <a:r>
              <a:rPr lang="en-US" sz="1700" dirty="0">
                <a:ea typeface="+mn-lt"/>
                <a:cs typeface="+mn-lt"/>
              </a:rPr>
              <a:t>Male-focused stress responses lead to misdiagnosis in women for PTSD and depression.</a:t>
            </a:r>
            <a:endParaRPr lang="en-US" dirty="0"/>
          </a:p>
          <a:p>
            <a:pPr marL="285750" indent="-285750">
              <a:spcAft>
                <a:spcPts val="1200"/>
              </a:spcAft>
              <a:buFont typeface="Arial"/>
              <a:buChar char="•"/>
            </a:pPr>
            <a:r>
              <a:rPr lang="en-US" sz="1700" b="1" dirty="0">
                <a:ea typeface="+mn-lt"/>
                <a:cs typeface="+mn-lt"/>
              </a:rPr>
              <a:t>Thermal Comfort:</a:t>
            </a:r>
            <a:r>
              <a:rPr lang="en-US" sz="1700" dirty="0">
                <a:ea typeface="+mn-lt"/>
                <a:cs typeface="+mn-lt"/>
              </a:rPr>
              <a:t> Office temperatures often favor men, leaving women uncomfortably cold and affecting productivity.</a:t>
            </a:r>
            <a:endParaRPr lang="en-US" dirty="0"/>
          </a:p>
        </p:txBody>
      </p:sp>
      <p:sp>
        <p:nvSpPr>
          <p:cNvPr id="8" name="CuadroTexto 7">
            <a:extLst>
              <a:ext uri="{FF2B5EF4-FFF2-40B4-BE49-F238E27FC236}">
                <a16:creationId xmlns:a16="http://schemas.microsoft.com/office/drawing/2014/main" id="{5798C754-70EF-4AB3-9953-F0307F554203}"/>
              </a:ext>
            </a:extLst>
          </p:cNvPr>
          <p:cNvSpPr txBox="1"/>
          <p:nvPr/>
        </p:nvSpPr>
        <p:spPr>
          <a:xfrm>
            <a:off x="944912" y="5349131"/>
            <a:ext cx="5508300" cy="276999"/>
          </a:xfrm>
          <a:prstGeom prst="rect">
            <a:avLst/>
          </a:prstGeom>
          <a:noFill/>
        </p:spPr>
        <p:txBody>
          <a:bodyPr wrap="square" rtlCol="0">
            <a:spAutoFit/>
          </a:bodyPr>
          <a:lstStyle/>
          <a:p>
            <a:r>
              <a:rPr lang="fr-FR" sz="1200" dirty="0">
                <a:hlinkClick r:id="rId3"/>
              </a:rPr>
              <a:t>Source: </a:t>
            </a:r>
            <a:r>
              <a:rPr lang="fr-FR" sz="1200" dirty="0">
                <a:hlinkClick r:id="rId4"/>
              </a:rPr>
              <a:t>https://genderedinnovations.stanford.edu/methods/standards.html</a:t>
            </a:r>
            <a:r>
              <a:rPr lang="fr-FR" sz="1200" dirty="0"/>
              <a:t> </a:t>
            </a:r>
            <a:endParaRPr lang="ca-ES" sz="1200" dirty="0"/>
          </a:p>
        </p:txBody>
      </p:sp>
      <p:pic>
        <p:nvPicPr>
          <p:cNvPr id="7" name="Imagen 3">
            <a:extLst>
              <a:ext uri="{FF2B5EF4-FFF2-40B4-BE49-F238E27FC236}">
                <a16:creationId xmlns:a16="http://schemas.microsoft.com/office/drawing/2014/main" id="{6C66BABC-0AEF-4E26-BD09-B4FCE34C5685}"/>
              </a:ext>
            </a:extLst>
          </p:cNvPr>
          <p:cNvPicPr>
            <a:picLocks noChangeAspect="1"/>
          </p:cNvPicPr>
          <p:nvPr/>
        </p:nvPicPr>
        <p:blipFill rotWithShape="1">
          <a:blip r:embed="rId5"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A9A06814-8DC9-4162-B1B3-C8C1614826C0}"/>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10" name="QuadreDeText 9">
            <a:extLst>
              <a:ext uri="{FF2B5EF4-FFF2-40B4-BE49-F238E27FC236}">
                <a16:creationId xmlns:a16="http://schemas.microsoft.com/office/drawing/2014/main" id="{C4841E06-8360-426B-8DDC-ED4F63FFDD05}"/>
              </a:ext>
            </a:extLst>
          </p:cNvPr>
          <p:cNvSpPr txBox="1"/>
          <p:nvPr/>
        </p:nvSpPr>
        <p:spPr>
          <a:xfrm>
            <a:off x="2174904" y="1139086"/>
            <a:ext cx="7223760" cy="523220"/>
          </a:xfrm>
          <a:prstGeom prst="rect">
            <a:avLst/>
          </a:prstGeom>
          <a:noFill/>
        </p:spPr>
        <p:txBody>
          <a:bodyPr wrap="square">
            <a:spAutoFit/>
          </a:bodyPr>
          <a:lstStyle/>
          <a:p>
            <a:r>
              <a:rPr lang="en-US" sz="2800" b="1" dirty="0">
                <a:solidFill>
                  <a:srgbClr val="2EA234"/>
                </a:solidFill>
                <a:latin typeface="Calibri"/>
                <a:cs typeface="Calibri"/>
              </a:rPr>
              <a:t>Excellence criteria</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448206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052407" y="1284616"/>
            <a:ext cx="7739503" cy="584775"/>
          </a:xfrm>
          <a:prstGeom prst="rect">
            <a:avLst/>
          </a:prstGeom>
          <a:noFill/>
        </p:spPr>
        <p:txBody>
          <a:bodyPr wrap="square" lIns="91440" tIns="45720" rIns="91440" bIns="45720" rtlCol="0" anchor="t">
            <a:spAutoFit/>
          </a:bodyPr>
          <a:lstStyle/>
          <a:p>
            <a:r>
              <a:rPr lang="en-US" sz="3200" b="1" dirty="0">
                <a:solidFill>
                  <a:schemeClr val="tx1">
                    <a:lumMod val="65000"/>
                    <a:lumOff val="35000"/>
                  </a:schemeClr>
                </a:solidFill>
                <a:latin typeface="Calibri"/>
                <a:cs typeface="Calibri"/>
              </a:rPr>
              <a:t>Objectives and outcomes</a:t>
            </a:r>
            <a:endParaRPr lang="cs-CZ" sz="32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055153" y="1979885"/>
            <a:ext cx="10131569" cy="5447645"/>
          </a:xfrm>
          <a:prstGeom prst="rect">
            <a:avLst/>
          </a:prstGeom>
          <a:noFill/>
        </p:spPr>
        <p:txBody>
          <a:bodyPr wrap="square" lIns="91440" tIns="45720" rIns="91440" bIns="45720" rtlCol="0" anchor="t">
            <a:spAutoFit/>
          </a:bodyPr>
          <a:lstStyle/>
          <a:p>
            <a:pPr algn="just">
              <a:spcAft>
                <a:spcPts val="400"/>
              </a:spcAft>
            </a:pPr>
            <a:r>
              <a:rPr lang="en-GB" sz="1600" b="1" dirty="0">
                <a:solidFill>
                  <a:srgbClr val="000000"/>
                </a:solidFill>
                <a:latin typeface="Calibri"/>
                <a:cs typeface="Calibri"/>
              </a:rPr>
              <a:t>Training Objectives</a:t>
            </a:r>
            <a:endParaRPr lang="en-US" sz="1600" b="1" dirty="0">
              <a:solidFill>
                <a:srgbClr val="000000"/>
              </a:solidFill>
              <a:latin typeface="Calibri"/>
              <a:cs typeface="Calibri"/>
            </a:endParaRPr>
          </a:p>
          <a:p>
            <a:pPr marL="285750" indent="-285750" algn="just">
              <a:spcAft>
                <a:spcPts val="400"/>
              </a:spcAft>
              <a:buFont typeface="Arial"/>
              <a:buChar char="•"/>
            </a:pPr>
            <a:r>
              <a:rPr lang="en-GB" sz="1600" dirty="0">
                <a:solidFill>
                  <a:srgbClr val="000000"/>
                </a:solidFill>
                <a:latin typeface="Calibri"/>
                <a:cs typeface="Calibri"/>
              </a:rPr>
              <a:t>Introduce the essential requirements</a:t>
            </a:r>
            <a:r>
              <a:rPr lang="en-GB" sz="1600" i="0" u="none" strike="noStrike" baseline="0" dirty="0">
                <a:solidFill>
                  <a:srgbClr val="000000"/>
                </a:solidFill>
                <a:latin typeface="Calibri"/>
                <a:cs typeface="Calibri"/>
              </a:rPr>
              <a:t> and </a:t>
            </a:r>
            <a:r>
              <a:rPr lang="en-GB" sz="1600" dirty="0">
                <a:solidFill>
                  <a:srgbClr val="000000"/>
                </a:solidFill>
                <a:latin typeface="Calibri"/>
                <a:cs typeface="Calibri"/>
              </a:rPr>
              <a:t>benefits of the </a:t>
            </a:r>
            <a:r>
              <a:rPr lang="en-GB" sz="1600" i="0" u="none" strike="noStrike" baseline="0" dirty="0">
                <a:solidFill>
                  <a:srgbClr val="000000"/>
                </a:solidFill>
                <a:latin typeface="Calibri"/>
                <a:cs typeface="Calibri"/>
              </a:rPr>
              <a:t>Gender Equality Plan </a:t>
            </a:r>
            <a:r>
              <a:rPr lang="en-GB" sz="1600" dirty="0">
                <a:solidFill>
                  <a:srgbClr val="000000"/>
                </a:solidFill>
                <a:latin typeface="Calibri"/>
                <a:cs typeface="Calibri"/>
              </a:rPr>
              <a:t>(GEP) within </a:t>
            </a:r>
            <a:r>
              <a:rPr lang="en-GB" sz="1600" i="0" u="none" strike="noStrike" baseline="0" dirty="0">
                <a:solidFill>
                  <a:srgbClr val="000000"/>
                </a:solidFill>
                <a:latin typeface="Calibri"/>
                <a:cs typeface="Calibri"/>
              </a:rPr>
              <a:t>Horizon Europe </a:t>
            </a:r>
            <a:r>
              <a:rPr lang="en-GB" sz="1600" dirty="0">
                <a:solidFill>
                  <a:srgbClr val="000000"/>
                </a:solidFill>
                <a:latin typeface="Calibri"/>
                <a:cs typeface="Calibri"/>
              </a:rPr>
              <a:t>projects</a:t>
            </a:r>
            <a:r>
              <a:rPr lang="en-GB" sz="1600" i="0" u="none" strike="noStrike" baseline="0" dirty="0">
                <a:solidFill>
                  <a:srgbClr val="000000"/>
                </a:solidFill>
                <a:latin typeface="Calibri"/>
                <a:cs typeface="Calibri"/>
              </a:rPr>
              <a:t>.</a:t>
            </a:r>
            <a:endParaRPr lang="en-US" sz="1600" b="1" dirty="0">
              <a:solidFill>
                <a:srgbClr val="000000"/>
              </a:solidFill>
              <a:latin typeface="Calibri"/>
              <a:cs typeface="Calibri"/>
            </a:endParaRPr>
          </a:p>
          <a:p>
            <a:pPr marL="285750" indent="-285750" algn="just">
              <a:spcAft>
                <a:spcPts val="400"/>
              </a:spcAft>
              <a:buFont typeface="Arial"/>
              <a:buChar char="•"/>
            </a:pPr>
            <a:r>
              <a:rPr lang="en-GB" sz="1600" dirty="0">
                <a:solidFill>
                  <a:srgbClr val="000000"/>
                </a:solidFill>
                <a:latin typeface="Calibri"/>
                <a:cs typeface="Calibri"/>
              </a:rPr>
              <a:t>Explain the importance of the gender</a:t>
            </a:r>
            <a:r>
              <a:rPr lang="en-GB" sz="1600" i="0" u="none" strike="noStrike" baseline="0" dirty="0">
                <a:solidFill>
                  <a:srgbClr val="000000"/>
                </a:solidFill>
                <a:latin typeface="Calibri"/>
                <a:cs typeface="Calibri"/>
              </a:rPr>
              <a:t> dimension in research </a:t>
            </a:r>
            <a:r>
              <a:rPr lang="en-GB" sz="1600" dirty="0">
                <a:solidFill>
                  <a:srgbClr val="000000"/>
                </a:solidFill>
                <a:latin typeface="Calibri"/>
                <a:cs typeface="Calibri"/>
              </a:rPr>
              <a:t>and how it impacts research quality and relevance</a:t>
            </a:r>
            <a:r>
              <a:rPr lang="en-GB" sz="1600" i="0" u="none" strike="noStrike" baseline="0" dirty="0">
                <a:solidFill>
                  <a:srgbClr val="000000"/>
                </a:solidFill>
                <a:latin typeface="Calibri"/>
                <a:cs typeface="Calibri"/>
              </a:rPr>
              <a:t>.</a:t>
            </a:r>
            <a:endParaRPr lang="ca-ES" sz="1600" dirty="0">
              <a:solidFill>
                <a:srgbClr val="000000"/>
              </a:solidFill>
              <a:latin typeface="Calibri"/>
              <a:cs typeface="Calibri"/>
            </a:endParaRPr>
          </a:p>
          <a:p>
            <a:pPr marL="285750" indent="-285750" algn="just">
              <a:spcAft>
                <a:spcPts val="400"/>
              </a:spcAft>
              <a:buFont typeface="Arial"/>
              <a:buChar char="•"/>
            </a:pPr>
            <a:r>
              <a:rPr lang="en-GB" sz="1600" dirty="0">
                <a:solidFill>
                  <a:srgbClr val="000000"/>
                </a:solidFill>
                <a:latin typeface="Calibri"/>
                <a:cs typeface="Calibri"/>
              </a:rPr>
              <a:t>Familiarize with</a:t>
            </a:r>
            <a:r>
              <a:rPr lang="en-GB" sz="1600" i="0" u="none" strike="noStrike" baseline="0" dirty="0">
                <a:solidFill>
                  <a:srgbClr val="000000"/>
                </a:solidFill>
                <a:latin typeface="Calibri"/>
                <a:cs typeface="Calibri"/>
              </a:rPr>
              <a:t> EU funding opportunities </a:t>
            </a:r>
            <a:r>
              <a:rPr lang="en-GB" sz="1600" dirty="0">
                <a:solidFill>
                  <a:srgbClr val="000000"/>
                </a:solidFill>
                <a:latin typeface="Calibri"/>
                <a:cs typeface="Calibri"/>
              </a:rPr>
              <a:t>specifically designed to support </a:t>
            </a:r>
            <a:r>
              <a:rPr lang="en-GB" sz="1600" i="0" u="none" strike="noStrike" baseline="0" dirty="0">
                <a:solidFill>
                  <a:srgbClr val="000000"/>
                </a:solidFill>
                <a:latin typeface="Calibri"/>
                <a:cs typeface="Calibri"/>
              </a:rPr>
              <a:t>gender equality </a:t>
            </a:r>
            <a:r>
              <a:rPr lang="en-GB" sz="1600" dirty="0">
                <a:solidFill>
                  <a:srgbClr val="000000"/>
                </a:solidFill>
                <a:latin typeface="Calibri"/>
                <a:cs typeface="Calibri"/>
              </a:rPr>
              <a:t>in research projects.</a:t>
            </a:r>
            <a:br>
              <a:rPr lang="en-GB" sz="1600" dirty="0">
                <a:solidFill>
                  <a:srgbClr val="000000"/>
                </a:solidFill>
                <a:latin typeface="Calibri"/>
                <a:cs typeface="Calibri"/>
              </a:rPr>
            </a:br>
            <a:endParaRPr lang="ca-ES" sz="1600" dirty="0">
              <a:solidFill>
                <a:srgbClr val="000000"/>
              </a:solidFill>
              <a:latin typeface="Calibri"/>
              <a:cs typeface="Calibri"/>
            </a:endParaRPr>
          </a:p>
          <a:p>
            <a:pPr algn="just">
              <a:spcAft>
                <a:spcPts val="400"/>
              </a:spcAft>
            </a:pPr>
            <a:r>
              <a:rPr lang="en-GB" sz="1600" b="1" dirty="0">
                <a:solidFill>
                  <a:srgbClr val="000000"/>
                </a:solidFill>
                <a:latin typeface="Calibri"/>
                <a:cs typeface="Calibri"/>
              </a:rPr>
              <a:t>Learning Outcomes</a:t>
            </a:r>
            <a:endParaRPr lang="ca-ES" sz="1600" dirty="0">
              <a:solidFill>
                <a:srgbClr val="000000"/>
              </a:solidFill>
              <a:latin typeface="Calibri"/>
              <a:cs typeface="Calibri"/>
            </a:endParaRPr>
          </a:p>
          <a:p>
            <a:pPr marL="285750" indent="-285750" algn="just">
              <a:spcAft>
                <a:spcPts val="400"/>
              </a:spcAft>
              <a:buFont typeface="Arial"/>
              <a:buChar char="•"/>
            </a:pPr>
            <a:r>
              <a:rPr lang="en-GB" sz="1600" dirty="0">
                <a:solidFill>
                  <a:srgbClr val="000000"/>
                </a:solidFill>
                <a:latin typeface="Calibri"/>
                <a:cs typeface="Calibri"/>
              </a:rPr>
              <a:t>Understand and articulate the purpose and key requirements of a Gender Equality Plan (GEP) in Horizon Europe projects.</a:t>
            </a:r>
            <a:endParaRPr lang="ca-ES" sz="1600" dirty="0">
              <a:solidFill>
                <a:srgbClr val="000000"/>
              </a:solidFill>
              <a:latin typeface="Calibri"/>
              <a:cs typeface="Calibri"/>
            </a:endParaRPr>
          </a:p>
          <a:p>
            <a:pPr marL="285750" indent="-285750" algn="just">
              <a:spcAft>
                <a:spcPts val="400"/>
              </a:spcAft>
              <a:buFont typeface="Arial"/>
              <a:buChar char="•"/>
            </a:pPr>
            <a:r>
              <a:rPr lang="en-GB" sz="1600" dirty="0">
                <a:solidFill>
                  <a:srgbClr val="000000"/>
                </a:solidFill>
                <a:latin typeface="Calibri"/>
                <a:cs typeface="Calibri"/>
              </a:rPr>
              <a:t>Identify specific ways to incorporate gender perspectives and gender-sensitive strategies across the research process, from proposal writing to project implementation, dissemination and evaluation.</a:t>
            </a:r>
            <a:endParaRPr lang="ca-ES" sz="1600" dirty="0">
              <a:solidFill>
                <a:srgbClr val="000000"/>
              </a:solidFill>
              <a:latin typeface="Calibri"/>
              <a:cs typeface="Calibri"/>
            </a:endParaRPr>
          </a:p>
          <a:p>
            <a:pPr marL="285750" indent="-285750" algn="just">
              <a:spcAft>
                <a:spcPts val="400"/>
              </a:spcAft>
              <a:buFont typeface="Arial"/>
              <a:buChar char="•"/>
            </a:pPr>
            <a:r>
              <a:rPr lang="en-GB" sz="1600" dirty="0">
                <a:solidFill>
                  <a:srgbClr val="000000"/>
                </a:solidFill>
                <a:latin typeface="Calibri"/>
                <a:cs typeface="Calibri"/>
              </a:rPr>
              <a:t>Evaluate the gender responsiveness of existing research projects and recommend improvements.</a:t>
            </a:r>
            <a:endParaRPr lang="ca-ES" sz="1600" dirty="0">
              <a:solidFill>
                <a:srgbClr val="000000"/>
              </a:solidFill>
              <a:latin typeface="Calibri"/>
              <a:cs typeface="Calibri"/>
            </a:endParaRPr>
          </a:p>
          <a:p>
            <a:pPr marL="285750" indent="-285750" algn="just">
              <a:spcAft>
                <a:spcPts val="400"/>
              </a:spcAft>
              <a:buFont typeface="Arial"/>
              <a:buChar char="•"/>
            </a:pPr>
            <a:r>
              <a:rPr lang="en-GB" sz="1600" dirty="0">
                <a:solidFill>
                  <a:srgbClr val="000000"/>
                </a:solidFill>
                <a:latin typeface="Calibri"/>
                <a:cs typeface="Calibri"/>
              </a:rPr>
              <a:t>Navigate EU funding options for gender-focused projects and understand the application requirements.</a:t>
            </a:r>
            <a:endParaRPr lang="ca-ES" sz="1600" i="0" u="none" strike="noStrike" baseline="0" dirty="0">
              <a:solidFill>
                <a:srgbClr val="000000"/>
              </a:solidFill>
              <a:latin typeface="Calibri"/>
              <a:cs typeface="Calibri"/>
            </a:endParaRPr>
          </a:p>
          <a:p>
            <a:pPr>
              <a:spcAft>
                <a:spcPts val="400"/>
              </a:spcAft>
            </a:pPr>
            <a:endParaRPr lang="en-US" sz="2800" b="1" i="0" u="none" strike="noStrike" baseline="0" dirty="0">
              <a:solidFill>
                <a:srgbClr val="000000"/>
              </a:solidFill>
              <a:latin typeface="Calibri"/>
              <a:cs typeface="Calibri"/>
            </a:endParaRPr>
          </a:p>
          <a:p>
            <a:pPr>
              <a:spcAft>
                <a:spcPts val="400"/>
              </a:spcAft>
            </a:pPr>
            <a:r>
              <a:rPr lang="en-US" sz="2800" b="0" i="0" u="none" strike="noStrike" baseline="0" dirty="0">
                <a:solidFill>
                  <a:srgbClr val="000000"/>
                </a:solidFill>
                <a:latin typeface="Calibri"/>
                <a:cs typeface="Calibri"/>
              </a:rPr>
              <a:t>	</a:t>
            </a:r>
          </a:p>
          <a:p>
            <a:pPr>
              <a:spcAft>
                <a:spcPts val="400"/>
              </a:spcAft>
            </a:pPr>
            <a:r>
              <a:rPr lang="en-US" sz="2800" b="0" i="0" u="none" strike="noStrike" baseline="0" dirty="0">
                <a:solidFill>
                  <a:srgbClr val="000000"/>
                </a:solidFill>
                <a:latin typeface="Calibri"/>
                <a:cs typeface="Calibri"/>
              </a:rPr>
              <a:t>	</a:t>
            </a:r>
          </a:p>
          <a:p>
            <a:pPr algn="just">
              <a:spcAft>
                <a:spcPts val="400"/>
              </a:spcAft>
            </a:pPr>
            <a:endParaRPr lang="en-US" sz="3200" b="1"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4208533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E7044C8-DDDF-41D5-9799-B10A92FD9442}"/>
              </a:ext>
            </a:extLst>
          </p:cNvPr>
          <p:cNvPicPr>
            <a:picLocks noChangeAspect="1"/>
          </p:cNvPicPr>
          <p:nvPr/>
        </p:nvPicPr>
        <p:blipFill>
          <a:blip r:embed="rId3"/>
          <a:stretch>
            <a:fillRect/>
          </a:stretch>
        </p:blipFill>
        <p:spPr>
          <a:xfrm>
            <a:off x="8741332" y="1001718"/>
            <a:ext cx="2725828" cy="4491768"/>
          </a:xfrm>
          <a:prstGeom prst="rect">
            <a:avLst/>
          </a:prstGeom>
        </p:spPr>
      </p:pic>
      <p:sp>
        <p:nvSpPr>
          <p:cNvPr id="6" name="CuadroTexto 5">
            <a:extLst>
              <a:ext uri="{FF2B5EF4-FFF2-40B4-BE49-F238E27FC236}">
                <a16:creationId xmlns:a16="http://schemas.microsoft.com/office/drawing/2014/main" id="{D4BD12DA-B329-41D3-B2D0-8C13461A0DA4}"/>
              </a:ext>
            </a:extLst>
          </p:cNvPr>
          <p:cNvSpPr txBox="1"/>
          <p:nvPr/>
        </p:nvSpPr>
        <p:spPr>
          <a:xfrm>
            <a:off x="1092467" y="1832013"/>
            <a:ext cx="7492701" cy="3508653"/>
          </a:xfrm>
          <a:prstGeom prst="rect">
            <a:avLst/>
          </a:prstGeom>
          <a:noFill/>
        </p:spPr>
        <p:txBody>
          <a:bodyPr wrap="square" lIns="91440" tIns="45720" rIns="91440" bIns="45720" rtlCol="0" anchor="t">
            <a:spAutoFit/>
          </a:bodyPr>
          <a:lstStyle/>
          <a:p>
            <a:r>
              <a:rPr lang="en-US" b="1" dirty="0"/>
              <a:t>EXAMPLE. Rethinking Standards and Reference Models</a:t>
            </a:r>
            <a:endParaRPr lang="ca-ES" dirty="0"/>
          </a:p>
          <a:p>
            <a:endParaRPr lang="en-US" sz="1600" dirty="0"/>
          </a:p>
          <a:p>
            <a:pPr>
              <a:spcAft>
                <a:spcPts val="1200"/>
              </a:spcAft>
            </a:pPr>
            <a:r>
              <a:rPr lang="en-US" dirty="0"/>
              <a:t>When analyzing human standards and reference models, researchers/engineers should consider the following questions:</a:t>
            </a:r>
            <a:endParaRPr lang="ca-ES">
              <a:cs typeface="Calibri"/>
            </a:endParaRPr>
          </a:p>
          <a:p>
            <a:pPr marL="285750" indent="-285750" fontAlgn="base">
              <a:buFont typeface="Wingdings" panose="05000000000000000000" pitchFamily="2" charset="2"/>
              <a:buChar char="§"/>
            </a:pPr>
            <a:r>
              <a:rPr lang="en-US" dirty="0"/>
              <a:t>Does the existing model differentiate between women, men, and gender-diverse people? </a:t>
            </a:r>
            <a:endParaRPr lang="en-US" dirty="0">
              <a:cs typeface="Calibri"/>
            </a:endParaRPr>
          </a:p>
          <a:p>
            <a:pPr marL="285750" indent="-285750">
              <a:buFont typeface="Wingdings" panose="05000000000000000000" pitchFamily="2" charset="2"/>
              <a:buChar char="§"/>
            </a:pPr>
            <a:r>
              <a:rPr lang="en-US" dirty="0"/>
              <a:t>If a model does </a:t>
            </a:r>
            <a:r>
              <a:rPr lang="en-US" i="1" dirty="0"/>
              <a:t>not</a:t>
            </a:r>
            <a:r>
              <a:rPr lang="en-US" dirty="0"/>
              <a:t> consider sex, is it based on research in both sexes, or is it in fact a male/females reference model that is being used as a generic “human” model?</a:t>
            </a:r>
            <a:endParaRPr lang="en-US" dirty="0">
              <a:cs typeface="Calibri"/>
            </a:endParaRPr>
          </a:p>
          <a:p>
            <a:pPr marL="285750" indent="-285750">
              <a:buFont typeface="Wingdings" panose="05000000000000000000" pitchFamily="2" charset="2"/>
              <a:buChar char="§"/>
            </a:pPr>
            <a:r>
              <a:rPr lang="en-US" dirty="0"/>
              <a:t>Does the existing model take into account differences between women’s, men’s, and gender-diverse people's needs, attitudes, and interests?</a:t>
            </a:r>
            <a:endParaRPr lang="en-US" dirty="0">
              <a:cs typeface="Calibri"/>
            </a:endParaRPr>
          </a:p>
          <a:p>
            <a:endParaRPr lang="es-ES" sz="1600" b="1" dirty="0">
              <a:solidFill>
                <a:srgbClr val="00B050"/>
              </a:solidFill>
              <a:cs typeface="Calibri"/>
            </a:endParaRPr>
          </a:p>
        </p:txBody>
      </p:sp>
      <p:sp>
        <p:nvSpPr>
          <p:cNvPr id="8" name="CuadroTexto 7">
            <a:extLst>
              <a:ext uri="{FF2B5EF4-FFF2-40B4-BE49-F238E27FC236}">
                <a16:creationId xmlns:a16="http://schemas.microsoft.com/office/drawing/2014/main" id="{5798C754-70EF-4AB3-9953-F0307F554203}"/>
              </a:ext>
            </a:extLst>
          </p:cNvPr>
          <p:cNvSpPr txBox="1"/>
          <p:nvPr/>
        </p:nvSpPr>
        <p:spPr>
          <a:xfrm>
            <a:off x="944912" y="5349131"/>
            <a:ext cx="5508300" cy="276999"/>
          </a:xfrm>
          <a:prstGeom prst="rect">
            <a:avLst/>
          </a:prstGeom>
          <a:noFill/>
        </p:spPr>
        <p:txBody>
          <a:bodyPr wrap="square" rtlCol="0">
            <a:spAutoFit/>
          </a:bodyPr>
          <a:lstStyle/>
          <a:p>
            <a:r>
              <a:rPr lang="fr-FR" sz="1200" dirty="0">
                <a:hlinkClick r:id="rId4"/>
              </a:rPr>
              <a:t>Source: </a:t>
            </a:r>
            <a:r>
              <a:rPr lang="fr-FR" sz="1200" dirty="0">
                <a:hlinkClick r:id="rId5"/>
              </a:rPr>
              <a:t>https://genderedinnovations.stanford.edu/methods/standards.html</a:t>
            </a:r>
            <a:r>
              <a:rPr lang="fr-FR" sz="1200" dirty="0"/>
              <a:t> </a:t>
            </a:r>
            <a:endParaRPr lang="ca-ES" sz="1200" dirty="0"/>
          </a:p>
        </p:txBody>
      </p:sp>
      <p:pic>
        <p:nvPicPr>
          <p:cNvPr id="7" name="Imagen 3">
            <a:extLst>
              <a:ext uri="{FF2B5EF4-FFF2-40B4-BE49-F238E27FC236}">
                <a16:creationId xmlns:a16="http://schemas.microsoft.com/office/drawing/2014/main" id="{6C66BABC-0AEF-4E26-BD09-B4FCE34C5685}"/>
              </a:ext>
            </a:extLst>
          </p:cNvPr>
          <p:cNvPicPr>
            <a:picLocks noChangeAspect="1"/>
          </p:cNvPicPr>
          <p:nvPr/>
        </p:nvPicPr>
        <p:blipFill rotWithShape="1">
          <a:blip r:embed="rId6"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A9A06814-8DC9-4162-B1B3-C8C1614826C0}"/>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10" name="QuadreDeText 9">
            <a:extLst>
              <a:ext uri="{FF2B5EF4-FFF2-40B4-BE49-F238E27FC236}">
                <a16:creationId xmlns:a16="http://schemas.microsoft.com/office/drawing/2014/main" id="{C4841E06-8360-426B-8DDC-ED4F63FFDD05}"/>
              </a:ext>
            </a:extLst>
          </p:cNvPr>
          <p:cNvSpPr txBox="1"/>
          <p:nvPr/>
        </p:nvSpPr>
        <p:spPr>
          <a:xfrm>
            <a:off x="2174904" y="1139086"/>
            <a:ext cx="7223760" cy="523220"/>
          </a:xfrm>
          <a:prstGeom prst="rect">
            <a:avLst/>
          </a:prstGeom>
          <a:noFill/>
        </p:spPr>
        <p:txBody>
          <a:bodyPr wrap="square">
            <a:spAutoFit/>
          </a:bodyPr>
          <a:lstStyle/>
          <a:p>
            <a:r>
              <a:rPr lang="en-US" sz="2800" b="1" dirty="0">
                <a:solidFill>
                  <a:srgbClr val="2EA234"/>
                </a:solidFill>
                <a:latin typeface="Calibri"/>
                <a:cs typeface="Calibri"/>
              </a:rPr>
              <a:t>Excellence criteria</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3177253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802122" y="1871872"/>
            <a:ext cx="8923978" cy="3108543"/>
          </a:xfrm>
          <a:prstGeom prst="rect">
            <a:avLst/>
          </a:prstGeom>
          <a:noFill/>
        </p:spPr>
        <p:txBody>
          <a:bodyPr wrap="square" lIns="91440" tIns="45720" rIns="91440" bIns="45720" rtlCol="0" anchor="t">
            <a:spAutoFit/>
          </a:bodyPr>
          <a:lstStyle/>
          <a:p>
            <a:pPr marL="285750" indent="-285750">
              <a:buFontTx/>
              <a:buChar char="-"/>
            </a:pPr>
            <a:r>
              <a:rPr lang="en-GB" sz="2800" dirty="0"/>
              <a:t>Quality and effectiveness of the </a:t>
            </a:r>
            <a:r>
              <a:rPr lang="en-GB" sz="2800" b="1" dirty="0"/>
              <a:t>work plan</a:t>
            </a:r>
            <a:r>
              <a:rPr lang="en-GB" sz="2800" dirty="0"/>
              <a:t>, suitability of the </a:t>
            </a:r>
            <a:r>
              <a:rPr lang="en-GB" sz="2800" b="1" dirty="0"/>
              <a:t>effort assigned to work packages </a:t>
            </a:r>
            <a:r>
              <a:rPr lang="en-GB" sz="2800" dirty="0"/>
              <a:t>and the </a:t>
            </a:r>
            <a:r>
              <a:rPr lang="en-GB" sz="2800" b="1" dirty="0"/>
              <a:t>resources</a:t>
            </a:r>
            <a:r>
              <a:rPr lang="en-GB" sz="2800" dirty="0"/>
              <a:t> overall is assessed. </a:t>
            </a:r>
            <a:br>
              <a:rPr lang="en-US" dirty="0"/>
            </a:br>
            <a:endParaRPr lang="en-GB" sz="2800" dirty="0">
              <a:cs typeface="Calibri"/>
            </a:endParaRPr>
          </a:p>
          <a:p>
            <a:pPr marL="285750" indent="-285750">
              <a:buChar char="-"/>
            </a:pPr>
            <a:r>
              <a:rPr lang="en-GB" sz="2800" b="1" dirty="0">
                <a:cs typeface="Calibri"/>
              </a:rPr>
              <a:t>Capacity of participants </a:t>
            </a:r>
            <a:r>
              <a:rPr lang="en-GB" sz="2800" dirty="0">
                <a:cs typeface="Calibri"/>
              </a:rPr>
              <a:t>and consortium as a whole. […] show how the </a:t>
            </a:r>
            <a:r>
              <a:rPr lang="en-GB" sz="2800" b="1" dirty="0">
                <a:cs typeface="Calibri"/>
              </a:rPr>
              <a:t>expertise in gender aspects </a:t>
            </a:r>
            <a:r>
              <a:rPr lang="en-GB" sz="2800" dirty="0">
                <a:cs typeface="Calibri"/>
              </a:rPr>
              <a:t>of R&amp;I as appropriate […]</a:t>
            </a:r>
          </a:p>
        </p:txBody>
      </p:sp>
      <p:sp>
        <p:nvSpPr>
          <p:cNvPr id="8" name="CuadroTexto 7">
            <a:extLst>
              <a:ext uri="{FF2B5EF4-FFF2-40B4-BE49-F238E27FC236}">
                <a16:creationId xmlns:a16="http://schemas.microsoft.com/office/drawing/2014/main" id="{5798C754-70EF-4AB3-9953-F0307F554203}"/>
              </a:ext>
            </a:extLst>
          </p:cNvPr>
          <p:cNvSpPr txBox="1"/>
          <p:nvPr/>
        </p:nvSpPr>
        <p:spPr>
          <a:xfrm>
            <a:off x="1782584" y="5291862"/>
            <a:ext cx="5508300" cy="276999"/>
          </a:xfrm>
          <a:prstGeom prst="rect">
            <a:avLst/>
          </a:prstGeom>
          <a:noFill/>
        </p:spPr>
        <p:txBody>
          <a:bodyPr wrap="square" rtlCol="0">
            <a:spAutoFit/>
          </a:bodyPr>
          <a:lstStyle/>
          <a:p>
            <a:r>
              <a:rPr lang="fr-FR" sz="1200" dirty="0">
                <a:hlinkClick r:id="rId3"/>
              </a:rPr>
              <a:t>Source: Standard Application </a:t>
            </a:r>
            <a:r>
              <a:rPr lang="fr-FR" sz="1200" dirty="0" err="1">
                <a:hlinkClick r:id="rId3"/>
              </a:rPr>
              <a:t>Form</a:t>
            </a:r>
            <a:r>
              <a:rPr lang="fr-FR" sz="1200" dirty="0">
                <a:hlinkClick r:id="rId3"/>
              </a:rPr>
              <a:t>. HE Programme</a:t>
            </a:r>
            <a:endParaRPr lang="ca-ES" sz="1200" dirty="0"/>
          </a:p>
        </p:txBody>
      </p:sp>
      <p:pic>
        <p:nvPicPr>
          <p:cNvPr id="7" name="Imagen 3">
            <a:extLst>
              <a:ext uri="{FF2B5EF4-FFF2-40B4-BE49-F238E27FC236}">
                <a16:creationId xmlns:a16="http://schemas.microsoft.com/office/drawing/2014/main" id="{6EDA83A1-6C64-4053-B60B-655244D632B3}"/>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85A6B79F-79E2-4E31-9660-51070F0501E6}"/>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82F8553A-074B-4C83-84F0-1A0FF491DE2D}"/>
              </a:ext>
            </a:extLst>
          </p:cNvPr>
          <p:cNvSpPr txBox="1"/>
          <p:nvPr/>
        </p:nvSpPr>
        <p:spPr>
          <a:xfrm>
            <a:off x="2174904" y="1139086"/>
            <a:ext cx="7223760" cy="523220"/>
          </a:xfrm>
          <a:prstGeom prst="rect">
            <a:avLst/>
          </a:prstGeom>
          <a:noFill/>
        </p:spPr>
        <p:txBody>
          <a:bodyPr wrap="square">
            <a:spAutoFit/>
          </a:bodyPr>
          <a:lstStyle/>
          <a:p>
            <a:r>
              <a:rPr lang="en-US" sz="2800" b="1" dirty="0">
                <a:solidFill>
                  <a:srgbClr val="2EA234"/>
                </a:solidFill>
                <a:latin typeface="Calibri"/>
                <a:cs typeface="Calibri"/>
              </a:rPr>
              <a:t>Project implementation criteria</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760458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806618" y="1820136"/>
            <a:ext cx="8626831" cy="3385542"/>
          </a:xfrm>
          <a:prstGeom prst="rect">
            <a:avLst/>
          </a:prstGeom>
          <a:noFill/>
        </p:spPr>
        <p:txBody>
          <a:bodyPr wrap="square" lIns="91440" tIns="45720" rIns="91440" bIns="45720" rtlCol="0" anchor="t">
            <a:spAutoFit/>
          </a:bodyPr>
          <a:lstStyle/>
          <a:p>
            <a:pPr marL="285750" indent="-285750">
              <a:spcAft>
                <a:spcPts val="1200"/>
              </a:spcAft>
              <a:buFontTx/>
              <a:buChar char="-"/>
            </a:pPr>
            <a:r>
              <a:rPr lang="en-GB" sz="2800" dirty="0"/>
              <a:t>Credibility of the pathways to achieve the impacts specified in the work programme: </a:t>
            </a:r>
            <a:endParaRPr lang="ca-ES">
              <a:cs typeface="Calibri" panose="020F0502020204030204"/>
            </a:endParaRPr>
          </a:p>
          <a:p>
            <a:pPr marL="800100" lvl="1" indent="-342900">
              <a:spcAft>
                <a:spcPts val="1200"/>
              </a:spcAft>
              <a:buFont typeface="Wingdings" panose="05000000000000000000" pitchFamily="2" charset="2"/>
              <a:buChar char="§"/>
            </a:pPr>
            <a:r>
              <a:rPr lang="en-GB" sz="2800" dirty="0"/>
              <a:t>s</a:t>
            </a:r>
            <a:r>
              <a:rPr lang="en-US" sz="2800" dirty="0"/>
              <a:t>tate the </a:t>
            </a:r>
            <a:r>
              <a:rPr lang="en-US" sz="2800" b="1" dirty="0"/>
              <a:t>target groups </a:t>
            </a:r>
            <a:r>
              <a:rPr lang="en-US" sz="2800" dirty="0"/>
              <a:t>that would benefit, </a:t>
            </a:r>
            <a:endParaRPr lang="en-US" sz="2800" dirty="0">
              <a:cs typeface="Calibri" panose="020F0502020204030204"/>
            </a:endParaRPr>
          </a:p>
          <a:p>
            <a:pPr marL="800100" lvl="1" indent="-342900">
              <a:spcAft>
                <a:spcPts val="1200"/>
              </a:spcAft>
              <a:buFont typeface="Wingdings" panose="05000000000000000000" pitchFamily="2" charset="2"/>
              <a:buChar char="§"/>
            </a:pPr>
            <a:r>
              <a:rPr lang="en-US" sz="2800" dirty="0"/>
              <a:t>describe any </a:t>
            </a:r>
            <a:r>
              <a:rPr lang="en-US" sz="2800" b="1" dirty="0"/>
              <a:t>requirements</a:t>
            </a:r>
            <a:r>
              <a:rPr lang="en-US" sz="2800" dirty="0"/>
              <a:t>, </a:t>
            </a:r>
            <a:r>
              <a:rPr lang="en-US" sz="2800" b="1" dirty="0"/>
              <a:t>potential gender barriers </a:t>
            </a:r>
            <a:r>
              <a:rPr lang="en-US" sz="2800" dirty="0"/>
              <a:t>and the </a:t>
            </a:r>
            <a:r>
              <a:rPr lang="en-US" sz="2800" b="1" dirty="0"/>
              <a:t>mitigating measures</a:t>
            </a:r>
            <a:r>
              <a:rPr lang="en-US" sz="2800" dirty="0"/>
              <a:t>.</a:t>
            </a:r>
            <a:endParaRPr lang="en-US" sz="2800" dirty="0">
              <a:cs typeface="Calibri"/>
            </a:endParaRPr>
          </a:p>
          <a:p>
            <a:pPr marL="800100" lvl="1" indent="-342900">
              <a:buFont typeface="Wingdings" panose="05000000000000000000" pitchFamily="2" charset="2"/>
              <a:buChar char="§"/>
            </a:pPr>
            <a:endParaRPr lang="en-US" sz="2000" dirty="0">
              <a:cs typeface="Calibri"/>
            </a:endParaRPr>
          </a:p>
          <a:p>
            <a:pPr marL="800100" lvl="1" indent="-342900">
              <a:buFont typeface="Wingdings" panose="05000000000000000000" pitchFamily="2" charset="2"/>
              <a:buChar char="§"/>
            </a:pPr>
            <a:endParaRPr lang="en-GB" sz="2400" dirty="0"/>
          </a:p>
        </p:txBody>
      </p:sp>
      <p:sp>
        <p:nvSpPr>
          <p:cNvPr id="8" name="CuadroTexto 7">
            <a:extLst>
              <a:ext uri="{FF2B5EF4-FFF2-40B4-BE49-F238E27FC236}">
                <a16:creationId xmlns:a16="http://schemas.microsoft.com/office/drawing/2014/main" id="{5798C754-70EF-4AB3-9953-F0307F554203}"/>
              </a:ext>
            </a:extLst>
          </p:cNvPr>
          <p:cNvSpPr txBox="1"/>
          <p:nvPr/>
        </p:nvSpPr>
        <p:spPr>
          <a:xfrm>
            <a:off x="1806618" y="5344178"/>
            <a:ext cx="5508300" cy="276999"/>
          </a:xfrm>
          <a:prstGeom prst="rect">
            <a:avLst/>
          </a:prstGeom>
          <a:noFill/>
        </p:spPr>
        <p:txBody>
          <a:bodyPr wrap="square" rtlCol="0">
            <a:spAutoFit/>
          </a:bodyPr>
          <a:lstStyle/>
          <a:p>
            <a:r>
              <a:rPr lang="fr-FR" sz="1200" dirty="0">
                <a:hlinkClick r:id="rId3"/>
              </a:rPr>
              <a:t>Source: Standard Application </a:t>
            </a:r>
            <a:r>
              <a:rPr lang="fr-FR" sz="1200" dirty="0" err="1">
                <a:hlinkClick r:id="rId3"/>
              </a:rPr>
              <a:t>Form</a:t>
            </a:r>
            <a:r>
              <a:rPr lang="fr-FR" sz="1200" dirty="0">
                <a:hlinkClick r:id="rId3"/>
              </a:rPr>
              <a:t>. HE Programme</a:t>
            </a:r>
            <a:endParaRPr lang="ca-ES" sz="1200" dirty="0"/>
          </a:p>
        </p:txBody>
      </p:sp>
      <p:pic>
        <p:nvPicPr>
          <p:cNvPr id="7" name="Imagen 3">
            <a:extLst>
              <a:ext uri="{FF2B5EF4-FFF2-40B4-BE49-F238E27FC236}">
                <a16:creationId xmlns:a16="http://schemas.microsoft.com/office/drawing/2014/main" id="{33341F06-14E1-48F8-B70A-0E6E6C655EBE}"/>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73BD6F0F-96ED-41D1-B87C-BF9A956E7A2B}"/>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FFC5196A-3467-4C4C-AE2D-BA893E1331EF}"/>
              </a:ext>
            </a:extLst>
          </p:cNvPr>
          <p:cNvSpPr txBox="1"/>
          <p:nvPr/>
        </p:nvSpPr>
        <p:spPr>
          <a:xfrm>
            <a:off x="2174904" y="1139086"/>
            <a:ext cx="7223760" cy="523220"/>
          </a:xfrm>
          <a:prstGeom prst="rect">
            <a:avLst/>
          </a:prstGeom>
          <a:noFill/>
        </p:spPr>
        <p:txBody>
          <a:bodyPr wrap="square">
            <a:spAutoFit/>
          </a:bodyPr>
          <a:lstStyle/>
          <a:p>
            <a:r>
              <a:rPr lang="en-US" sz="2800" b="1" dirty="0">
                <a:solidFill>
                  <a:srgbClr val="2EA234"/>
                </a:solidFill>
                <a:latin typeface="Calibri"/>
                <a:cs typeface="Calibri"/>
              </a:rPr>
              <a:t>Impact criteria</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2210510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806618" y="1820136"/>
            <a:ext cx="8626831" cy="2985433"/>
          </a:xfrm>
          <a:prstGeom prst="rect">
            <a:avLst/>
          </a:prstGeom>
          <a:noFill/>
        </p:spPr>
        <p:txBody>
          <a:bodyPr wrap="square" lIns="91440" tIns="45720" rIns="91440" bIns="45720" rtlCol="0" anchor="t">
            <a:spAutoFit/>
          </a:bodyPr>
          <a:lstStyle/>
          <a:p>
            <a:pPr marL="285750" indent="-285750" algn="just">
              <a:spcAft>
                <a:spcPts val="1200"/>
              </a:spcAft>
              <a:buFontTx/>
              <a:buChar char="-"/>
            </a:pPr>
            <a:r>
              <a:rPr lang="en-GB" sz="2800" dirty="0"/>
              <a:t>Measures to maximise the expected impacts. </a:t>
            </a:r>
            <a:endParaRPr lang="en-GB" sz="2800"/>
          </a:p>
          <a:p>
            <a:pPr marL="742950" lvl="1" indent="-285750" algn="just">
              <a:spcAft>
                <a:spcPts val="1200"/>
              </a:spcAft>
              <a:buFont typeface="Wingdings"/>
              <a:buChar char="§"/>
            </a:pPr>
            <a:r>
              <a:rPr lang="en-GB" sz="2800" dirty="0"/>
              <a:t>d</a:t>
            </a:r>
            <a:r>
              <a:rPr lang="en-US" sz="2800" dirty="0"/>
              <a:t>escribe the dissemination, exploitation and communication </a:t>
            </a:r>
            <a:r>
              <a:rPr lang="en-US" sz="2800" b="1" dirty="0"/>
              <a:t>measures</a:t>
            </a:r>
            <a:r>
              <a:rPr lang="en-US" sz="2800" dirty="0"/>
              <a:t> that are planned, and the </a:t>
            </a:r>
            <a:r>
              <a:rPr lang="en-US" sz="2800" b="1" dirty="0"/>
              <a:t>target groups addressed</a:t>
            </a:r>
            <a:r>
              <a:rPr lang="en-US" sz="2800" dirty="0"/>
              <a:t>.</a:t>
            </a:r>
            <a:endParaRPr lang="en-GB" sz="2800">
              <a:cs typeface="Calibri" panose="020F0502020204030204"/>
            </a:endParaRPr>
          </a:p>
          <a:p>
            <a:pPr marL="0" lvl="1" algn="just"/>
            <a:endParaRPr lang="en-US" sz="2800" dirty="0">
              <a:solidFill>
                <a:srgbClr val="0070C0"/>
              </a:solidFill>
            </a:endParaRPr>
          </a:p>
          <a:p>
            <a:pPr marL="800100" lvl="1" indent="-342900" algn="just">
              <a:buFont typeface="Wingdings" panose="05000000000000000000" pitchFamily="2" charset="2"/>
              <a:buChar char="§"/>
            </a:pPr>
            <a:endParaRPr lang="en-US" sz="2800" dirty="0"/>
          </a:p>
        </p:txBody>
      </p:sp>
      <p:sp>
        <p:nvSpPr>
          <p:cNvPr id="8" name="CuadroTexto 7">
            <a:extLst>
              <a:ext uri="{FF2B5EF4-FFF2-40B4-BE49-F238E27FC236}">
                <a16:creationId xmlns:a16="http://schemas.microsoft.com/office/drawing/2014/main" id="{5798C754-70EF-4AB3-9953-F0307F554203}"/>
              </a:ext>
            </a:extLst>
          </p:cNvPr>
          <p:cNvSpPr txBox="1"/>
          <p:nvPr/>
        </p:nvSpPr>
        <p:spPr>
          <a:xfrm>
            <a:off x="1806618" y="5344178"/>
            <a:ext cx="5508300" cy="276999"/>
          </a:xfrm>
          <a:prstGeom prst="rect">
            <a:avLst/>
          </a:prstGeom>
          <a:noFill/>
        </p:spPr>
        <p:txBody>
          <a:bodyPr wrap="square" rtlCol="0">
            <a:spAutoFit/>
          </a:bodyPr>
          <a:lstStyle/>
          <a:p>
            <a:r>
              <a:rPr lang="fr-FR" sz="1200" dirty="0">
                <a:hlinkClick r:id="rId3"/>
              </a:rPr>
              <a:t>Source: Standard Application </a:t>
            </a:r>
            <a:r>
              <a:rPr lang="fr-FR" sz="1200" dirty="0" err="1">
                <a:hlinkClick r:id="rId3"/>
              </a:rPr>
              <a:t>Form</a:t>
            </a:r>
            <a:r>
              <a:rPr lang="fr-FR" sz="1200" dirty="0">
                <a:hlinkClick r:id="rId3"/>
              </a:rPr>
              <a:t>. HE Programme</a:t>
            </a:r>
            <a:endParaRPr lang="ca-ES" sz="1200" dirty="0"/>
          </a:p>
        </p:txBody>
      </p:sp>
      <p:pic>
        <p:nvPicPr>
          <p:cNvPr id="7" name="Imagen 3">
            <a:extLst>
              <a:ext uri="{FF2B5EF4-FFF2-40B4-BE49-F238E27FC236}">
                <a16:creationId xmlns:a16="http://schemas.microsoft.com/office/drawing/2014/main" id="{33341F06-14E1-48F8-B70A-0E6E6C655EBE}"/>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73BD6F0F-96ED-41D1-B87C-BF9A956E7A2B}"/>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FFC5196A-3467-4C4C-AE2D-BA893E1331EF}"/>
              </a:ext>
            </a:extLst>
          </p:cNvPr>
          <p:cNvSpPr txBox="1"/>
          <p:nvPr/>
        </p:nvSpPr>
        <p:spPr>
          <a:xfrm>
            <a:off x="2174904" y="1139086"/>
            <a:ext cx="7223760" cy="523220"/>
          </a:xfrm>
          <a:prstGeom prst="rect">
            <a:avLst/>
          </a:prstGeom>
          <a:noFill/>
        </p:spPr>
        <p:txBody>
          <a:bodyPr wrap="square">
            <a:spAutoFit/>
          </a:bodyPr>
          <a:lstStyle/>
          <a:p>
            <a:r>
              <a:rPr lang="en-US" sz="2800" b="1" dirty="0">
                <a:solidFill>
                  <a:srgbClr val="2EA234"/>
                </a:solidFill>
                <a:latin typeface="Calibri"/>
                <a:cs typeface="Calibri"/>
              </a:rPr>
              <a:t>Impact criteria</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3592619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939467" y="1855654"/>
            <a:ext cx="9226074" cy="3662541"/>
          </a:xfrm>
          <a:prstGeom prst="rect">
            <a:avLst/>
          </a:prstGeom>
          <a:noFill/>
          <a:ln>
            <a:noFill/>
          </a:ln>
        </p:spPr>
        <p:txBody>
          <a:bodyPr wrap="square" lIns="91440" tIns="45720" rIns="91440" bIns="45720" rtlCol="0" anchor="t">
            <a:spAutoFit/>
          </a:bodyPr>
          <a:lstStyle/>
          <a:p>
            <a:pPr algn="just"/>
            <a:r>
              <a:rPr lang="en-US" sz="2400" b="1" dirty="0"/>
              <a:t>Identify potential target groups:</a:t>
            </a:r>
            <a:r>
              <a:rPr lang="en-US" sz="2400" dirty="0"/>
              <a:t> </a:t>
            </a:r>
            <a:endParaRPr lang="ca-ES" sz="2400">
              <a:cs typeface="Calibri" panose="020F0502020204030204"/>
            </a:endParaRPr>
          </a:p>
          <a:p>
            <a:pPr algn="just">
              <a:spcAft>
                <a:spcPts val="1200"/>
              </a:spcAft>
            </a:pPr>
            <a:r>
              <a:rPr lang="en-US" sz="2400" dirty="0"/>
              <a:t>What are the characteristics of target users/communities? These may include sex, age, socioeconomic status, ethnicity, native language, etc.</a:t>
            </a:r>
          </a:p>
          <a:p>
            <a:pPr algn="just">
              <a:spcAft>
                <a:spcPts val="1200"/>
              </a:spcAft>
            </a:pPr>
            <a:r>
              <a:rPr lang="en-US" dirty="0"/>
              <a:t>Questions to include: </a:t>
            </a:r>
            <a:endParaRPr lang="en-US" dirty="0">
              <a:cs typeface="Calibri" panose="020F0502020204030204"/>
            </a:endParaRPr>
          </a:p>
          <a:p>
            <a:pPr marL="628650" indent="-342900" algn="just">
              <a:spcAft>
                <a:spcPts val="1200"/>
              </a:spcAft>
              <a:buFont typeface="Wingdings"/>
              <a:buChar char="§"/>
            </a:pPr>
            <a:r>
              <a:rPr lang="en-US" dirty="0"/>
              <a:t>How will different groups of people (defined by sex, race, age, geographic location, etc.) be affected by this project/product? </a:t>
            </a:r>
            <a:endParaRPr lang="en-US" dirty="0">
              <a:cs typeface="Calibri" panose="020F0502020204030204"/>
            </a:endParaRPr>
          </a:p>
          <a:p>
            <a:pPr marL="628650" indent="-342900" algn="just">
              <a:spcAft>
                <a:spcPts val="1200"/>
              </a:spcAft>
              <a:buFont typeface="Wingdings"/>
              <a:buChar char="§"/>
            </a:pPr>
            <a:r>
              <a:rPr lang="en-US" dirty="0"/>
              <a:t>What are their particular perspectives, needs and interests?</a:t>
            </a:r>
            <a:endParaRPr lang="en-US" dirty="0">
              <a:cs typeface="Calibri" panose="020F0502020204030204"/>
            </a:endParaRPr>
          </a:p>
          <a:p>
            <a:pPr marL="628650" indent="-342900" algn="just">
              <a:spcAft>
                <a:spcPts val="1200"/>
              </a:spcAft>
              <a:buFont typeface="Wingdings"/>
              <a:buChar char="§"/>
            </a:pPr>
            <a:r>
              <a:rPr lang="en-US" dirty="0"/>
              <a:t>Whose practical knowledge or experience is relevant to this research or design project?</a:t>
            </a:r>
            <a:endParaRPr lang="en-US" dirty="0">
              <a:cs typeface="Calibri"/>
            </a:endParaRPr>
          </a:p>
          <a:p>
            <a:pPr marL="800100" lvl="1" algn="just">
              <a:spcAft>
                <a:spcPts val="1200"/>
              </a:spcAft>
              <a:buFont typeface="Wingdings" panose="05000000000000000000" pitchFamily="2" charset="2"/>
              <a:buChar char="§"/>
            </a:pPr>
            <a:endParaRPr lang="en-US" sz="2000" dirty="0">
              <a:solidFill>
                <a:srgbClr val="000000"/>
              </a:solidFill>
              <a:cs typeface="Calibri" panose="020F0502020204030204"/>
            </a:endParaRPr>
          </a:p>
        </p:txBody>
      </p:sp>
      <p:sp>
        <p:nvSpPr>
          <p:cNvPr id="8" name="CuadroTexto 7">
            <a:extLst>
              <a:ext uri="{FF2B5EF4-FFF2-40B4-BE49-F238E27FC236}">
                <a16:creationId xmlns:a16="http://schemas.microsoft.com/office/drawing/2014/main" id="{5798C754-70EF-4AB3-9953-F0307F554203}"/>
              </a:ext>
            </a:extLst>
          </p:cNvPr>
          <p:cNvSpPr txBox="1"/>
          <p:nvPr/>
        </p:nvSpPr>
        <p:spPr>
          <a:xfrm>
            <a:off x="1183342" y="5371420"/>
            <a:ext cx="5508300" cy="276999"/>
          </a:xfrm>
          <a:prstGeom prst="rect">
            <a:avLst/>
          </a:prstGeom>
          <a:noFill/>
        </p:spPr>
        <p:txBody>
          <a:bodyPr wrap="square" rtlCol="0">
            <a:spAutoFit/>
          </a:bodyPr>
          <a:lstStyle/>
          <a:p>
            <a:r>
              <a:rPr lang="fr-FR" sz="1200" dirty="0">
                <a:hlinkClick r:id="rId3"/>
              </a:rPr>
              <a:t>Source:</a:t>
            </a:r>
            <a:r>
              <a:rPr lang="fr-FR" sz="1200" dirty="0"/>
              <a:t> https://genderedinnovations.stanford.edu/methods/co-creation.html</a:t>
            </a:r>
            <a:endParaRPr lang="ca-ES" sz="1200" dirty="0"/>
          </a:p>
        </p:txBody>
      </p:sp>
      <p:pic>
        <p:nvPicPr>
          <p:cNvPr id="7" name="Imagen 3">
            <a:extLst>
              <a:ext uri="{FF2B5EF4-FFF2-40B4-BE49-F238E27FC236}">
                <a16:creationId xmlns:a16="http://schemas.microsoft.com/office/drawing/2014/main" id="{445AA8F3-94B4-4806-A566-BDB766CEB74A}"/>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F007215C-98F8-4E4B-9728-B7EFF577D11F}"/>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C44339AE-4450-42B0-AE93-9CB11122A063}"/>
              </a:ext>
            </a:extLst>
          </p:cNvPr>
          <p:cNvSpPr txBox="1"/>
          <p:nvPr/>
        </p:nvSpPr>
        <p:spPr>
          <a:xfrm>
            <a:off x="2174904" y="1139086"/>
            <a:ext cx="7223760" cy="523220"/>
          </a:xfrm>
          <a:prstGeom prst="rect">
            <a:avLst/>
          </a:prstGeom>
          <a:noFill/>
        </p:spPr>
        <p:txBody>
          <a:bodyPr wrap="square">
            <a:spAutoFit/>
          </a:bodyPr>
          <a:lstStyle/>
          <a:p>
            <a:r>
              <a:rPr lang="en-US" sz="2800" b="1" dirty="0">
                <a:solidFill>
                  <a:srgbClr val="2EA234"/>
                </a:solidFill>
                <a:latin typeface="Calibri"/>
                <a:cs typeface="Calibri"/>
              </a:rPr>
              <a:t>Impact criteria</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4149694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BD12DA-B329-41D3-B2D0-8C13461A0DA4}"/>
              </a:ext>
            </a:extLst>
          </p:cNvPr>
          <p:cNvSpPr txBox="1"/>
          <p:nvPr/>
        </p:nvSpPr>
        <p:spPr>
          <a:xfrm>
            <a:off x="1995495" y="1844448"/>
            <a:ext cx="9013163" cy="4001095"/>
          </a:xfrm>
          <a:prstGeom prst="rect">
            <a:avLst/>
          </a:prstGeom>
          <a:noFill/>
        </p:spPr>
        <p:txBody>
          <a:bodyPr wrap="square" lIns="91440" tIns="45720" rIns="91440" bIns="45720" rtlCol="0" anchor="t">
            <a:spAutoFit/>
          </a:bodyPr>
          <a:lstStyle/>
          <a:p>
            <a:pPr algn="just">
              <a:spcAft>
                <a:spcPts val="1200"/>
              </a:spcAft>
            </a:pPr>
            <a:r>
              <a:rPr lang="en-US" sz="2400" b="1" dirty="0"/>
              <a:t>Seek user or community input:</a:t>
            </a:r>
            <a:r>
              <a:rPr lang="en-US" sz="2400" dirty="0"/>
              <a:t> </a:t>
            </a:r>
            <a:endParaRPr lang="es-ES" sz="2400" b="1" dirty="0">
              <a:solidFill>
                <a:srgbClr val="00B050"/>
              </a:solidFill>
              <a:cs typeface="Calibri" panose="020F0502020204030204"/>
            </a:endParaRPr>
          </a:p>
          <a:p>
            <a:pPr algn="just">
              <a:spcAft>
                <a:spcPts val="1200"/>
              </a:spcAft>
            </a:pPr>
            <a:r>
              <a:rPr lang="en-US" sz="2400" dirty="0"/>
              <a:t>Engage users/communities in defining problems, requirements, and solution and design alternatives </a:t>
            </a:r>
            <a:endParaRPr lang="es-ES" sz="2400" b="1">
              <a:solidFill>
                <a:srgbClr val="00B050"/>
              </a:solidFill>
              <a:cs typeface="Calibri"/>
            </a:endParaRPr>
          </a:p>
          <a:p>
            <a:pPr algn="just">
              <a:spcAft>
                <a:spcPts val="1200"/>
              </a:spcAft>
            </a:pPr>
            <a:r>
              <a:rPr lang="en-US" sz="2400" dirty="0"/>
              <a:t>Ensure that your participant sample is heterogeneous enough to capture the various intersecting positions of relevance to the project</a:t>
            </a:r>
            <a:endParaRPr lang="es-ES" sz="2400" b="1">
              <a:solidFill>
                <a:srgbClr val="00B050"/>
              </a:solidFill>
              <a:cs typeface="Calibri"/>
            </a:endParaRPr>
          </a:p>
          <a:p>
            <a:pPr algn="just">
              <a:spcAft>
                <a:spcPts val="1200"/>
              </a:spcAft>
            </a:pPr>
            <a:endParaRPr lang="en-GB" sz="2800" dirty="0">
              <a:cs typeface="Calibri" panose="020F0502020204030204"/>
            </a:endParaRPr>
          </a:p>
          <a:p>
            <a:pPr marL="0" lvl="1" algn="just">
              <a:spcAft>
                <a:spcPts val="1200"/>
              </a:spcAft>
            </a:pPr>
            <a:endParaRPr lang="en-US" sz="3200" dirty="0">
              <a:solidFill>
                <a:srgbClr val="0070C0"/>
              </a:solidFill>
              <a:cs typeface="Calibri" panose="020F0502020204030204"/>
            </a:endParaRPr>
          </a:p>
          <a:p>
            <a:pPr marL="800100" lvl="1" algn="just">
              <a:spcAft>
                <a:spcPts val="1200"/>
              </a:spcAft>
              <a:buFont typeface="Wingdings" panose="05000000000000000000" pitchFamily="2" charset="2"/>
              <a:buChar char="§"/>
            </a:pPr>
            <a:endParaRPr lang="en-US" sz="2400" dirty="0">
              <a:cs typeface="Calibri" panose="020F0502020204030204"/>
            </a:endParaRPr>
          </a:p>
        </p:txBody>
      </p:sp>
      <p:sp>
        <p:nvSpPr>
          <p:cNvPr id="8" name="CuadroTexto 7">
            <a:extLst>
              <a:ext uri="{FF2B5EF4-FFF2-40B4-BE49-F238E27FC236}">
                <a16:creationId xmlns:a16="http://schemas.microsoft.com/office/drawing/2014/main" id="{5798C754-70EF-4AB3-9953-F0307F554203}"/>
              </a:ext>
            </a:extLst>
          </p:cNvPr>
          <p:cNvSpPr txBox="1"/>
          <p:nvPr/>
        </p:nvSpPr>
        <p:spPr>
          <a:xfrm>
            <a:off x="1183342" y="5371420"/>
            <a:ext cx="5508300" cy="276999"/>
          </a:xfrm>
          <a:prstGeom prst="rect">
            <a:avLst/>
          </a:prstGeom>
          <a:noFill/>
        </p:spPr>
        <p:txBody>
          <a:bodyPr wrap="square" rtlCol="0">
            <a:spAutoFit/>
          </a:bodyPr>
          <a:lstStyle/>
          <a:p>
            <a:r>
              <a:rPr lang="fr-FR" sz="1200" dirty="0">
                <a:hlinkClick r:id="rId3"/>
              </a:rPr>
              <a:t>Source:</a:t>
            </a:r>
            <a:r>
              <a:rPr lang="fr-FR" sz="1200" dirty="0"/>
              <a:t> https://genderedinnovations.stanford.edu/methods/co-creation.html</a:t>
            </a:r>
            <a:endParaRPr lang="ca-ES" sz="1200" dirty="0"/>
          </a:p>
        </p:txBody>
      </p:sp>
      <p:pic>
        <p:nvPicPr>
          <p:cNvPr id="7" name="Imagen 3">
            <a:extLst>
              <a:ext uri="{FF2B5EF4-FFF2-40B4-BE49-F238E27FC236}">
                <a16:creationId xmlns:a16="http://schemas.microsoft.com/office/drawing/2014/main" id="{445AA8F3-94B4-4806-A566-BDB766CEB74A}"/>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F007215C-98F8-4E4B-9728-B7EFF577D11F}"/>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C44339AE-4450-42B0-AE93-9CB11122A063}"/>
              </a:ext>
            </a:extLst>
          </p:cNvPr>
          <p:cNvSpPr txBox="1"/>
          <p:nvPr/>
        </p:nvSpPr>
        <p:spPr>
          <a:xfrm>
            <a:off x="2174904" y="1139086"/>
            <a:ext cx="7223760" cy="523220"/>
          </a:xfrm>
          <a:prstGeom prst="rect">
            <a:avLst/>
          </a:prstGeom>
          <a:noFill/>
        </p:spPr>
        <p:txBody>
          <a:bodyPr wrap="square">
            <a:spAutoFit/>
          </a:bodyPr>
          <a:lstStyle/>
          <a:p>
            <a:r>
              <a:rPr lang="en-US" sz="2800" b="1" dirty="0">
                <a:solidFill>
                  <a:srgbClr val="2EA234"/>
                </a:solidFill>
                <a:latin typeface="Calibri"/>
                <a:cs typeface="Calibri"/>
              </a:rPr>
              <a:t>Impact criteria</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2915880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735FB5B-5B5F-4C0F-B1BD-82188A7EEAAD}"/>
              </a:ext>
            </a:extLst>
          </p:cNvPr>
          <p:cNvSpPr txBox="1"/>
          <p:nvPr/>
        </p:nvSpPr>
        <p:spPr>
          <a:xfrm>
            <a:off x="2174904" y="1915170"/>
            <a:ext cx="8303658" cy="3000821"/>
          </a:xfrm>
          <a:prstGeom prst="rect">
            <a:avLst/>
          </a:prstGeom>
          <a:noFill/>
        </p:spPr>
        <p:txBody>
          <a:bodyPr wrap="square" lIns="91440" tIns="45720" rIns="91440" bIns="45720" rtlCol="0" anchor="t">
            <a:spAutoFit/>
          </a:bodyPr>
          <a:lstStyle/>
          <a:p>
            <a:r>
              <a:rPr lang="es-ES" sz="2100" b="1" dirty="0"/>
              <a:t>VALUES-ARTICLE 14</a:t>
            </a:r>
            <a:endParaRPr lang="es-ES" sz="2100" b="1" dirty="0">
              <a:cs typeface="Calibri"/>
            </a:endParaRPr>
          </a:p>
          <a:p>
            <a:r>
              <a:rPr lang="en-GB" sz="2100" dirty="0"/>
              <a:t>Gender mainstreaming</a:t>
            </a:r>
            <a:endParaRPr lang="en-GB" sz="2100" dirty="0">
              <a:cs typeface="Calibri"/>
            </a:endParaRPr>
          </a:p>
          <a:p>
            <a:pPr algn="just"/>
            <a:r>
              <a:rPr lang="en-GB" sz="2100" dirty="0"/>
              <a:t>The beneficiaries must take all </a:t>
            </a:r>
            <a:r>
              <a:rPr lang="en-GB" sz="2100" b="1" dirty="0"/>
              <a:t>measures to promote equal opportunities between men and women </a:t>
            </a:r>
            <a:r>
              <a:rPr lang="en-GB" sz="2100" dirty="0"/>
              <a:t>in the implementation of the action and, where applicable, in line with the gender equality plan.</a:t>
            </a:r>
            <a:endParaRPr lang="en-GB" sz="2100" dirty="0">
              <a:cs typeface="Calibri"/>
            </a:endParaRPr>
          </a:p>
          <a:p>
            <a:pPr algn="just"/>
            <a:endParaRPr lang="en-GB" sz="2100" dirty="0">
              <a:cs typeface="Calibri"/>
            </a:endParaRPr>
          </a:p>
          <a:p>
            <a:pPr algn="just"/>
            <a:r>
              <a:rPr lang="en-GB" sz="2100" dirty="0"/>
              <a:t>They must aim, to the extent </a:t>
            </a:r>
            <a:r>
              <a:rPr lang="en-GB" sz="2100" dirty="0" err="1"/>
              <a:t>posible</a:t>
            </a:r>
            <a:r>
              <a:rPr lang="en-GB" sz="2100" dirty="0"/>
              <a:t>, for a </a:t>
            </a:r>
            <a:r>
              <a:rPr lang="en-GB" sz="2100" b="1" dirty="0"/>
              <a:t>gender balance at all levels of personnel assigned to the action, including at supervisory and managerial level</a:t>
            </a:r>
            <a:r>
              <a:rPr lang="en-GB" sz="2100" dirty="0"/>
              <a:t>.</a:t>
            </a:r>
            <a:endParaRPr lang="en-GB" sz="2100" dirty="0">
              <a:cs typeface="Calibri"/>
            </a:endParaRPr>
          </a:p>
        </p:txBody>
      </p:sp>
      <p:pic>
        <p:nvPicPr>
          <p:cNvPr id="4" name="Imagen 3">
            <a:extLst>
              <a:ext uri="{FF2B5EF4-FFF2-40B4-BE49-F238E27FC236}">
                <a16:creationId xmlns:a16="http://schemas.microsoft.com/office/drawing/2014/main" id="{6D2E7B46-B080-473C-867D-2BB0E8FAD9D4}"/>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5" name="TextovéPole 3">
            <a:extLst>
              <a:ext uri="{FF2B5EF4-FFF2-40B4-BE49-F238E27FC236}">
                <a16:creationId xmlns:a16="http://schemas.microsoft.com/office/drawing/2014/main" id="{D001B1F4-4463-4559-8567-85BF45475136}"/>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6" name="QuadreDeText 5">
            <a:extLst>
              <a:ext uri="{FF2B5EF4-FFF2-40B4-BE49-F238E27FC236}">
                <a16:creationId xmlns:a16="http://schemas.microsoft.com/office/drawing/2014/main" id="{D8DC8EC7-2E63-49FB-B410-498AF5630519}"/>
              </a:ext>
            </a:extLst>
          </p:cNvPr>
          <p:cNvSpPr txBox="1"/>
          <p:nvPr/>
        </p:nvSpPr>
        <p:spPr>
          <a:xfrm>
            <a:off x="2174904" y="1139086"/>
            <a:ext cx="8624495" cy="523220"/>
          </a:xfrm>
          <a:prstGeom prst="rect">
            <a:avLst/>
          </a:prstGeom>
          <a:noFill/>
        </p:spPr>
        <p:txBody>
          <a:bodyPr wrap="square">
            <a:spAutoFit/>
          </a:bodyPr>
          <a:lstStyle/>
          <a:p>
            <a:r>
              <a:rPr lang="en-US" sz="2800" b="1" dirty="0">
                <a:solidFill>
                  <a:srgbClr val="2EA234"/>
                </a:solidFill>
                <a:latin typeface="Calibri"/>
                <a:cs typeface="Calibri"/>
              </a:rPr>
              <a:t>Annex 5. Specific rules. Model grant agreement</a:t>
            </a:r>
            <a:endParaRPr lang="cs-CZ" sz="2800" b="1" i="0" dirty="0">
              <a:solidFill>
                <a:srgbClr val="2EA234"/>
              </a:solidFill>
              <a:latin typeface="Calibri"/>
              <a:cs typeface="Calibri"/>
            </a:endParaRPr>
          </a:p>
        </p:txBody>
      </p:sp>
      <p:sp>
        <p:nvSpPr>
          <p:cNvPr id="7" name="CuadroTexto 7">
            <a:extLst>
              <a:ext uri="{FF2B5EF4-FFF2-40B4-BE49-F238E27FC236}">
                <a16:creationId xmlns:a16="http://schemas.microsoft.com/office/drawing/2014/main" id="{8F45CEC4-CEE0-4CDB-95BA-1C84D666AB4C}"/>
              </a:ext>
            </a:extLst>
          </p:cNvPr>
          <p:cNvSpPr txBox="1"/>
          <p:nvPr/>
        </p:nvSpPr>
        <p:spPr>
          <a:xfrm>
            <a:off x="1586157" y="5371415"/>
            <a:ext cx="9081509" cy="553998"/>
          </a:xfrm>
          <a:prstGeom prst="rect">
            <a:avLst/>
          </a:prstGeom>
          <a:noFill/>
        </p:spPr>
        <p:txBody>
          <a:bodyPr wrap="square" rtlCol="0">
            <a:spAutoFit/>
          </a:bodyPr>
          <a:lstStyle/>
          <a:p>
            <a:r>
              <a:rPr lang="en-GB" sz="1200" dirty="0"/>
              <a:t>Source: </a:t>
            </a:r>
            <a:r>
              <a:rPr lang="es-ES" sz="1200" b="1" dirty="0"/>
              <a:t>ANNEX 5. </a:t>
            </a:r>
            <a:r>
              <a:rPr lang="es-ES" sz="1200" b="1" dirty="0">
                <a:hlinkClick r:id="rId3">
                  <a:extLst>
                    <a:ext uri="{A12FA001-AC4F-418D-AE19-62706E023703}">
                      <ahyp:hlinkClr xmlns:ahyp="http://schemas.microsoft.com/office/drawing/2018/hyperlinkcolor" val="tx"/>
                    </a:ext>
                  </a:extLst>
                </a:hlinkClick>
              </a:rPr>
              <a:t>SPECIFIC RULES. MODEL GRANT AGREEMENT </a:t>
            </a:r>
            <a:endParaRPr lang="es-ES" sz="1200" b="1" dirty="0"/>
          </a:p>
          <a:p>
            <a:endParaRPr lang="en-GB" dirty="0"/>
          </a:p>
        </p:txBody>
      </p:sp>
    </p:spTree>
    <p:extLst>
      <p:ext uri="{BB962C8B-B14F-4D97-AF65-F5344CB8AC3E}">
        <p14:creationId xmlns:p14="http://schemas.microsoft.com/office/powerpoint/2010/main" val="774184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67B33A-1A31-4CBC-85BE-73AB34A85D64}"/>
              </a:ext>
            </a:extLst>
          </p:cNvPr>
          <p:cNvSpPr txBox="1"/>
          <p:nvPr/>
        </p:nvSpPr>
        <p:spPr>
          <a:xfrm>
            <a:off x="1586157" y="5371415"/>
            <a:ext cx="9081509" cy="553998"/>
          </a:xfrm>
          <a:prstGeom prst="rect">
            <a:avLst/>
          </a:prstGeom>
          <a:noFill/>
        </p:spPr>
        <p:txBody>
          <a:bodyPr wrap="square" rtlCol="0">
            <a:spAutoFit/>
          </a:bodyPr>
          <a:lstStyle/>
          <a:p>
            <a:r>
              <a:rPr lang="en-GB" sz="1200" dirty="0"/>
              <a:t>Source: </a:t>
            </a:r>
            <a:r>
              <a:rPr lang="es-ES" sz="1200" b="1" dirty="0"/>
              <a:t>ANNEX 5. </a:t>
            </a:r>
            <a:r>
              <a:rPr lang="es-ES" sz="1200" b="1" dirty="0">
                <a:hlinkClick r:id="rId3">
                  <a:extLst>
                    <a:ext uri="{A12FA001-AC4F-418D-AE19-62706E023703}">
                      <ahyp:hlinkClr xmlns:ahyp="http://schemas.microsoft.com/office/drawing/2018/hyperlinkcolor" val="tx"/>
                    </a:ext>
                  </a:extLst>
                </a:hlinkClick>
              </a:rPr>
              <a:t>SPECIFIC RULES. MODEL GRANT AGREEMENT </a:t>
            </a:r>
            <a:endParaRPr lang="es-ES" sz="1200" b="1" dirty="0"/>
          </a:p>
          <a:p>
            <a:endParaRPr lang="en-GB" dirty="0"/>
          </a:p>
        </p:txBody>
      </p:sp>
      <p:sp>
        <p:nvSpPr>
          <p:cNvPr id="2" name="CuadroTexto 1">
            <a:extLst>
              <a:ext uri="{FF2B5EF4-FFF2-40B4-BE49-F238E27FC236}">
                <a16:creationId xmlns:a16="http://schemas.microsoft.com/office/drawing/2014/main" id="{CE542026-32FC-41B9-A22D-046D60592C67}"/>
              </a:ext>
            </a:extLst>
          </p:cNvPr>
          <p:cNvSpPr txBox="1"/>
          <p:nvPr/>
        </p:nvSpPr>
        <p:spPr>
          <a:xfrm>
            <a:off x="1586157" y="1758375"/>
            <a:ext cx="10237468" cy="3276282"/>
          </a:xfrm>
          <a:prstGeom prst="rect">
            <a:avLst/>
          </a:prstGeom>
          <a:noFill/>
        </p:spPr>
        <p:txBody>
          <a:bodyPr wrap="square" lIns="91440" tIns="45720" rIns="91440" bIns="45720" rtlCol="0" anchor="t">
            <a:spAutoFit/>
          </a:bodyPr>
          <a:lstStyle/>
          <a:p>
            <a:pPr marL="285750" indent="-285750">
              <a:lnSpc>
                <a:spcPct val="150000"/>
              </a:lnSpc>
              <a:buFont typeface="Wingdings" panose="05000000000000000000" pitchFamily="2" charset="2"/>
              <a:buChar char="§"/>
            </a:pPr>
            <a:r>
              <a:rPr lang="en-GB" sz="2000" dirty="0"/>
              <a:t>Transparency of recruitment and working conditions</a:t>
            </a:r>
            <a:endParaRPr lang="en-GB" sz="2000" dirty="0">
              <a:cs typeface="Calibri"/>
            </a:endParaRPr>
          </a:p>
          <a:p>
            <a:pPr marL="285750" indent="-285750">
              <a:lnSpc>
                <a:spcPct val="150000"/>
              </a:lnSpc>
              <a:buFont typeface="Wingdings" panose="05000000000000000000" pitchFamily="2" charset="2"/>
              <a:buChar char="§"/>
            </a:pPr>
            <a:r>
              <a:rPr lang="en-GB" sz="2000" dirty="0"/>
              <a:t>Plans and conditions for career development</a:t>
            </a:r>
            <a:endParaRPr lang="en-GB" sz="2000" dirty="0">
              <a:cs typeface="Calibri"/>
            </a:endParaRPr>
          </a:p>
          <a:p>
            <a:pPr marL="285750" indent="-285750">
              <a:lnSpc>
                <a:spcPct val="150000"/>
              </a:lnSpc>
              <a:buFont typeface="Wingdings" panose="05000000000000000000" pitchFamily="2" charset="2"/>
              <a:buChar char="§"/>
            </a:pPr>
            <a:r>
              <a:rPr lang="en-GB" sz="2000" dirty="0"/>
              <a:t>Transparent gender equal wage classification and granding of jobs</a:t>
            </a:r>
            <a:endParaRPr lang="en-GB" sz="2000" dirty="0">
              <a:cs typeface="Calibri"/>
            </a:endParaRPr>
          </a:p>
          <a:p>
            <a:pPr marL="285750" indent="-285750">
              <a:lnSpc>
                <a:spcPct val="150000"/>
              </a:lnSpc>
              <a:buFont typeface="Wingdings" panose="05000000000000000000" pitchFamily="2" charset="2"/>
              <a:buChar char="§"/>
              <a:tabLst>
                <a:tab pos="271463" algn="l"/>
              </a:tabLst>
            </a:pPr>
            <a:r>
              <a:rPr lang="en-US" sz="2000" dirty="0"/>
              <a:t>Setting up a gender balance quota in new hires within the project</a:t>
            </a:r>
            <a:endParaRPr lang="en-US" sz="2000" dirty="0">
              <a:cs typeface="Calibri"/>
            </a:endParaRPr>
          </a:p>
          <a:p>
            <a:pPr marL="285750" indent="-285750">
              <a:lnSpc>
                <a:spcPct val="150000"/>
              </a:lnSpc>
              <a:buFont typeface="Wingdings" panose="05000000000000000000" pitchFamily="2" charset="2"/>
              <a:buChar char="§"/>
              <a:tabLst>
                <a:tab pos="271463" algn="l"/>
              </a:tabLst>
            </a:pPr>
            <a:r>
              <a:rPr lang="en-GB" sz="2000" dirty="0"/>
              <a:t>Appointing a Gender Issues Advisor within the project/within the Advisory Board</a:t>
            </a:r>
            <a:endParaRPr lang="en-GB" sz="2000" dirty="0">
              <a:cs typeface="Calibri"/>
            </a:endParaRPr>
          </a:p>
          <a:p>
            <a:pPr marL="285750" indent="-285750">
              <a:lnSpc>
                <a:spcPct val="150000"/>
              </a:lnSpc>
              <a:buFont typeface="Wingdings" panose="05000000000000000000" pitchFamily="2" charset="2"/>
              <a:buChar char="§"/>
              <a:tabLst>
                <a:tab pos="271463" algn="l"/>
              </a:tabLst>
            </a:pPr>
            <a:r>
              <a:rPr lang="en-GB" sz="2000" dirty="0"/>
              <a:t>Setting up a Gender Plan as a project deliverable (in M6 with regular updates).</a:t>
            </a:r>
            <a:endParaRPr lang="en-GB" sz="2000" dirty="0">
              <a:cs typeface="Calibri"/>
            </a:endParaRPr>
          </a:p>
          <a:p>
            <a:pPr marL="285750" indent="-285750">
              <a:lnSpc>
                <a:spcPct val="150000"/>
              </a:lnSpc>
              <a:buFont typeface="Wingdings" panose="05000000000000000000" pitchFamily="2" charset="2"/>
              <a:buChar char="§"/>
              <a:tabLst>
                <a:tab pos="271463" algn="l"/>
              </a:tabLst>
            </a:pPr>
            <a:r>
              <a:rPr lang="en-GB" sz="2000" dirty="0"/>
              <a:t>Trainings on unconscious gender biases in recruitment and gender issues in research</a:t>
            </a:r>
            <a:endParaRPr lang="en-GB" sz="2000" dirty="0">
              <a:cs typeface="Calibri"/>
            </a:endParaRPr>
          </a:p>
        </p:txBody>
      </p:sp>
      <p:sp>
        <p:nvSpPr>
          <p:cNvPr id="3" name="Abrir llave 2">
            <a:extLst>
              <a:ext uri="{FF2B5EF4-FFF2-40B4-BE49-F238E27FC236}">
                <a16:creationId xmlns:a16="http://schemas.microsoft.com/office/drawing/2014/main" id="{C9380900-1D49-473F-BE88-EBCBFF0EE896}"/>
              </a:ext>
            </a:extLst>
          </p:cNvPr>
          <p:cNvSpPr/>
          <p:nvPr/>
        </p:nvSpPr>
        <p:spPr>
          <a:xfrm rot="10800000">
            <a:off x="8860201" y="1913193"/>
            <a:ext cx="215795" cy="121831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CuadroTexto 4">
            <a:extLst>
              <a:ext uri="{FF2B5EF4-FFF2-40B4-BE49-F238E27FC236}">
                <a16:creationId xmlns:a16="http://schemas.microsoft.com/office/drawing/2014/main" id="{4E9F0CCB-BFDE-4EFE-A229-F033F9A12768}"/>
              </a:ext>
            </a:extLst>
          </p:cNvPr>
          <p:cNvSpPr txBox="1"/>
          <p:nvPr/>
        </p:nvSpPr>
        <p:spPr>
          <a:xfrm>
            <a:off x="9154502" y="1762850"/>
            <a:ext cx="2285606" cy="1815882"/>
          </a:xfrm>
          <a:prstGeom prst="rect">
            <a:avLst/>
          </a:prstGeom>
          <a:noFill/>
        </p:spPr>
        <p:txBody>
          <a:bodyPr wrap="square" rtlCol="0">
            <a:spAutoFit/>
          </a:bodyPr>
          <a:lstStyle/>
          <a:p>
            <a:r>
              <a:rPr lang="en-US" sz="1600" b="1" dirty="0">
                <a:hlinkClick r:id="rId4"/>
              </a:rPr>
              <a:t>The EU Charter and the Code of Conduct for the Recruitment of Researchers.</a:t>
            </a:r>
            <a:br>
              <a:rPr lang="en-US" sz="1600" b="1" dirty="0"/>
            </a:br>
            <a:endParaRPr lang="en-US" sz="1600" b="1" dirty="0"/>
          </a:p>
          <a:p>
            <a:r>
              <a:rPr lang="en-US" sz="1600" b="1" dirty="0">
                <a:hlinkClick r:id="rId5"/>
              </a:rPr>
              <a:t>Human Resources Strategy for Researchers</a:t>
            </a:r>
            <a:endParaRPr lang="en-US" sz="1600" b="1" dirty="0"/>
          </a:p>
        </p:txBody>
      </p:sp>
      <p:pic>
        <p:nvPicPr>
          <p:cNvPr id="9" name="Imagen 3">
            <a:extLst>
              <a:ext uri="{FF2B5EF4-FFF2-40B4-BE49-F238E27FC236}">
                <a16:creationId xmlns:a16="http://schemas.microsoft.com/office/drawing/2014/main" id="{06BAF63F-D6D0-413F-85FD-6F1C5DABFAB1}"/>
              </a:ext>
            </a:extLst>
          </p:cNvPr>
          <p:cNvPicPr>
            <a:picLocks noChangeAspect="1"/>
          </p:cNvPicPr>
          <p:nvPr/>
        </p:nvPicPr>
        <p:blipFill rotWithShape="1">
          <a:blip r:embed="rId6" cstate="print"/>
          <a:srcRect l="2232" t="6129" r="1817" b="3755"/>
          <a:stretch/>
        </p:blipFill>
        <p:spPr>
          <a:xfrm>
            <a:off x="10797978" y="6375078"/>
            <a:ext cx="731777" cy="250165"/>
          </a:xfrm>
          <a:prstGeom prst="rect">
            <a:avLst/>
          </a:prstGeom>
        </p:spPr>
      </p:pic>
      <p:sp>
        <p:nvSpPr>
          <p:cNvPr id="11" name="TextovéPole 3">
            <a:extLst>
              <a:ext uri="{FF2B5EF4-FFF2-40B4-BE49-F238E27FC236}">
                <a16:creationId xmlns:a16="http://schemas.microsoft.com/office/drawing/2014/main" id="{19497124-63E2-4C2B-A735-16FF918601AD}"/>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1925F5DD-B314-4C7C-B38C-488445FEBB0A}"/>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Measures to promote gender equality within a project</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2038196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E542026-32FC-41B9-A22D-046D60592C67}"/>
              </a:ext>
            </a:extLst>
          </p:cNvPr>
          <p:cNvSpPr txBox="1"/>
          <p:nvPr/>
        </p:nvSpPr>
        <p:spPr>
          <a:xfrm>
            <a:off x="1684983" y="1391995"/>
            <a:ext cx="9315091" cy="3924151"/>
          </a:xfrm>
          <a:prstGeom prst="rect">
            <a:avLst/>
          </a:prstGeom>
          <a:noFill/>
        </p:spPr>
        <p:txBody>
          <a:bodyPr wrap="square" lIns="91440" tIns="45720" rIns="91440" bIns="45720" rtlCol="0" anchor="t">
            <a:spAutoFit/>
          </a:bodyPr>
          <a:lstStyle/>
          <a:p>
            <a:pPr>
              <a:spcBef>
                <a:spcPts val="600"/>
              </a:spcBef>
            </a:pPr>
            <a:endParaRPr lang="es-ES" sz="2400" b="1" dirty="0">
              <a:solidFill>
                <a:schemeClr val="tx1">
                  <a:lumMod val="65000"/>
                  <a:lumOff val="35000"/>
                </a:schemeClr>
              </a:solidFill>
              <a:latin typeface="Sofia Pro" pitchFamily="2" charset="0"/>
            </a:endParaRPr>
          </a:p>
          <a:p>
            <a:pPr marL="285750" indent="-285750">
              <a:spcBef>
                <a:spcPts val="600"/>
              </a:spcBef>
              <a:buFont typeface="Wingdings" panose="05000000000000000000" pitchFamily="2" charset="2"/>
              <a:buChar char="§"/>
            </a:pPr>
            <a:r>
              <a:rPr lang="en-GB" sz="2000" dirty="0"/>
              <a:t>Plan for dissemination and communication “with gender dimension”. Admissibility condition in Horizon Europe projects.</a:t>
            </a:r>
            <a:endParaRPr lang="en-GB" sz="2000" dirty="0">
              <a:hlinkClick r:id="rId3"/>
            </a:endParaRPr>
          </a:p>
          <a:p>
            <a:pPr marL="285750" indent="-285750">
              <a:spcBef>
                <a:spcPts val="600"/>
              </a:spcBef>
              <a:buFont typeface="Wingdings" panose="05000000000000000000" pitchFamily="2" charset="2"/>
              <a:buChar char="§"/>
            </a:pPr>
            <a:r>
              <a:rPr lang="en-GB" sz="2000" dirty="0">
                <a:hlinkClick r:id="rId4"/>
              </a:rPr>
              <a:t>Use of gender-sensitive communication</a:t>
            </a:r>
            <a:r>
              <a:rPr lang="en-GB" sz="2000" dirty="0"/>
              <a:t>, including the translations into participants’ native languages and removing gender stereotypes.</a:t>
            </a:r>
          </a:p>
          <a:p>
            <a:pPr marL="285750" indent="-285750">
              <a:spcBef>
                <a:spcPts val="600"/>
              </a:spcBef>
              <a:buFont typeface="Wingdings" panose="05000000000000000000" pitchFamily="2" charset="2"/>
              <a:buChar char="§"/>
            </a:pPr>
            <a:r>
              <a:rPr lang="en-GB" sz="2000" dirty="0"/>
              <a:t>Setting up “raise awareness on gender issues” workshop and activities with researchers and students. Ex: “Gender Balance in STEAM fields”.</a:t>
            </a:r>
            <a:endParaRPr lang="en-US" sz="2000" dirty="0"/>
          </a:p>
          <a:p>
            <a:pPr marL="285750" indent="-285750">
              <a:spcBef>
                <a:spcPts val="600"/>
              </a:spcBef>
              <a:buFont typeface="Wingdings" panose="05000000000000000000" pitchFamily="2" charset="2"/>
              <a:buChar char="§"/>
            </a:pPr>
            <a:r>
              <a:rPr lang="en-US" sz="2000" dirty="0"/>
              <a:t>Setting up jointly activities with gender-based projects and with sister projects. </a:t>
            </a:r>
            <a:br>
              <a:rPr lang="en-US" sz="2000" dirty="0"/>
            </a:br>
            <a:r>
              <a:rPr lang="en-US" sz="2000" dirty="0"/>
              <a:t>Ex: round table about gender issues with sister projects.</a:t>
            </a:r>
          </a:p>
          <a:p>
            <a:pPr marL="285750" indent="-285750">
              <a:spcBef>
                <a:spcPts val="600"/>
              </a:spcBef>
              <a:buFont typeface="Wingdings" panose="05000000000000000000" pitchFamily="2" charset="2"/>
              <a:buChar char="§"/>
            </a:pPr>
            <a:r>
              <a:rPr lang="en-US" sz="2000" dirty="0"/>
              <a:t>Setting up project actions in collaboration with the departments and units of participants dedicated to gender issues and in charge of the Gender Equality Plan.</a:t>
            </a:r>
          </a:p>
        </p:txBody>
      </p:sp>
      <p:pic>
        <p:nvPicPr>
          <p:cNvPr id="5" name="Imagen 3">
            <a:extLst>
              <a:ext uri="{FF2B5EF4-FFF2-40B4-BE49-F238E27FC236}">
                <a16:creationId xmlns:a16="http://schemas.microsoft.com/office/drawing/2014/main" id="{D0FE89D4-F96E-4613-96BB-41698D974B25}"/>
              </a:ext>
            </a:extLst>
          </p:cNvPr>
          <p:cNvPicPr>
            <a:picLocks noChangeAspect="1"/>
          </p:cNvPicPr>
          <p:nvPr/>
        </p:nvPicPr>
        <p:blipFill rotWithShape="1">
          <a:blip r:embed="rId5"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27804F6D-7E19-4590-AD6C-FC72744ABC5C}"/>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C69A1EF1-8299-4A90-B45A-E1E390E44480}"/>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Measures to promote gender equality within a project</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4086036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E542026-32FC-41B9-A22D-046D60592C67}"/>
              </a:ext>
            </a:extLst>
          </p:cNvPr>
          <p:cNvSpPr txBox="1"/>
          <p:nvPr/>
        </p:nvSpPr>
        <p:spPr>
          <a:xfrm>
            <a:off x="1982443" y="1717984"/>
            <a:ext cx="8822033" cy="3737946"/>
          </a:xfrm>
          <a:prstGeom prst="rect">
            <a:avLst/>
          </a:prstGeom>
          <a:noFill/>
        </p:spPr>
        <p:txBody>
          <a:bodyPr wrap="square" lIns="91440" tIns="45720" rIns="91440" bIns="45720" rtlCol="0" anchor="t">
            <a:spAutoFit/>
          </a:bodyPr>
          <a:lstStyle/>
          <a:p>
            <a:pPr marL="285750" indent="-285750">
              <a:lnSpc>
                <a:spcPct val="150000"/>
              </a:lnSpc>
              <a:buFont typeface="Wingdings" panose="05000000000000000000" pitchFamily="2" charset="2"/>
              <a:buChar char="§"/>
            </a:pPr>
            <a:r>
              <a:rPr lang="en-GB" sz="2000" dirty="0"/>
              <a:t>Adoption of family-friendly policies. Example: Trips Tues.-Weds.-Thurs. </a:t>
            </a:r>
          </a:p>
          <a:p>
            <a:pPr marL="285750" indent="-285750">
              <a:lnSpc>
                <a:spcPct val="150000"/>
              </a:lnSpc>
              <a:buFont typeface="Wingdings" panose="05000000000000000000" pitchFamily="2" charset="2"/>
              <a:buChar char="§"/>
            </a:pPr>
            <a:r>
              <a:rPr lang="en-US" sz="2000" dirty="0"/>
              <a:t>Setting up sex and gender analysis, adding tables, figures and descriptions of the gender/sex findings, if any.</a:t>
            </a:r>
          </a:p>
          <a:p>
            <a:pPr marL="285750" indent="-285750">
              <a:lnSpc>
                <a:spcPct val="150000"/>
              </a:lnSpc>
              <a:buFont typeface="Wingdings" panose="05000000000000000000" pitchFamily="2" charset="2"/>
              <a:buChar char="§"/>
            </a:pPr>
            <a:r>
              <a:rPr lang="en-US" sz="2000" dirty="0"/>
              <a:t>Visibility: when publishing results, take into account magazines and websites </a:t>
            </a:r>
            <a:r>
              <a:rPr lang="es-ES" sz="2000" dirty="0"/>
              <a:t>specialised in</a:t>
            </a:r>
            <a:r>
              <a:rPr lang="en-US" sz="2000" dirty="0"/>
              <a:t> gender aspects and policy briefs. Example: </a:t>
            </a:r>
            <a:r>
              <a:rPr lang="es-ES" sz="2000" u="sng" dirty="0">
                <a:hlinkClick r:id="rId3"/>
              </a:rPr>
              <a:t>Gendered Innovations</a:t>
            </a:r>
            <a:endParaRPr lang="en-US" sz="2000" dirty="0"/>
          </a:p>
          <a:p>
            <a:pPr marL="285750" indent="-285750">
              <a:lnSpc>
                <a:spcPct val="150000"/>
              </a:lnSpc>
              <a:buFont typeface="Wingdings" panose="05000000000000000000" pitchFamily="2" charset="2"/>
              <a:buChar char="§"/>
            </a:pPr>
            <a:r>
              <a:rPr lang="en-GB" sz="2000" dirty="0"/>
              <a:t>Measures to prevent and address gender-based violence such as sexual harassment.</a:t>
            </a:r>
          </a:p>
          <a:p>
            <a:pPr marL="285750" indent="-285750">
              <a:lnSpc>
                <a:spcPct val="150000"/>
              </a:lnSpc>
              <a:buFont typeface="Wingdings" panose="05000000000000000000" pitchFamily="2" charset="2"/>
              <a:buChar char="§"/>
            </a:pPr>
            <a:r>
              <a:rPr lang="en-GB" sz="2000" dirty="0"/>
              <a:t>Gender planning and budgeting</a:t>
            </a:r>
          </a:p>
        </p:txBody>
      </p:sp>
      <p:pic>
        <p:nvPicPr>
          <p:cNvPr id="5" name="Imagen 3">
            <a:extLst>
              <a:ext uri="{FF2B5EF4-FFF2-40B4-BE49-F238E27FC236}">
                <a16:creationId xmlns:a16="http://schemas.microsoft.com/office/drawing/2014/main" id="{637A5D13-15D1-44BE-B4AB-B2F5EEF59DC1}"/>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6" name="TextovéPole 3">
            <a:extLst>
              <a:ext uri="{FF2B5EF4-FFF2-40B4-BE49-F238E27FC236}">
                <a16:creationId xmlns:a16="http://schemas.microsoft.com/office/drawing/2014/main" id="{72F5DE76-637A-4E3F-80B7-796F582479F9}"/>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CCAC9A6D-93A8-497D-8936-05FB65C816DE}"/>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Measures to promote gender equality within a project</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28440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10745" y="1326434"/>
            <a:ext cx="4987837" cy="523220"/>
          </a:xfrm>
          <a:prstGeom prst="rect">
            <a:avLst/>
          </a:prstGeom>
          <a:noFill/>
        </p:spPr>
        <p:txBody>
          <a:bodyPr wrap="square" lIns="91440" tIns="45720" rIns="91440" bIns="45720" rtlCol="0" anchor="t">
            <a:spAutoFit/>
          </a:bodyPr>
          <a:lstStyle/>
          <a:p>
            <a:r>
              <a:rPr lang="en-US" sz="2800" b="1" dirty="0">
                <a:solidFill>
                  <a:schemeClr val="tx1">
                    <a:lumMod val="65000"/>
                    <a:lumOff val="35000"/>
                  </a:schemeClr>
                </a:solidFill>
                <a:latin typeface="Calibri"/>
                <a:cs typeface="Calibri"/>
              </a:rPr>
              <a:t>Glossary</a:t>
            </a:r>
            <a:endParaRPr lang="cs-CZ" sz="28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115039" y="1923613"/>
            <a:ext cx="4812281" cy="3708708"/>
          </a:xfrm>
          <a:prstGeom prst="rect">
            <a:avLst/>
          </a:prstGeom>
          <a:noFill/>
        </p:spPr>
        <p:txBody>
          <a:bodyPr wrap="square" lIns="91440" tIns="45720" rIns="91440" bIns="45720" rtlCol="0" anchor="t">
            <a:spAutoFit/>
          </a:bodyPr>
          <a:lstStyle/>
          <a:p>
            <a:pPr>
              <a:spcAft>
                <a:spcPts val="600"/>
              </a:spcAft>
            </a:pPr>
            <a:r>
              <a:rPr lang="en-US" sz="1400" b="1" dirty="0">
                <a:solidFill>
                  <a:srgbClr val="000000"/>
                </a:solidFill>
                <a:ea typeface="+mn-lt"/>
                <a:cs typeface="+mn-lt"/>
              </a:rPr>
              <a:t>Gender Balance:</a:t>
            </a:r>
            <a:r>
              <a:rPr lang="en-US" sz="1400" dirty="0">
                <a:solidFill>
                  <a:srgbClr val="000000"/>
                </a:solidFill>
                <a:ea typeface="+mn-lt"/>
                <a:cs typeface="+mn-lt"/>
              </a:rPr>
              <a:t> An equitable distribution of genders within a group, organization, or team, often with the goal of fostering diverse perspectives and reducing bias.</a:t>
            </a:r>
            <a:endParaRPr lang="ca-ES" sz="1400">
              <a:cs typeface="Calibri" panose="020F0502020204030204"/>
            </a:endParaRPr>
          </a:p>
          <a:p>
            <a:pPr>
              <a:spcAft>
                <a:spcPts val="600"/>
              </a:spcAft>
            </a:pPr>
            <a:r>
              <a:rPr lang="en-US" sz="1400" b="1" dirty="0">
                <a:solidFill>
                  <a:srgbClr val="000000"/>
                </a:solidFill>
                <a:ea typeface="+mn-lt"/>
                <a:cs typeface="+mn-lt"/>
              </a:rPr>
              <a:t>Gender Barriers: </a:t>
            </a:r>
            <a:r>
              <a:rPr lang="en-US" sz="1400" dirty="0">
                <a:solidFill>
                  <a:srgbClr val="000000"/>
                </a:solidFill>
                <a:ea typeface="+mn-lt"/>
                <a:cs typeface="+mn-lt"/>
              </a:rPr>
              <a:t>Obstacles that limit opportunities, resources, or fair treatment based on gender, often rooted in societal norms or institutional practices.</a:t>
            </a:r>
            <a:endParaRPr lang="en-US" sz="1400" dirty="0">
              <a:cs typeface="Calibri" panose="020F0502020204030204"/>
            </a:endParaRPr>
          </a:p>
          <a:p>
            <a:pPr>
              <a:spcAft>
                <a:spcPts val="600"/>
              </a:spcAft>
            </a:pPr>
            <a:r>
              <a:rPr lang="en-US" sz="1400" b="1" dirty="0">
                <a:solidFill>
                  <a:srgbClr val="000000"/>
                </a:solidFill>
                <a:ea typeface="+mn-lt"/>
                <a:cs typeface="+mn-lt"/>
              </a:rPr>
              <a:t>Gender-Based Violence: </a:t>
            </a:r>
            <a:r>
              <a:rPr lang="en-US" sz="1400" dirty="0">
                <a:solidFill>
                  <a:srgbClr val="000000"/>
                </a:solidFill>
                <a:ea typeface="+mn-lt"/>
                <a:cs typeface="+mn-lt"/>
              </a:rPr>
              <a:t>Any act of violence directed at an individual based on their gender, often intended to establish or reinforce gender-based power inequalities.</a:t>
            </a:r>
            <a:endParaRPr lang="en-US" sz="1400">
              <a:cs typeface="Calibri" panose="020F0502020204030204"/>
            </a:endParaRPr>
          </a:p>
          <a:p>
            <a:pPr>
              <a:spcAft>
                <a:spcPts val="600"/>
              </a:spcAft>
            </a:pPr>
            <a:r>
              <a:rPr lang="en-US" sz="1400" b="1" dirty="0">
                <a:solidFill>
                  <a:srgbClr val="000000"/>
                </a:solidFill>
                <a:ea typeface="+mn-lt"/>
                <a:cs typeface="+mn-lt"/>
              </a:rPr>
              <a:t>Gender Dimension: </a:t>
            </a:r>
            <a:r>
              <a:rPr lang="en-US" sz="1400" dirty="0">
                <a:solidFill>
                  <a:srgbClr val="000000"/>
                </a:solidFill>
                <a:ea typeface="+mn-lt"/>
                <a:cs typeface="+mn-lt"/>
              </a:rPr>
              <a:t>The integration of gender considerations into the design, implementation, and evaluation of policies, projects, or research to ensure that they benefit all genders fairly.</a:t>
            </a:r>
            <a:endParaRPr lang="en-US" sz="1400">
              <a:cs typeface="Calibri" panose="020F0502020204030204"/>
            </a:endParaRPr>
          </a:p>
          <a:p>
            <a:pPr>
              <a:spcAft>
                <a:spcPts val="600"/>
              </a:spcAft>
            </a:pPr>
            <a:endParaRPr lang="en-US" sz="1400" dirty="0">
              <a:latin typeface="Calibri"/>
              <a:cs typeface="Calibri"/>
            </a:endParaRPr>
          </a:p>
          <a:p>
            <a:pPr>
              <a:spcAft>
                <a:spcPts val="600"/>
              </a:spcAft>
            </a:pPr>
            <a:endParaRPr lang="en-US" sz="1400"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3" name="QuadreDeText 2">
            <a:extLst>
              <a:ext uri="{FF2B5EF4-FFF2-40B4-BE49-F238E27FC236}">
                <a16:creationId xmlns:a16="http://schemas.microsoft.com/office/drawing/2014/main" id="{C7C8A01B-186D-2491-BFAA-2ED81D6C24A1}"/>
              </a:ext>
            </a:extLst>
          </p:cNvPr>
          <p:cNvSpPr txBox="1"/>
          <p:nvPr/>
        </p:nvSpPr>
        <p:spPr>
          <a:xfrm>
            <a:off x="6555058" y="1927302"/>
            <a:ext cx="4322955"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400" b="1">
                <a:cs typeface="Segoe UI"/>
              </a:rPr>
              <a:t>Gender Equality:</a:t>
            </a:r>
            <a:r>
              <a:rPr lang="en-US" sz="1400">
                <a:cs typeface="Segoe UI"/>
              </a:rPr>
              <a:t> The state of equal access to opportunities and resources, regardless of gender, aiming to eliminate gender-based discrimination and ensure fair treatment for all.​</a:t>
            </a:r>
            <a:endParaRPr lang="ca-ES"/>
          </a:p>
          <a:p>
            <a:pPr>
              <a:spcAft>
                <a:spcPts val="600"/>
              </a:spcAft>
            </a:pPr>
            <a:r>
              <a:rPr lang="en-US" sz="1400" b="1">
                <a:cs typeface="Segoe UI"/>
              </a:rPr>
              <a:t>Gender Equality Plan (GEP):</a:t>
            </a:r>
            <a:r>
              <a:rPr lang="en-US" sz="1400">
                <a:cs typeface="Segoe UI"/>
              </a:rPr>
              <a:t> A formal policy or document developed by an organization to promote equal opportunities and eliminate gender bias within the workplace or project environment.​</a:t>
            </a:r>
          </a:p>
          <a:p>
            <a:pPr>
              <a:spcAft>
                <a:spcPts val="600"/>
              </a:spcAft>
            </a:pPr>
            <a:r>
              <a:rPr lang="en-US" sz="1400" b="1">
                <a:cs typeface="Segoe UI"/>
              </a:rPr>
              <a:t>Gender Impact: </a:t>
            </a:r>
            <a:r>
              <a:rPr lang="en-US" sz="1400">
                <a:cs typeface="Segoe UI"/>
              </a:rPr>
              <a:t>The specific effects or outcomes that an action, policy, or program has on gender equality or the experiences of different genders.​</a:t>
            </a:r>
          </a:p>
          <a:p>
            <a:pPr>
              <a:spcAft>
                <a:spcPts val="600"/>
              </a:spcAft>
            </a:pPr>
            <a:r>
              <a:rPr lang="en-US" sz="1400" b="1">
                <a:cs typeface="Segoe UI"/>
              </a:rPr>
              <a:t>Gender Inequalities:</a:t>
            </a:r>
            <a:r>
              <a:rPr lang="en-US" sz="1400">
                <a:cs typeface="Segoe UI"/>
              </a:rPr>
              <a:t> Disparities in status, resources, opportunities, and treatment based on gender, often resulting from systemic biases or discrimination.​</a:t>
            </a:r>
          </a:p>
          <a:p>
            <a:pPr>
              <a:spcAft>
                <a:spcPts val="600"/>
              </a:spcAft>
            </a:pPr>
            <a:r>
              <a:rPr lang="en-US" sz="1400">
                <a:cs typeface="Segoe UI"/>
              </a:rPr>
              <a:t>​</a:t>
            </a:r>
          </a:p>
        </p:txBody>
      </p:sp>
    </p:spTree>
    <p:extLst>
      <p:ext uri="{BB962C8B-B14F-4D97-AF65-F5344CB8AC3E}">
        <p14:creationId xmlns:p14="http://schemas.microsoft.com/office/powerpoint/2010/main" val="2803563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CuadroTexto">
            <a:extLst>
              <a:ext uri="{FF2B5EF4-FFF2-40B4-BE49-F238E27FC236}">
                <a16:creationId xmlns:a16="http://schemas.microsoft.com/office/drawing/2014/main" id="{A7FB1140-CE58-4353-982A-26B3EAC7666B}"/>
              </a:ext>
            </a:extLst>
          </p:cNvPr>
          <p:cNvSpPr txBox="1"/>
          <p:nvPr/>
        </p:nvSpPr>
        <p:spPr>
          <a:xfrm>
            <a:off x="1498849" y="1748451"/>
            <a:ext cx="8902950" cy="1092607"/>
          </a:xfrm>
          <a:prstGeom prst="rect">
            <a:avLst/>
          </a:prstGeom>
          <a:noFill/>
        </p:spPr>
        <p:txBody>
          <a:bodyPr wrap="square" lIns="91440" tIns="45720" rIns="91440" bIns="45720" rtlCol="0" anchor="t">
            <a:spAutoFit/>
          </a:bodyPr>
          <a:lstStyle/>
          <a:p>
            <a:pPr>
              <a:spcAft>
                <a:spcPts val="600"/>
              </a:spcAft>
            </a:pPr>
            <a:r>
              <a:rPr lang="es-ES" sz="2000" b="1" u="sng" dirty="0"/>
              <a:t>GOVERNANCE STRUTURE AND BODIES</a:t>
            </a:r>
            <a:endParaRPr lang="ca-ES" sz="2000">
              <a:cs typeface="Calibri"/>
            </a:endParaRPr>
          </a:p>
          <a:p>
            <a:pPr>
              <a:spcAft>
                <a:spcPts val="600"/>
              </a:spcAft>
            </a:pPr>
            <a:r>
              <a:rPr lang="en-US" sz="2000" dirty="0"/>
              <a:t>Is there a gender balance in the project consortium and team, at all levels and in decision-making positions?</a:t>
            </a:r>
          </a:p>
        </p:txBody>
      </p:sp>
      <p:pic>
        <p:nvPicPr>
          <p:cNvPr id="9" name="Imagen 3">
            <a:extLst>
              <a:ext uri="{FF2B5EF4-FFF2-40B4-BE49-F238E27FC236}">
                <a16:creationId xmlns:a16="http://schemas.microsoft.com/office/drawing/2014/main" id="{51C74EB0-D157-4262-ADAE-CDD87F59E8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11" name="TextovéPole 3">
            <a:extLst>
              <a:ext uri="{FF2B5EF4-FFF2-40B4-BE49-F238E27FC236}">
                <a16:creationId xmlns:a16="http://schemas.microsoft.com/office/drawing/2014/main" id="{8F3DEEDC-4927-4317-BF33-F690F233B8DB}"/>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41AC23B8-A186-4AA2-B6B1-F364DD6838F0}"/>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Measures to promote gender equality within a project</a:t>
            </a:r>
            <a:endParaRPr lang="cs-CZ" sz="2800" b="1" i="0" dirty="0">
              <a:solidFill>
                <a:srgbClr val="2EA234"/>
              </a:solidFill>
              <a:latin typeface="Calibri"/>
              <a:cs typeface="Calibri"/>
            </a:endParaRPr>
          </a:p>
        </p:txBody>
      </p:sp>
      <p:sp>
        <p:nvSpPr>
          <p:cNvPr id="4" name="QuadreDeText 3">
            <a:extLst>
              <a:ext uri="{FF2B5EF4-FFF2-40B4-BE49-F238E27FC236}">
                <a16:creationId xmlns:a16="http://schemas.microsoft.com/office/drawing/2014/main" id="{FD324752-DF7B-88CE-B6C6-CF54EA78962D}"/>
              </a:ext>
            </a:extLst>
          </p:cNvPr>
          <p:cNvSpPr txBox="1"/>
          <p:nvPr/>
        </p:nvSpPr>
        <p:spPr>
          <a:xfrm>
            <a:off x="6371664" y="3110753"/>
            <a:ext cx="3987052" cy="18620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600"/>
              </a:spcAft>
              <a:buFont typeface="Arial,Sans-Serif"/>
              <a:buChar char="•"/>
            </a:pPr>
            <a:r>
              <a:rPr lang="en-GB" sz="2000">
                <a:cs typeface="Arial"/>
              </a:rPr>
              <a:t>Work packages leaders</a:t>
            </a:r>
            <a:r>
              <a:rPr lang="en-US" sz="2000">
                <a:cs typeface="Arial"/>
              </a:rPr>
              <a:t>​</a:t>
            </a:r>
            <a:endParaRPr lang="ca-ES"/>
          </a:p>
          <a:p>
            <a:pPr marL="342900" indent="-342900">
              <a:spcAft>
                <a:spcPts val="600"/>
              </a:spcAft>
              <a:buFont typeface="Arial,Sans-Serif"/>
              <a:buChar char="•"/>
            </a:pPr>
            <a:r>
              <a:rPr lang="en-GB" sz="2000">
                <a:cs typeface="Arial"/>
              </a:rPr>
              <a:t>Project coordinators</a:t>
            </a:r>
            <a:r>
              <a:rPr lang="en-US" sz="2000">
                <a:cs typeface="Arial"/>
              </a:rPr>
              <a:t>​</a:t>
            </a:r>
          </a:p>
          <a:p>
            <a:pPr marL="342900" indent="-342900">
              <a:spcAft>
                <a:spcPts val="600"/>
              </a:spcAft>
              <a:buFont typeface="Arial,Sans-Serif"/>
              <a:buChar char="•"/>
            </a:pPr>
            <a:r>
              <a:rPr lang="en-GB" sz="2000">
                <a:cs typeface="Arial"/>
              </a:rPr>
              <a:t>Main researchers</a:t>
            </a:r>
            <a:r>
              <a:rPr lang="en-US" sz="2000">
                <a:cs typeface="Arial"/>
              </a:rPr>
              <a:t>​</a:t>
            </a:r>
          </a:p>
          <a:p>
            <a:pPr marL="342900" indent="-342900">
              <a:spcAft>
                <a:spcPts val="600"/>
              </a:spcAft>
              <a:buFont typeface="Arial,Sans-Serif"/>
              <a:buChar char="•"/>
            </a:pPr>
            <a:r>
              <a:rPr lang="en-GB" sz="2000">
                <a:cs typeface="Arial"/>
              </a:rPr>
              <a:t>Job opportunities within the project lifetime​</a:t>
            </a:r>
          </a:p>
        </p:txBody>
      </p:sp>
      <p:sp>
        <p:nvSpPr>
          <p:cNvPr id="5" name="QuadreDeText 4">
            <a:extLst>
              <a:ext uri="{FF2B5EF4-FFF2-40B4-BE49-F238E27FC236}">
                <a16:creationId xmlns:a16="http://schemas.microsoft.com/office/drawing/2014/main" id="{8D3302F0-4B1C-0DFF-4CFB-9116D2DF4464}"/>
              </a:ext>
            </a:extLst>
          </p:cNvPr>
          <p:cNvSpPr txBox="1"/>
          <p:nvPr/>
        </p:nvSpPr>
        <p:spPr>
          <a:xfrm>
            <a:off x="1934136" y="3110753"/>
            <a:ext cx="3987052"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600"/>
              </a:spcAft>
              <a:buFont typeface="Arial,Sans-Serif"/>
              <a:buChar char="•"/>
            </a:pPr>
            <a:r>
              <a:rPr lang="en-GB" sz="2000">
                <a:cs typeface="Arial"/>
              </a:rPr>
              <a:t>Advisory boards​</a:t>
            </a:r>
            <a:endParaRPr lang="ca-ES"/>
          </a:p>
          <a:p>
            <a:pPr marL="342900" indent="-342900">
              <a:spcAft>
                <a:spcPts val="600"/>
              </a:spcAft>
              <a:buFont typeface="Arial,Sans-Serif"/>
              <a:buChar char="•"/>
            </a:pPr>
            <a:r>
              <a:rPr lang="en-GB" sz="2000">
                <a:cs typeface="Arial"/>
              </a:rPr>
              <a:t>General Assembly/Steering Committee</a:t>
            </a:r>
            <a:r>
              <a:rPr lang="en-US" sz="2000">
                <a:cs typeface="Arial"/>
              </a:rPr>
              <a:t>​</a:t>
            </a:r>
          </a:p>
          <a:p>
            <a:pPr marL="342900" indent="-342900">
              <a:spcAft>
                <a:spcPts val="600"/>
              </a:spcAft>
              <a:buFont typeface="Arial,Sans-Serif"/>
              <a:buChar char="•"/>
            </a:pPr>
            <a:r>
              <a:rPr lang="en-GB" sz="2000">
                <a:cs typeface="Arial"/>
              </a:rPr>
              <a:t>Stakeholders, policy makers and decision makers​</a:t>
            </a:r>
          </a:p>
        </p:txBody>
      </p:sp>
    </p:spTree>
    <p:extLst>
      <p:ext uri="{BB962C8B-B14F-4D97-AF65-F5344CB8AC3E}">
        <p14:creationId xmlns:p14="http://schemas.microsoft.com/office/powerpoint/2010/main" val="123089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67B33A-1A31-4CBC-85BE-73AB34A85D64}"/>
              </a:ext>
            </a:extLst>
          </p:cNvPr>
          <p:cNvSpPr txBox="1"/>
          <p:nvPr/>
        </p:nvSpPr>
        <p:spPr>
          <a:xfrm>
            <a:off x="1228062" y="5305725"/>
            <a:ext cx="5862078" cy="276999"/>
          </a:xfrm>
          <a:prstGeom prst="rect">
            <a:avLst/>
          </a:prstGeom>
          <a:noFill/>
        </p:spPr>
        <p:txBody>
          <a:bodyPr wrap="square" rtlCol="0">
            <a:spAutoFit/>
          </a:bodyPr>
          <a:lstStyle/>
          <a:p>
            <a:r>
              <a:rPr lang="en-GB" sz="1200" dirty="0">
                <a:hlinkClick r:id="rId3"/>
              </a:rPr>
              <a:t>Source https://genderedinnovations.stanford.edu/methods/language.html</a:t>
            </a:r>
            <a:endParaRPr lang="en-GB" sz="1200" dirty="0"/>
          </a:p>
        </p:txBody>
      </p:sp>
      <p:pic>
        <p:nvPicPr>
          <p:cNvPr id="7" name="Imagen 3">
            <a:extLst>
              <a:ext uri="{FF2B5EF4-FFF2-40B4-BE49-F238E27FC236}">
                <a16:creationId xmlns:a16="http://schemas.microsoft.com/office/drawing/2014/main" id="{00778EB1-2F32-4913-90B4-F4CC4DEE72C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E367575B-279A-4495-AFA3-B3F350DD5FCC}"/>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1284D43C-6585-4FAD-88E0-86068AD54FB9}"/>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Measures to promote gender equality within a project</a:t>
            </a:r>
            <a:endParaRPr lang="cs-CZ" sz="2800" b="1" i="0" dirty="0">
              <a:solidFill>
                <a:srgbClr val="2EA234"/>
              </a:solidFill>
              <a:latin typeface="Calibri"/>
              <a:cs typeface="Calibri"/>
            </a:endParaRPr>
          </a:p>
        </p:txBody>
      </p:sp>
      <p:sp>
        <p:nvSpPr>
          <p:cNvPr id="12" name="QuadreDeText 11">
            <a:extLst>
              <a:ext uri="{FF2B5EF4-FFF2-40B4-BE49-F238E27FC236}">
                <a16:creationId xmlns:a16="http://schemas.microsoft.com/office/drawing/2014/main" id="{F294A2EF-7498-4BCA-837E-D9BDD64DDBBA}"/>
              </a:ext>
            </a:extLst>
          </p:cNvPr>
          <p:cNvSpPr txBox="1"/>
          <p:nvPr/>
        </p:nvSpPr>
        <p:spPr>
          <a:xfrm>
            <a:off x="1524853" y="1781284"/>
            <a:ext cx="6107228" cy="369332"/>
          </a:xfrm>
          <a:prstGeom prst="rect">
            <a:avLst/>
          </a:prstGeom>
          <a:noFill/>
        </p:spPr>
        <p:txBody>
          <a:bodyPr wrap="square">
            <a:spAutoFit/>
          </a:bodyPr>
          <a:lstStyle/>
          <a:p>
            <a:r>
              <a:rPr lang="es-ES" sz="1800" b="1" u="sng" dirty="0"/>
              <a:t>RETHINKING LANGUAGE AND VISUAL REPRESENTATIONS</a:t>
            </a:r>
          </a:p>
        </p:txBody>
      </p:sp>
      <p:sp>
        <p:nvSpPr>
          <p:cNvPr id="13" name="QuadreDeText 12">
            <a:extLst>
              <a:ext uri="{FF2B5EF4-FFF2-40B4-BE49-F238E27FC236}">
                <a16:creationId xmlns:a16="http://schemas.microsoft.com/office/drawing/2014/main" id="{D8853392-E98C-449F-9DBB-A531244C7602}"/>
              </a:ext>
            </a:extLst>
          </p:cNvPr>
          <p:cNvSpPr txBox="1"/>
          <p:nvPr/>
        </p:nvSpPr>
        <p:spPr>
          <a:xfrm>
            <a:off x="1524853" y="2220748"/>
            <a:ext cx="9792864" cy="2800767"/>
          </a:xfrm>
          <a:prstGeom prst="rect">
            <a:avLst/>
          </a:prstGeom>
          <a:noFill/>
        </p:spPr>
        <p:txBody>
          <a:bodyPr wrap="square" lIns="91440" tIns="45720" rIns="91440" bIns="45720" anchor="t">
            <a:spAutoFit/>
          </a:bodyPr>
          <a:lstStyle/>
          <a:p>
            <a:pPr marL="285750" indent="-285750">
              <a:spcAft>
                <a:spcPts val="1200"/>
              </a:spcAft>
              <a:buFont typeface="Arial" panose="020B0604020202020204" pitchFamily="34" charset="0"/>
              <a:buChar char="•"/>
            </a:pPr>
            <a:r>
              <a:rPr lang="en-US" sz="2100" dirty="0"/>
              <a:t>How might metaphors be gendered and create unintended hypotheses?</a:t>
            </a:r>
            <a:endParaRPr lang="ca-ES" sz="2100">
              <a:cs typeface="Calibri"/>
            </a:endParaRPr>
          </a:p>
          <a:p>
            <a:pPr marL="285750" indent="-285750">
              <a:spcAft>
                <a:spcPts val="1200"/>
              </a:spcAft>
              <a:buFont typeface="Arial" panose="020B0604020202020204" pitchFamily="34" charset="0"/>
              <a:buChar char="•"/>
            </a:pPr>
            <a:r>
              <a:rPr lang="en-US" sz="2100" dirty="0"/>
              <a:t>Do gendered metaphors reinforce stereotypes?</a:t>
            </a:r>
            <a:endParaRPr lang="en-US" sz="2100" dirty="0">
              <a:cs typeface="Calibri" panose="020F0502020204030204"/>
            </a:endParaRPr>
          </a:p>
          <a:p>
            <a:pPr marL="285750" indent="-285750">
              <a:spcAft>
                <a:spcPts val="1200"/>
              </a:spcAft>
              <a:buFont typeface="Arial" panose="020B0604020202020204" pitchFamily="34" charset="0"/>
              <a:buChar char="•"/>
            </a:pPr>
            <a:r>
              <a:rPr lang="en-US" sz="2100" dirty="0"/>
              <a:t>Are word choices or naming practices gendered?</a:t>
            </a:r>
            <a:endParaRPr lang="en-US" sz="2100" dirty="0">
              <a:cs typeface="Calibri" panose="020F0502020204030204"/>
            </a:endParaRPr>
          </a:p>
          <a:p>
            <a:pPr marL="285750" indent="-285750">
              <a:spcAft>
                <a:spcPts val="1200"/>
              </a:spcAft>
              <a:buFont typeface="Arial" panose="020B0604020202020204" pitchFamily="34" charset="0"/>
              <a:buChar char="•"/>
            </a:pPr>
            <a:r>
              <a:rPr lang="en-US" sz="2100" dirty="0"/>
              <a:t>Do naming practices or pronoun choices exclude gender/diverse individuals?</a:t>
            </a:r>
            <a:endParaRPr lang="en-US" sz="2100" dirty="0">
              <a:cs typeface="Calibri" panose="020F0502020204030204"/>
            </a:endParaRPr>
          </a:p>
          <a:p>
            <a:pPr marL="285750" indent="-285750">
              <a:spcAft>
                <a:spcPts val="1200"/>
              </a:spcAft>
              <a:buFont typeface="Arial" panose="020B0604020202020204" pitchFamily="34" charset="0"/>
              <a:buChar char="•"/>
            </a:pPr>
            <a:r>
              <a:rPr lang="en-US" sz="2100" dirty="0"/>
              <a:t>How does nomenclature influence who becomes scientist or engineer?</a:t>
            </a:r>
            <a:endParaRPr lang="en-US" sz="2100" dirty="0">
              <a:cs typeface="Calibri" panose="020F0502020204030204"/>
            </a:endParaRPr>
          </a:p>
          <a:p>
            <a:pPr marL="285750" indent="-285750">
              <a:spcAft>
                <a:spcPts val="1200"/>
              </a:spcAft>
              <a:buFont typeface="Arial" panose="020B0604020202020204" pitchFamily="34" charset="0"/>
              <a:buChar char="•"/>
            </a:pPr>
            <a:r>
              <a:rPr lang="en-US" sz="2100" dirty="0">
                <a:cs typeface="Calibri" panose="020F0502020204030204"/>
              </a:rPr>
              <a:t>Are the images being used gender inclusive?</a:t>
            </a:r>
          </a:p>
        </p:txBody>
      </p:sp>
    </p:spTree>
    <p:extLst>
      <p:ext uri="{BB962C8B-B14F-4D97-AF65-F5344CB8AC3E}">
        <p14:creationId xmlns:p14="http://schemas.microsoft.com/office/powerpoint/2010/main" val="163750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967B33A-1A31-4CBC-85BE-73AB34A85D64}"/>
              </a:ext>
            </a:extLst>
          </p:cNvPr>
          <p:cNvSpPr txBox="1"/>
          <p:nvPr/>
        </p:nvSpPr>
        <p:spPr>
          <a:xfrm>
            <a:off x="1228062" y="5305725"/>
            <a:ext cx="5862078" cy="276999"/>
          </a:xfrm>
          <a:prstGeom prst="rect">
            <a:avLst/>
          </a:prstGeom>
          <a:noFill/>
        </p:spPr>
        <p:txBody>
          <a:bodyPr wrap="square" rtlCol="0">
            <a:spAutoFit/>
          </a:bodyPr>
          <a:lstStyle/>
          <a:p>
            <a:r>
              <a:rPr lang="en-GB" sz="1200" dirty="0">
                <a:hlinkClick r:id="rId3"/>
              </a:rPr>
              <a:t>Source https://genderedinnovations.stanford.edu/methods/language.html</a:t>
            </a:r>
            <a:endParaRPr lang="en-GB" sz="1200" dirty="0"/>
          </a:p>
        </p:txBody>
      </p:sp>
      <p:pic>
        <p:nvPicPr>
          <p:cNvPr id="7" name="Imagen 3">
            <a:extLst>
              <a:ext uri="{FF2B5EF4-FFF2-40B4-BE49-F238E27FC236}">
                <a16:creationId xmlns:a16="http://schemas.microsoft.com/office/drawing/2014/main" id="{00778EB1-2F32-4913-90B4-F4CC4DEE72C7}"/>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E367575B-279A-4495-AFA3-B3F350DD5FCC}"/>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1284D43C-6585-4FAD-88E0-86068AD54FB9}"/>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Measures to promote gender equality within a project</a:t>
            </a:r>
            <a:endParaRPr lang="cs-CZ" sz="2800" b="1" i="0" dirty="0">
              <a:solidFill>
                <a:srgbClr val="2EA234"/>
              </a:solidFill>
              <a:latin typeface="Calibri"/>
              <a:cs typeface="Calibri"/>
            </a:endParaRPr>
          </a:p>
        </p:txBody>
      </p:sp>
      <p:sp>
        <p:nvSpPr>
          <p:cNvPr id="12" name="QuadreDeText 11">
            <a:extLst>
              <a:ext uri="{FF2B5EF4-FFF2-40B4-BE49-F238E27FC236}">
                <a16:creationId xmlns:a16="http://schemas.microsoft.com/office/drawing/2014/main" id="{F294A2EF-7498-4BCA-837E-D9BDD64DDBBA}"/>
              </a:ext>
            </a:extLst>
          </p:cNvPr>
          <p:cNvSpPr txBox="1"/>
          <p:nvPr/>
        </p:nvSpPr>
        <p:spPr>
          <a:xfrm>
            <a:off x="1524853" y="1844497"/>
            <a:ext cx="6107228" cy="369332"/>
          </a:xfrm>
          <a:prstGeom prst="rect">
            <a:avLst/>
          </a:prstGeom>
          <a:noFill/>
        </p:spPr>
        <p:txBody>
          <a:bodyPr wrap="square">
            <a:spAutoFit/>
          </a:bodyPr>
          <a:lstStyle/>
          <a:p>
            <a:r>
              <a:rPr lang="es-ES" sz="1800" b="1" u="sng" dirty="0"/>
              <a:t>RETHINKING LANGUAGE AND VISUAL REPRESENTATIONS</a:t>
            </a:r>
          </a:p>
        </p:txBody>
      </p:sp>
      <p:sp>
        <p:nvSpPr>
          <p:cNvPr id="13" name="QuadreDeText 12">
            <a:extLst>
              <a:ext uri="{FF2B5EF4-FFF2-40B4-BE49-F238E27FC236}">
                <a16:creationId xmlns:a16="http://schemas.microsoft.com/office/drawing/2014/main" id="{D8853392-E98C-449F-9DBB-A531244C7602}"/>
              </a:ext>
            </a:extLst>
          </p:cNvPr>
          <p:cNvSpPr txBox="1"/>
          <p:nvPr/>
        </p:nvSpPr>
        <p:spPr>
          <a:xfrm>
            <a:off x="1524853" y="2283961"/>
            <a:ext cx="9792864" cy="2662267"/>
          </a:xfrm>
          <a:prstGeom prst="rect">
            <a:avLst/>
          </a:prstGeom>
          <a:noFill/>
        </p:spPr>
        <p:txBody>
          <a:bodyPr wrap="square" lIns="91440" tIns="45720" rIns="91440" bIns="45720" anchor="t">
            <a:spAutoFit/>
          </a:bodyPr>
          <a:lstStyle/>
          <a:p>
            <a:pPr marL="285750" indent="-285750">
              <a:spcAft>
                <a:spcPts val="1200"/>
              </a:spcAft>
              <a:buFont typeface="Arial" panose="020B0604020202020204" pitchFamily="34" charset="0"/>
              <a:buChar char="•"/>
            </a:pPr>
            <a:r>
              <a:rPr lang="en-US" sz="2100" dirty="0"/>
              <a:t>Are graphs, charts, or images used to visualize abstract concepts gendered on unintended ways?</a:t>
            </a:r>
            <a:endParaRPr lang="en-US" sz="2100">
              <a:cs typeface="Calibri"/>
            </a:endParaRPr>
          </a:p>
          <a:p>
            <a:pPr marL="285750" indent="-285750">
              <a:spcAft>
                <a:spcPts val="1200"/>
              </a:spcAft>
              <a:buFont typeface="Arial" panose="020B0604020202020204" pitchFamily="34" charset="0"/>
              <a:buChar char="•"/>
            </a:pPr>
            <a:r>
              <a:rPr lang="en-US" sz="2100" dirty="0"/>
              <a:t>Does a particular field of engineering promote a self-image that carries messages about the gender appropriateness of participation by women, men, and gender-diverse people?</a:t>
            </a:r>
            <a:endParaRPr lang="en-US" sz="2100">
              <a:cs typeface="Calibri"/>
            </a:endParaRPr>
          </a:p>
          <a:p>
            <a:pPr marL="285750" indent="-285750">
              <a:spcAft>
                <a:spcPts val="1200"/>
              </a:spcAft>
              <a:buFont typeface="Arial" panose="020B0604020202020204" pitchFamily="34" charset="0"/>
              <a:buChar char="•"/>
            </a:pPr>
            <a:r>
              <a:rPr lang="en-US" sz="2100" dirty="0"/>
              <a:t>Are problem sets or training exercises chosen to illustrate basic scientific principles gendered in unintended ways?</a:t>
            </a:r>
            <a:endParaRPr lang="ca-ES" sz="2100" dirty="0">
              <a:cs typeface="Calibri" panose="020F0502020204030204"/>
            </a:endParaRPr>
          </a:p>
        </p:txBody>
      </p:sp>
    </p:spTree>
    <p:extLst>
      <p:ext uri="{BB962C8B-B14F-4D97-AF65-F5344CB8AC3E}">
        <p14:creationId xmlns:p14="http://schemas.microsoft.com/office/powerpoint/2010/main" val="3623759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4B5CD95-EA6E-4924-9FEE-66D6F6288FBD}"/>
              </a:ext>
            </a:extLst>
          </p:cNvPr>
          <p:cNvPicPr>
            <a:picLocks noChangeAspect="1"/>
          </p:cNvPicPr>
          <p:nvPr/>
        </p:nvPicPr>
        <p:blipFill rotWithShape="1">
          <a:blip r:embed="rId3"/>
          <a:srcRect t="1245" r="2739"/>
          <a:stretch/>
        </p:blipFill>
        <p:spPr>
          <a:xfrm>
            <a:off x="818052" y="2063866"/>
            <a:ext cx="7122790" cy="2899087"/>
          </a:xfrm>
          <a:prstGeom prst="rect">
            <a:avLst/>
          </a:prstGeom>
        </p:spPr>
      </p:pic>
      <p:pic>
        <p:nvPicPr>
          <p:cNvPr id="8" name="Imagen 7">
            <a:extLst>
              <a:ext uri="{FF2B5EF4-FFF2-40B4-BE49-F238E27FC236}">
                <a16:creationId xmlns:a16="http://schemas.microsoft.com/office/drawing/2014/main" id="{F3C9277E-8827-43DF-B80F-E89F445171F7}"/>
              </a:ext>
            </a:extLst>
          </p:cNvPr>
          <p:cNvPicPr>
            <a:picLocks noChangeAspect="1"/>
          </p:cNvPicPr>
          <p:nvPr/>
        </p:nvPicPr>
        <p:blipFill>
          <a:blip r:embed="rId4"/>
          <a:stretch>
            <a:fillRect/>
          </a:stretch>
        </p:blipFill>
        <p:spPr>
          <a:xfrm>
            <a:off x="7304802" y="2633791"/>
            <a:ext cx="3974502" cy="2260260"/>
          </a:xfrm>
          <a:prstGeom prst="rect">
            <a:avLst/>
          </a:prstGeom>
        </p:spPr>
      </p:pic>
      <p:pic>
        <p:nvPicPr>
          <p:cNvPr id="7" name="Imagen 3">
            <a:extLst>
              <a:ext uri="{FF2B5EF4-FFF2-40B4-BE49-F238E27FC236}">
                <a16:creationId xmlns:a16="http://schemas.microsoft.com/office/drawing/2014/main" id="{DA247A8A-C791-47C7-93B7-62E1A3693273}"/>
              </a:ext>
            </a:extLst>
          </p:cNvPr>
          <p:cNvPicPr>
            <a:picLocks noChangeAspect="1"/>
          </p:cNvPicPr>
          <p:nvPr/>
        </p:nvPicPr>
        <p:blipFill rotWithShape="1">
          <a:blip r:embed="rId5"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C818DE39-0B6C-447E-A7B9-5FF632F49BBF}"/>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24CF7DA7-7295-4870-AA10-7AAA234F02CA}"/>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Work plan and resources</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1228319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a:extLst>
              <a:ext uri="{FF2B5EF4-FFF2-40B4-BE49-F238E27FC236}">
                <a16:creationId xmlns:a16="http://schemas.microsoft.com/office/drawing/2014/main" id="{DA247A8A-C791-47C7-93B7-62E1A3693273}"/>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C818DE39-0B6C-447E-A7B9-5FF632F49BBF}"/>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24CF7DA7-7295-4870-AA10-7AAA234F02CA}"/>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Work plan and resources</a:t>
            </a:r>
            <a:endParaRPr lang="cs-CZ" sz="2800" b="1" i="0" dirty="0">
              <a:solidFill>
                <a:srgbClr val="2EA234"/>
              </a:solidFill>
              <a:latin typeface="Calibri"/>
              <a:cs typeface="Calibri"/>
            </a:endParaRPr>
          </a:p>
        </p:txBody>
      </p:sp>
      <p:sp>
        <p:nvSpPr>
          <p:cNvPr id="2" name="QuadreDeText 1">
            <a:extLst>
              <a:ext uri="{FF2B5EF4-FFF2-40B4-BE49-F238E27FC236}">
                <a16:creationId xmlns:a16="http://schemas.microsoft.com/office/drawing/2014/main" id="{CA7733CC-FC15-2E1D-B65E-D1056C3EF920}"/>
              </a:ext>
            </a:extLst>
          </p:cNvPr>
          <p:cNvSpPr txBox="1"/>
          <p:nvPr/>
        </p:nvSpPr>
        <p:spPr>
          <a:xfrm>
            <a:off x="1189568" y="1930400"/>
            <a:ext cx="82677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50" b="1" dirty="0"/>
              <a:t>Timing and Scheduling (Gantt Chart)</a:t>
            </a:r>
            <a:r>
              <a:rPr lang="en-US" sz="1650" dirty="0"/>
              <a:t>:</a:t>
            </a:r>
            <a:endParaRPr lang="ca-ES" sz="1650" dirty="0"/>
          </a:p>
          <a:p>
            <a:pPr marL="228600" lvl="1" indent="-228600">
              <a:buFont typeface=""/>
              <a:buChar char="•"/>
            </a:pPr>
            <a:r>
              <a:rPr lang="en-US" sz="1650" dirty="0"/>
              <a:t>Are there milestones that address gender aspects within each work package?</a:t>
            </a:r>
            <a:endParaRPr lang="en-US" sz="1650" dirty="0">
              <a:cs typeface="Calibri"/>
            </a:endParaRPr>
          </a:p>
          <a:p>
            <a:pPr marL="228600" lvl="1" indent="-228600">
              <a:buFont typeface=""/>
              <a:buChar char="•"/>
            </a:pPr>
            <a:r>
              <a:rPr lang="en-US" sz="1650" dirty="0"/>
              <a:t>Have review points been scheduled to assess gender considerations throughout the project?</a:t>
            </a:r>
            <a:br>
              <a:rPr lang="en-US" sz="1650" dirty="0">
                <a:cs typeface="Calibri"/>
              </a:rPr>
            </a:br>
            <a:endParaRPr lang="en-US" sz="1650" dirty="0">
              <a:cs typeface="Calibri"/>
            </a:endParaRPr>
          </a:p>
          <a:p>
            <a:r>
              <a:rPr lang="en-US" sz="1650" b="1" dirty="0"/>
              <a:t>Graphical Representation of Interconnected Components</a:t>
            </a:r>
            <a:r>
              <a:rPr lang="en-US" sz="1650" dirty="0"/>
              <a:t>:</a:t>
            </a:r>
            <a:endParaRPr lang="en-US" sz="1650" dirty="0">
              <a:cs typeface="Calibri" panose="020F0502020204030204"/>
            </a:endParaRPr>
          </a:p>
          <a:p>
            <a:pPr marL="228600" lvl="1" indent="-228600">
              <a:buFont typeface=""/>
              <a:buChar char="•"/>
            </a:pPr>
            <a:r>
              <a:rPr lang="en-US" sz="1650" dirty="0"/>
              <a:t>How are gender-relevant tasks connected to other project components?</a:t>
            </a:r>
            <a:endParaRPr lang="en-US" sz="1650" dirty="0">
              <a:cs typeface="Calibri"/>
            </a:endParaRPr>
          </a:p>
          <a:p>
            <a:pPr marL="228600" lvl="1" indent="-228600">
              <a:buFont typeface=""/>
              <a:buChar char="•"/>
            </a:pPr>
            <a:r>
              <a:rPr lang="en-US" sz="1650" dirty="0"/>
              <a:t>Are gender-integrated work packages clearly highlighted in the visual layout?</a:t>
            </a:r>
            <a:br>
              <a:rPr lang="en-US" sz="1650" dirty="0">
                <a:cs typeface="Calibri"/>
              </a:rPr>
            </a:br>
            <a:endParaRPr lang="en-US" sz="1650" dirty="0">
              <a:cs typeface="Calibri"/>
            </a:endParaRPr>
          </a:p>
          <a:p>
            <a:r>
              <a:rPr lang="en-US" sz="1650" b="1" dirty="0"/>
              <a:t>Detailed Work Description (Work Packages and Deliverables)</a:t>
            </a:r>
            <a:r>
              <a:rPr lang="en-US" sz="1650" dirty="0"/>
              <a:t>:</a:t>
            </a:r>
            <a:endParaRPr lang="en-US" sz="1650" dirty="0">
              <a:cs typeface="Calibri" panose="020F0502020204030204"/>
            </a:endParaRPr>
          </a:p>
          <a:p>
            <a:pPr marL="228600" lvl="1" indent="-228600">
              <a:buFont typeface=""/>
              <a:buChar char="•"/>
            </a:pPr>
            <a:r>
              <a:rPr lang="en-US" sz="1650" dirty="0"/>
              <a:t>Does each work package description specify how it addresses gender perspectives?</a:t>
            </a:r>
            <a:endParaRPr lang="en-US" sz="1650" dirty="0">
              <a:cs typeface="Calibri"/>
            </a:endParaRPr>
          </a:p>
          <a:p>
            <a:pPr marL="228600" lvl="1" indent="-228600">
              <a:buFont typeface=""/>
              <a:buChar char="•"/>
            </a:pPr>
            <a:r>
              <a:rPr lang="en-US" sz="1650" dirty="0"/>
              <a:t>Are there deliverables focused on analyzing or implementing gender-related insights?</a:t>
            </a:r>
          </a:p>
          <a:p>
            <a:pPr marL="228600" lvl="1" indent="-228600">
              <a:buFont typeface=""/>
              <a:buChar char="•"/>
            </a:pPr>
            <a:r>
              <a:rPr lang="en-US" sz="1650" dirty="0">
                <a:ea typeface="+mn-lt"/>
                <a:cs typeface="+mn-lt"/>
              </a:rPr>
              <a:t>Does the work package description use gender-sensitive language throughout?</a:t>
            </a:r>
            <a:endParaRPr lang="en-US" sz="1650" dirty="0">
              <a:cs typeface="Calibri"/>
            </a:endParaRPr>
          </a:p>
        </p:txBody>
      </p:sp>
    </p:spTree>
    <p:extLst>
      <p:ext uri="{BB962C8B-B14F-4D97-AF65-F5344CB8AC3E}">
        <p14:creationId xmlns:p14="http://schemas.microsoft.com/office/powerpoint/2010/main" val="3600976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CuadroTexto">
            <a:extLst>
              <a:ext uri="{FF2B5EF4-FFF2-40B4-BE49-F238E27FC236}">
                <a16:creationId xmlns:a16="http://schemas.microsoft.com/office/drawing/2014/main" id="{A7FB1140-CE58-4353-982A-26B3EAC7666B}"/>
              </a:ext>
            </a:extLst>
          </p:cNvPr>
          <p:cNvSpPr txBox="1"/>
          <p:nvPr/>
        </p:nvSpPr>
        <p:spPr>
          <a:xfrm>
            <a:off x="1469026" y="1805339"/>
            <a:ext cx="8968446" cy="3693319"/>
          </a:xfrm>
          <a:prstGeom prst="rect">
            <a:avLst/>
          </a:prstGeom>
          <a:noFill/>
          <a:ln>
            <a:noFill/>
          </a:ln>
        </p:spPr>
        <p:txBody>
          <a:bodyPr wrap="square" lIns="91440" tIns="45720" rIns="91440" bIns="45720" rtlCol="0" anchor="t">
            <a:spAutoFit/>
          </a:bodyPr>
          <a:lstStyle/>
          <a:p>
            <a:pPr>
              <a:spcAft>
                <a:spcPts val="1200"/>
              </a:spcAft>
            </a:pPr>
            <a:r>
              <a:rPr lang="en-GB" sz="2400" b="1" dirty="0"/>
              <a:t>GOODS AND SERVICES</a:t>
            </a:r>
            <a:endParaRPr lang="ca-ES" dirty="0">
              <a:cs typeface="Calibri" panose="020F0502020204030204"/>
            </a:endParaRPr>
          </a:p>
          <a:p>
            <a:pPr marL="182245" lvl="1" algn="just">
              <a:spcAft>
                <a:spcPts val="1200"/>
              </a:spcAft>
              <a:buFont typeface="Wingdings" panose="05000000000000000000" pitchFamily="2" charset="2"/>
              <a:buChar char="ü"/>
            </a:pPr>
            <a:r>
              <a:rPr lang="en-GB" b="1" dirty="0"/>
              <a:t>Travel costs</a:t>
            </a:r>
            <a:r>
              <a:rPr lang="en-GB" dirty="0"/>
              <a:t>. Example: the </a:t>
            </a:r>
            <a:r>
              <a:rPr lang="en-US" dirty="0"/>
              <a:t>European Conference on Gender Equality in Higher Education</a:t>
            </a:r>
            <a:endParaRPr lang="en-GB" dirty="0">
              <a:cs typeface="Calibri"/>
            </a:endParaRPr>
          </a:p>
          <a:p>
            <a:pPr marL="182245" lvl="1" algn="just">
              <a:spcAft>
                <a:spcPts val="1200"/>
              </a:spcAft>
              <a:buFont typeface="Wingdings" panose="05000000000000000000" pitchFamily="2" charset="2"/>
              <a:buChar char="ü"/>
            </a:pPr>
            <a:r>
              <a:rPr lang="en-GB" dirty="0"/>
              <a:t> </a:t>
            </a:r>
            <a:r>
              <a:rPr lang="en-GB" b="1" dirty="0"/>
              <a:t>Gender expert services</a:t>
            </a:r>
            <a:r>
              <a:rPr lang="en-GB" dirty="0"/>
              <a:t>. </a:t>
            </a:r>
            <a:r>
              <a:rPr lang="en-US" dirty="0"/>
              <a:t>Example: Expert recommendations on which aspects reinforce or reduce inequalities and which promote equality with respect to the status quo and on how the research project can reduce gender inequalities and promote gender equality.</a:t>
            </a:r>
            <a:endParaRPr lang="en-US" dirty="0">
              <a:cs typeface="Calibri"/>
            </a:endParaRPr>
          </a:p>
          <a:p>
            <a:pPr marL="182245" lvl="1" algn="just">
              <a:spcAft>
                <a:spcPts val="1200"/>
              </a:spcAft>
              <a:buFont typeface="Wingdings" panose="05000000000000000000" pitchFamily="2" charset="2"/>
              <a:buChar char="ü"/>
            </a:pPr>
            <a:r>
              <a:rPr lang="en-GB" b="1" dirty="0"/>
              <a:t>Training costs</a:t>
            </a:r>
            <a:r>
              <a:rPr lang="en-US" b="1" dirty="0"/>
              <a:t>. </a:t>
            </a:r>
            <a:r>
              <a:rPr lang="en-US" dirty="0"/>
              <a:t>Examples: Training  on Methods and Techniques for Integrating Sex and Gender into Research content, training for data collection with humans and the analysis of data from human participants.</a:t>
            </a:r>
            <a:endParaRPr lang="en-GB" b="1" dirty="0">
              <a:cs typeface="Calibri"/>
            </a:endParaRPr>
          </a:p>
          <a:p>
            <a:pPr marL="182245" lvl="1" algn="just">
              <a:spcAft>
                <a:spcPts val="1200"/>
              </a:spcAft>
              <a:buFont typeface="Wingdings" panose="05000000000000000000" pitchFamily="2" charset="2"/>
              <a:buChar char="ü"/>
            </a:pPr>
            <a:r>
              <a:rPr lang="en-GB" b="1" dirty="0"/>
              <a:t>Costs of dissemination and communication actions with gender dimension</a:t>
            </a:r>
            <a:endParaRPr lang="en-GB" b="1" dirty="0">
              <a:cs typeface="Calibri"/>
            </a:endParaRPr>
          </a:p>
          <a:p>
            <a:endParaRPr lang="es-ES" sz="1600" dirty="0"/>
          </a:p>
        </p:txBody>
      </p:sp>
      <p:pic>
        <p:nvPicPr>
          <p:cNvPr id="7" name="Imagen 3">
            <a:extLst>
              <a:ext uri="{FF2B5EF4-FFF2-40B4-BE49-F238E27FC236}">
                <a16:creationId xmlns:a16="http://schemas.microsoft.com/office/drawing/2014/main" id="{C0A9D33A-842F-4B29-9A77-08106DCA05D3}"/>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8" name="TextovéPole 3">
            <a:extLst>
              <a:ext uri="{FF2B5EF4-FFF2-40B4-BE49-F238E27FC236}">
                <a16:creationId xmlns:a16="http://schemas.microsoft.com/office/drawing/2014/main" id="{095E1B86-0181-4D4B-A63E-A3E460EBD97E}"/>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80F40915-1705-4799-AF1B-1BE6342B3CF0}"/>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Budget and eligible costs</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1126598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CuadroTexto">
            <a:extLst>
              <a:ext uri="{FF2B5EF4-FFF2-40B4-BE49-F238E27FC236}">
                <a16:creationId xmlns:a16="http://schemas.microsoft.com/office/drawing/2014/main" id="{A7FB1140-CE58-4353-982A-26B3EAC7666B}"/>
              </a:ext>
            </a:extLst>
          </p:cNvPr>
          <p:cNvSpPr txBox="1"/>
          <p:nvPr/>
        </p:nvSpPr>
        <p:spPr>
          <a:xfrm>
            <a:off x="1937949" y="1873723"/>
            <a:ext cx="8968446" cy="1060290"/>
          </a:xfrm>
          <a:prstGeom prst="rect">
            <a:avLst/>
          </a:prstGeom>
          <a:noFill/>
        </p:spPr>
        <p:txBody>
          <a:bodyPr wrap="square" lIns="91440" tIns="45720" rIns="91440" bIns="45720" rtlCol="0" anchor="t">
            <a:spAutoFit/>
          </a:bodyPr>
          <a:lstStyle/>
          <a:p>
            <a:pPr>
              <a:lnSpc>
                <a:spcPct val="150000"/>
              </a:lnSpc>
            </a:pPr>
            <a:r>
              <a:rPr lang="en-GB" sz="2400" b="1" dirty="0"/>
              <a:t>PERSONNEL COSTS</a:t>
            </a:r>
            <a:endParaRPr lang="ca-ES"/>
          </a:p>
          <a:p>
            <a:pPr marL="182245" lvl="1" indent="274320">
              <a:lnSpc>
                <a:spcPct val="150000"/>
              </a:lnSpc>
              <a:buFont typeface="Wingdings" panose="05000000000000000000" pitchFamily="2" charset="2"/>
              <a:buChar char="ü"/>
            </a:pPr>
            <a:r>
              <a:rPr lang="en-GB" sz="2000" i="1" dirty="0"/>
              <a:t>Working hours devoted to including gender dimension</a:t>
            </a:r>
            <a:endParaRPr lang="en-GB" sz="2000" i="1" dirty="0">
              <a:cs typeface="Calibri"/>
            </a:endParaRPr>
          </a:p>
        </p:txBody>
      </p:sp>
      <p:pic>
        <p:nvPicPr>
          <p:cNvPr id="7" name="Imagen 3">
            <a:extLst>
              <a:ext uri="{FF2B5EF4-FFF2-40B4-BE49-F238E27FC236}">
                <a16:creationId xmlns:a16="http://schemas.microsoft.com/office/drawing/2014/main" id="{C0A9D33A-842F-4B29-9A77-08106DCA05D3}"/>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8" name="TextovéPole 3">
            <a:extLst>
              <a:ext uri="{FF2B5EF4-FFF2-40B4-BE49-F238E27FC236}">
                <a16:creationId xmlns:a16="http://schemas.microsoft.com/office/drawing/2014/main" id="{095E1B86-0181-4D4B-A63E-A3E460EBD97E}"/>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80F40915-1705-4799-AF1B-1BE6342B3CF0}"/>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Budget and eligible costs</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3834183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859F2F9-F17F-4F99-AC75-62744A6EA79C}"/>
              </a:ext>
            </a:extLst>
          </p:cNvPr>
          <p:cNvSpPr txBox="1"/>
          <p:nvPr/>
        </p:nvSpPr>
        <p:spPr>
          <a:xfrm>
            <a:off x="1405170" y="1910617"/>
            <a:ext cx="9381660" cy="3170099"/>
          </a:xfrm>
          <a:prstGeom prst="rect">
            <a:avLst/>
          </a:prstGeom>
          <a:noFill/>
        </p:spPr>
        <p:txBody>
          <a:bodyPr wrap="square" rtlCol="0">
            <a:spAutoFit/>
          </a:bodyPr>
          <a:lstStyle/>
          <a:p>
            <a:pPr marL="285750" indent="-285750" algn="just">
              <a:spcAft>
                <a:spcPts val="600"/>
              </a:spcAft>
              <a:buClr>
                <a:srgbClr val="FF0000"/>
              </a:buClr>
              <a:buFont typeface="Wingdings" panose="05000000000000000000" pitchFamily="2" charset="2"/>
              <a:buChar char="x"/>
            </a:pPr>
            <a:r>
              <a:rPr lang="en-US" i="1" dirty="0"/>
              <a:t>The gender dimension is only considered in relation to project management, however, </a:t>
            </a:r>
            <a:r>
              <a:rPr lang="en-US" i="1" dirty="0">
                <a:solidFill>
                  <a:srgbClr val="C00000"/>
                </a:solidFill>
              </a:rPr>
              <a:t>social practices do have a strong gender dimension which is insufficiently addressed </a:t>
            </a:r>
            <a:r>
              <a:rPr lang="en-US" i="1" dirty="0"/>
              <a:t>in the proposal.</a:t>
            </a:r>
          </a:p>
          <a:p>
            <a:pPr marL="285750" indent="-285750" algn="just">
              <a:spcAft>
                <a:spcPts val="600"/>
              </a:spcAft>
              <a:buClr>
                <a:srgbClr val="FF0000"/>
              </a:buClr>
              <a:buFont typeface="Wingdings" panose="05000000000000000000" pitchFamily="2" charset="2"/>
              <a:buChar char="x"/>
            </a:pPr>
            <a:r>
              <a:rPr lang="en-US" i="1" dirty="0">
                <a:solidFill>
                  <a:srgbClr val="C00000"/>
                </a:solidFill>
              </a:rPr>
              <a:t>Gender considerations are limited </a:t>
            </a:r>
            <a:r>
              <a:rPr lang="en-US" i="1" dirty="0"/>
              <a:t>to avoid gender bias in studies involving human participants.</a:t>
            </a:r>
          </a:p>
          <a:p>
            <a:pPr marL="285750" indent="-285750" algn="just">
              <a:spcAft>
                <a:spcPts val="600"/>
              </a:spcAft>
              <a:buClr>
                <a:srgbClr val="FF0000"/>
              </a:buClr>
              <a:buFont typeface="Wingdings" panose="05000000000000000000" pitchFamily="2" charset="2"/>
              <a:buChar char="x"/>
            </a:pPr>
            <a:r>
              <a:rPr lang="en-US" i="1" dirty="0"/>
              <a:t>While </a:t>
            </a:r>
            <a:r>
              <a:rPr lang="en-US" i="1" dirty="0">
                <a:solidFill>
                  <a:srgbClr val="2EA234"/>
                </a:solidFill>
              </a:rPr>
              <a:t>the action addresses how to improve the gender balance of the photonics sector </a:t>
            </a:r>
            <a:r>
              <a:rPr lang="en-US" i="1" dirty="0"/>
              <a:t>with actions specifically targeting young women, the </a:t>
            </a:r>
            <a:r>
              <a:rPr lang="en-US" i="1" dirty="0">
                <a:solidFill>
                  <a:srgbClr val="C00000"/>
                </a:solidFill>
              </a:rPr>
              <a:t>methodology is described in general terms and specific action lacks clarity.</a:t>
            </a:r>
          </a:p>
          <a:p>
            <a:pPr marL="285750" indent="-285750" algn="just">
              <a:spcAft>
                <a:spcPts val="600"/>
              </a:spcAft>
              <a:buClr>
                <a:srgbClr val="FF0000"/>
              </a:buClr>
              <a:buFont typeface="Wingdings" panose="05000000000000000000" pitchFamily="2" charset="2"/>
              <a:buChar char="x"/>
            </a:pPr>
            <a:r>
              <a:rPr lang="en-US" i="1" dirty="0"/>
              <a:t>The Gender dimension </a:t>
            </a:r>
            <a:r>
              <a:rPr lang="en-US" i="1" dirty="0">
                <a:solidFill>
                  <a:srgbClr val="C00000"/>
                </a:solidFill>
              </a:rPr>
              <a:t>has been mentioned only in a general manner and is not properly addressed.</a:t>
            </a:r>
          </a:p>
          <a:p>
            <a:pPr marL="285750" indent="-285750" algn="just">
              <a:spcAft>
                <a:spcPts val="600"/>
              </a:spcAft>
              <a:buClr>
                <a:srgbClr val="2EA234"/>
              </a:buClr>
              <a:buFont typeface="Wingdings" panose="05000000000000000000" pitchFamily="2" charset="2"/>
              <a:buChar char="Ø"/>
            </a:pPr>
            <a:r>
              <a:rPr lang="en-US" i="1" dirty="0"/>
              <a:t>The consortium partners </a:t>
            </a:r>
            <a:r>
              <a:rPr lang="en-US" i="1" dirty="0">
                <a:solidFill>
                  <a:srgbClr val="2EA234"/>
                </a:solidFill>
              </a:rPr>
              <a:t>adequately demonstrate their knowledge and commitment to enable  gender aspects of R&amp;I.</a:t>
            </a:r>
          </a:p>
        </p:txBody>
      </p:sp>
      <p:sp>
        <p:nvSpPr>
          <p:cNvPr id="2" name="CuadroTexto 1">
            <a:extLst>
              <a:ext uri="{FF2B5EF4-FFF2-40B4-BE49-F238E27FC236}">
                <a16:creationId xmlns:a16="http://schemas.microsoft.com/office/drawing/2014/main" id="{98FA889B-13D9-4042-8364-E352DEA441F9}"/>
              </a:ext>
            </a:extLst>
          </p:cNvPr>
          <p:cNvSpPr txBox="1"/>
          <p:nvPr/>
        </p:nvSpPr>
        <p:spPr>
          <a:xfrm>
            <a:off x="1169187" y="5361364"/>
            <a:ext cx="5152913" cy="553998"/>
          </a:xfrm>
          <a:prstGeom prst="rect">
            <a:avLst/>
          </a:prstGeom>
          <a:noFill/>
        </p:spPr>
        <p:txBody>
          <a:bodyPr wrap="square" rtlCol="0">
            <a:spAutoFit/>
          </a:bodyPr>
          <a:lstStyle/>
          <a:p>
            <a:r>
              <a:rPr lang="en-US" sz="1200" i="1" dirty="0" err="1"/>
              <a:t>Source:proposals</a:t>
            </a:r>
            <a:r>
              <a:rPr lang="en-US" sz="1200" i="1" dirty="0"/>
              <a:t> presented by </a:t>
            </a:r>
            <a:r>
              <a:rPr lang="en-US" sz="1200" i="1" dirty="0" err="1"/>
              <a:t>Universitat</a:t>
            </a:r>
            <a:r>
              <a:rPr lang="en-US" sz="1200" i="1" dirty="0"/>
              <a:t> </a:t>
            </a:r>
            <a:r>
              <a:rPr lang="en-US" sz="1200" i="1" dirty="0" err="1"/>
              <a:t>Politècnica</a:t>
            </a:r>
            <a:r>
              <a:rPr lang="en-US" sz="1200" i="1" dirty="0"/>
              <a:t> de Catalunya 2019-2022</a:t>
            </a:r>
            <a:endParaRPr lang="ca-ES" sz="1200" dirty="0"/>
          </a:p>
          <a:p>
            <a:endParaRPr lang="es-ES" dirty="0"/>
          </a:p>
        </p:txBody>
      </p:sp>
      <p:pic>
        <p:nvPicPr>
          <p:cNvPr id="6" name="Imagen 3">
            <a:extLst>
              <a:ext uri="{FF2B5EF4-FFF2-40B4-BE49-F238E27FC236}">
                <a16:creationId xmlns:a16="http://schemas.microsoft.com/office/drawing/2014/main" id="{DFA46D96-9B4F-465C-A187-F3287D2674D1}"/>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4B5022E4-39C0-48A8-8742-930BBD4B7FE3}"/>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 Gender dimension in research projects</a:t>
            </a:r>
            <a:endParaRPr lang="cs-CZ" sz="2800" b="1" i="0" dirty="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F678C6E9-2E70-41FC-A397-0DED50C09A0C}"/>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Evaluation</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4158957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1B91AB-1F8E-449F-80CB-4BB1B1DA87D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F53821A-13AE-419E-A4DF-94E410745BC7}"/>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Group Activity 2</a:t>
            </a:r>
            <a:endParaRPr lang="cs-CZ" sz="2800" b="1" i="0" dirty="0">
              <a:solidFill>
                <a:schemeClr val="tx1">
                  <a:lumMod val="65000"/>
                  <a:lumOff val="35000"/>
                </a:schemeClr>
              </a:solidFill>
              <a:latin typeface="Calibri"/>
              <a:cs typeface="Calibri"/>
            </a:endParaRPr>
          </a:p>
        </p:txBody>
      </p:sp>
      <p:graphicFrame>
        <p:nvGraphicFramePr>
          <p:cNvPr id="2" name="Tabla 1">
            <a:extLst>
              <a:ext uri="{FF2B5EF4-FFF2-40B4-BE49-F238E27FC236}">
                <a16:creationId xmlns:a16="http://schemas.microsoft.com/office/drawing/2014/main" id="{9FF9D5D4-848F-4AEB-8E1C-CB1340185F13}"/>
              </a:ext>
            </a:extLst>
          </p:cNvPr>
          <p:cNvGraphicFramePr>
            <a:graphicFrameLocks noGrp="1"/>
          </p:cNvGraphicFramePr>
          <p:nvPr>
            <p:extLst>
              <p:ext uri="{D42A27DB-BD31-4B8C-83A1-F6EECF244321}">
                <p14:modId xmlns:p14="http://schemas.microsoft.com/office/powerpoint/2010/main" val="887812876"/>
              </p:ext>
            </p:extLst>
          </p:nvPr>
        </p:nvGraphicFramePr>
        <p:xfrm>
          <a:off x="1149427" y="1604274"/>
          <a:ext cx="9893145" cy="3814927"/>
        </p:xfrm>
        <a:graphic>
          <a:graphicData uri="http://schemas.openxmlformats.org/drawingml/2006/table">
            <a:tbl>
              <a:tblPr firstRow="1" firstCol="1" bandRow="1">
                <a:tableStyleId>{5C22544A-7EE6-4342-B048-85BDC9FD1C3A}</a:tableStyleId>
              </a:tblPr>
              <a:tblGrid>
                <a:gridCol w="1978629">
                  <a:extLst>
                    <a:ext uri="{9D8B030D-6E8A-4147-A177-3AD203B41FA5}">
                      <a16:colId xmlns:a16="http://schemas.microsoft.com/office/drawing/2014/main" val="1734549952"/>
                    </a:ext>
                  </a:extLst>
                </a:gridCol>
                <a:gridCol w="1978629">
                  <a:extLst>
                    <a:ext uri="{9D8B030D-6E8A-4147-A177-3AD203B41FA5}">
                      <a16:colId xmlns:a16="http://schemas.microsoft.com/office/drawing/2014/main" val="1607745475"/>
                    </a:ext>
                  </a:extLst>
                </a:gridCol>
                <a:gridCol w="1978629">
                  <a:extLst>
                    <a:ext uri="{9D8B030D-6E8A-4147-A177-3AD203B41FA5}">
                      <a16:colId xmlns:a16="http://schemas.microsoft.com/office/drawing/2014/main" val="4225716451"/>
                    </a:ext>
                  </a:extLst>
                </a:gridCol>
                <a:gridCol w="1978629">
                  <a:extLst>
                    <a:ext uri="{9D8B030D-6E8A-4147-A177-3AD203B41FA5}">
                      <a16:colId xmlns:a16="http://schemas.microsoft.com/office/drawing/2014/main" val="3845988990"/>
                    </a:ext>
                  </a:extLst>
                </a:gridCol>
                <a:gridCol w="1978629">
                  <a:extLst>
                    <a:ext uri="{9D8B030D-6E8A-4147-A177-3AD203B41FA5}">
                      <a16:colId xmlns:a16="http://schemas.microsoft.com/office/drawing/2014/main" val="3756658518"/>
                    </a:ext>
                  </a:extLst>
                </a:gridCol>
              </a:tblGrid>
              <a:tr h="627382">
                <a:tc gridSpan="5">
                  <a:txBody>
                    <a:bodyPr/>
                    <a:lstStyle/>
                    <a:p>
                      <a:pPr algn="ctr">
                        <a:lnSpc>
                          <a:spcPct val="107000"/>
                        </a:lnSpc>
                        <a:spcAft>
                          <a:spcPts val="800"/>
                        </a:spcAft>
                      </a:pPr>
                      <a:r>
                        <a:rPr lang="de-AT" sz="2000" dirty="0">
                          <a:solidFill>
                            <a:schemeClr val="tx1"/>
                          </a:solidFill>
                          <a:effectLst/>
                        </a:rPr>
                        <a:t>Evaluate the ergonomic design of current agricultural machinery </a:t>
                      </a:r>
                      <a:br>
                        <a:rPr lang="de-AT" sz="2000" dirty="0">
                          <a:solidFill>
                            <a:srgbClr val="000000"/>
                          </a:solidFill>
                          <a:effectLst/>
                        </a:rPr>
                      </a:br>
                      <a:r>
                        <a:rPr lang="de-AT" sz="2000" dirty="0" err="1">
                          <a:solidFill>
                            <a:schemeClr val="tx1"/>
                          </a:solidFill>
                          <a:effectLst/>
                        </a:rPr>
                        <a:t>used</a:t>
                      </a:r>
                      <a:r>
                        <a:rPr lang="de-AT" sz="2000" dirty="0">
                          <a:solidFill>
                            <a:schemeClr val="tx1"/>
                          </a:solidFill>
                          <a:effectLst/>
                        </a:rPr>
                        <a:t> in </a:t>
                      </a:r>
                      <a:r>
                        <a:rPr lang="de-AT" sz="2000" dirty="0" err="1">
                          <a:solidFill>
                            <a:schemeClr val="tx1"/>
                          </a:solidFill>
                          <a:effectLst/>
                        </a:rPr>
                        <a:t>vineyard</a:t>
                      </a:r>
                      <a:r>
                        <a:rPr lang="de-AT" sz="2000" dirty="0">
                          <a:solidFill>
                            <a:schemeClr val="tx1"/>
                          </a:solidFill>
                          <a:effectLst/>
                        </a:rPr>
                        <a:t> </a:t>
                      </a:r>
                      <a:r>
                        <a:rPr lang="de-AT" sz="2000" dirty="0" err="1">
                          <a:solidFill>
                            <a:schemeClr val="tx1"/>
                          </a:solidFill>
                          <a:effectLst/>
                        </a:rPr>
                        <a:t>management</a:t>
                      </a:r>
                      <a:r>
                        <a:rPr lang="de-AT" sz="2000" dirty="0">
                          <a:solidFill>
                            <a:schemeClr val="tx1"/>
                          </a:solidFill>
                          <a:effectLst/>
                        </a:rPr>
                        <a:t> </a:t>
                      </a:r>
                      <a:r>
                        <a:rPr lang="de-AT" sz="2000" dirty="0" err="1">
                          <a:solidFill>
                            <a:schemeClr val="tx1"/>
                          </a:solidFill>
                          <a:effectLst/>
                        </a:rPr>
                        <a:t>across</a:t>
                      </a:r>
                      <a:r>
                        <a:rPr lang="de-AT" sz="2000" dirty="0">
                          <a:solidFill>
                            <a:schemeClr val="tx1"/>
                          </a:solidFill>
                          <a:effectLst/>
                        </a:rPr>
                        <a:t> Southern Europe</a:t>
                      </a:r>
                      <a:endParaRPr lang="de-AT" sz="2000" dirty="0">
                        <a:solidFill>
                          <a:srgbClr val="000000"/>
                        </a:solidFill>
                        <a:effectLst/>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val="2577084050"/>
                  </a:ext>
                </a:extLst>
              </a:tr>
              <a:tr h="473108">
                <a:tc gridSpan="5">
                  <a:txBody>
                    <a:bodyPr/>
                    <a:lstStyle/>
                    <a:p>
                      <a:pPr lvl="0" algn="ctr">
                        <a:lnSpc>
                          <a:spcPct val="107000"/>
                        </a:lnSpc>
                        <a:spcAft>
                          <a:spcPts val="800"/>
                        </a:spcAft>
                        <a:buNone/>
                      </a:pPr>
                      <a:r>
                        <a:rPr lang="en-GB" sz="1600" b="0" i="0" u="none" strike="noStrike" kern="1200" noProof="0" dirty="0">
                          <a:solidFill>
                            <a:srgbClr val="000000"/>
                          </a:solidFill>
                          <a:effectLst/>
                          <a:latin typeface="Calibri"/>
                        </a:rPr>
                        <a:t>Brainstorm five ways to integrate a gender perspective into this research.</a:t>
                      </a:r>
                      <a:br>
                        <a:rPr lang="en-GB" sz="1600" b="0" i="0" u="none" strike="noStrike" kern="1200" noProof="0" dirty="0">
                          <a:solidFill>
                            <a:srgbClr val="000000"/>
                          </a:solidFill>
                          <a:effectLst/>
                          <a:latin typeface="Calibri"/>
                        </a:rPr>
                      </a:br>
                      <a:r>
                        <a:rPr lang="en-GB" sz="1600" b="0" i="0" u="none" strike="noStrike" kern="1200" noProof="0" dirty="0">
                          <a:solidFill>
                            <a:srgbClr val="000000"/>
                          </a:solidFill>
                          <a:effectLst/>
                          <a:latin typeface="Calibri"/>
                        </a:rPr>
                        <a:t>You can consider research design and participants, methodology and data collection, analysis, and/or dissemination.</a:t>
                      </a:r>
                      <a:endParaRPr lang="ca-ES" sz="1600"/>
                    </a:p>
                  </a:txBody>
                  <a:tcPr marL="29889" marR="2988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ca-ES"/>
                    </a:p>
                  </a:txBody>
                  <a:tcPr marL="29889" marR="2988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ca-ES"/>
                    </a:p>
                  </a:txBody>
                  <a:tcPr marL="29889" marR="2988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ca-ES"/>
                    </a:p>
                  </a:txBody>
                  <a:tcPr marL="29889" marR="2988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ca-ES"/>
                    </a:p>
                  </a:txBody>
                  <a:tcPr marL="29889" marR="2988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887450441"/>
                  </a:ext>
                </a:extLst>
              </a:tr>
              <a:tr h="298263">
                <a:tc>
                  <a:txBody>
                    <a:bodyPr/>
                    <a:lstStyle/>
                    <a:p>
                      <a:pPr algn="ctr">
                        <a:lnSpc>
                          <a:spcPct val="107000"/>
                        </a:lnSpc>
                        <a:spcAft>
                          <a:spcPts val="800"/>
                        </a:spcAft>
                      </a:pPr>
                      <a:r>
                        <a:rPr lang="en-GB" sz="2000" kern="1200" dirty="0">
                          <a:solidFill>
                            <a:schemeClr val="tx1"/>
                          </a:solidFill>
                          <a:effectLst/>
                          <a:latin typeface="+mn-lt"/>
                          <a:ea typeface="+mn-ea"/>
                          <a:cs typeface="+mn-cs"/>
                        </a:rPr>
                        <a:t>1</a:t>
                      </a:r>
                      <a:endParaRPr lang="ca-ES" sz="2000" kern="1200" dirty="0">
                        <a:solidFill>
                          <a:schemeClr val="tx1"/>
                        </a:solidFill>
                        <a:effectLst/>
                        <a:latin typeface="+mn-lt"/>
                        <a:ea typeface="+mn-ea"/>
                        <a:cs typeface="+mn-cs"/>
                      </a:endParaRPr>
                    </a:p>
                  </a:txBody>
                  <a:tcPr marL="29889" marR="2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2000" dirty="0">
                          <a:solidFill>
                            <a:schemeClr val="tx1"/>
                          </a:solidFill>
                          <a:effectLst/>
                        </a:rPr>
                        <a:t>2</a:t>
                      </a:r>
                      <a:endParaRPr lang="ca-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2000" dirty="0">
                          <a:solidFill>
                            <a:schemeClr val="tx1"/>
                          </a:solidFill>
                          <a:effectLst/>
                        </a:rPr>
                        <a:t>3</a:t>
                      </a:r>
                      <a:endParaRPr lang="ca-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2000" dirty="0">
                          <a:solidFill>
                            <a:schemeClr val="tx1"/>
                          </a:solidFill>
                          <a:effectLst/>
                        </a:rPr>
                        <a:t>4</a:t>
                      </a:r>
                      <a:endParaRPr lang="ca-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2000" dirty="0">
                          <a:solidFill>
                            <a:schemeClr val="tx1"/>
                          </a:solidFill>
                          <a:effectLst/>
                        </a:rPr>
                        <a:t>5</a:t>
                      </a:r>
                      <a:endParaRPr lang="ca-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8718505"/>
                  </a:ext>
                </a:extLst>
              </a:tr>
              <a:tr h="2355252">
                <a:tc>
                  <a:txBody>
                    <a:bodyPr/>
                    <a:lstStyle/>
                    <a:p>
                      <a:pPr algn="ctr">
                        <a:lnSpc>
                          <a:spcPct val="107000"/>
                        </a:lnSpc>
                        <a:spcAft>
                          <a:spcPts val="800"/>
                        </a:spcAft>
                      </a:pPr>
                      <a:r>
                        <a:rPr lang="en-GB" sz="900" dirty="0">
                          <a:solidFill>
                            <a:schemeClr val="tx1"/>
                          </a:solidFill>
                          <a:effectLst/>
                        </a:rPr>
                        <a:t> </a:t>
                      </a:r>
                      <a:endParaRPr lang="ca-ES" sz="500" dirty="0">
                        <a:solidFill>
                          <a:schemeClr val="tx1"/>
                        </a:solidFill>
                        <a:effectLst/>
                      </a:endParaRPr>
                    </a:p>
                    <a:p>
                      <a:pPr algn="ctr">
                        <a:lnSpc>
                          <a:spcPct val="107000"/>
                        </a:lnSpc>
                        <a:spcAft>
                          <a:spcPts val="800"/>
                        </a:spcAft>
                      </a:pPr>
                      <a:r>
                        <a:rPr lang="en-GB" sz="900" dirty="0">
                          <a:solidFill>
                            <a:schemeClr val="tx1"/>
                          </a:solidFill>
                          <a:effectLst/>
                        </a:rPr>
                        <a:t> </a:t>
                      </a:r>
                      <a:endParaRPr lang="ca-ES" sz="500" dirty="0">
                        <a:solidFill>
                          <a:schemeClr val="tx1"/>
                        </a:solidFill>
                        <a:effectLst/>
                      </a:endParaRPr>
                    </a:p>
                    <a:p>
                      <a:pPr algn="ctr">
                        <a:lnSpc>
                          <a:spcPct val="107000"/>
                        </a:lnSpc>
                        <a:spcAft>
                          <a:spcPts val="800"/>
                        </a:spcAft>
                      </a:pPr>
                      <a:r>
                        <a:rPr lang="en-GB" sz="900" dirty="0">
                          <a:solidFill>
                            <a:schemeClr val="tx1"/>
                          </a:solidFill>
                          <a:effectLst/>
                        </a:rPr>
                        <a:t> </a:t>
                      </a:r>
                      <a:endParaRPr lang="ca-ES" sz="500" dirty="0">
                        <a:solidFill>
                          <a:schemeClr val="tx1"/>
                        </a:solidFill>
                        <a:effectLst/>
                      </a:endParaRPr>
                    </a:p>
                    <a:p>
                      <a:pPr algn="ctr">
                        <a:lnSpc>
                          <a:spcPct val="107000"/>
                        </a:lnSpc>
                        <a:spcAft>
                          <a:spcPts val="800"/>
                        </a:spcAft>
                      </a:pPr>
                      <a:r>
                        <a:rPr lang="en-GB" sz="900" dirty="0">
                          <a:solidFill>
                            <a:schemeClr val="tx1"/>
                          </a:solidFill>
                          <a:effectLst/>
                        </a:rPr>
                        <a:t> </a:t>
                      </a:r>
                      <a:endParaRPr lang="ca-ES" sz="500" dirty="0">
                        <a:solidFill>
                          <a:schemeClr val="tx1"/>
                        </a:solidFill>
                        <a:effectLst/>
                      </a:endParaRPr>
                    </a:p>
                    <a:p>
                      <a:pPr algn="ctr">
                        <a:lnSpc>
                          <a:spcPct val="107000"/>
                        </a:lnSpc>
                        <a:spcAft>
                          <a:spcPts val="800"/>
                        </a:spcAft>
                      </a:pPr>
                      <a:r>
                        <a:rPr lang="en-GB" sz="900" dirty="0">
                          <a:solidFill>
                            <a:schemeClr val="tx1"/>
                          </a:solidFill>
                          <a:effectLst/>
                        </a:rPr>
                        <a:t> </a:t>
                      </a:r>
                      <a:endParaRPr lang="ca-ES" sz="500" dirty="0">
                        <a:solidFill>
                          <a:schemeClr val="tx1"/>
                        </a:solidFill>
                        <a:effectLst/>
                      </a:endParaRPr>
                    </a:p>
                    <a:p>
                      <a:pPr algn="ctr">
                        <a:lnSpc>
                          <a:spcPct val="107000"/>
                        </a:lnSpc>
                        <a:spcAft>
                          <a:spcPts val="800"/>
                        </a:spcAft>
                      </a:pPr>
                      <a:r>
                        <a:rPr lang="en-GB" sz="900" dirty="0">
                          <a:solidFill>
                            <a:schemeClr val="tx1"/>
                          </a:solidFill>
                          <a:effectLst/>
                        </a:rPr>
                        <a:t> </a:t>
                      </a:r>
                      <a:endParaRPr lang="ca-ES" sz="500" dirty="0">
                        <a:solidFill>
                          <a:schemeClr val="tx1"/>
                        </a:solidFill>
                        <a:effectLst/>
                      </a:endParaRPr>
                    </a:p>
                    <a:p>
                      <a:pPr algn="just">
                        <a:lnSpc>
                          <a:spcPct val="107000"/>
                        </a:lnSpc>
                        <a:spcAft>
                          <a:spcPts val="800"/>
                        </a:spcAft>
                      </a:pPr>
                      <a:r>
                        <a:rPr lang="en-GB" sz="900" dirty="0">
                          <a:solidFill>
                            <a:schemeClr val="tx1"/>
                          </a:solidFill>
                          <a:effectLst/>
                        </a:rPr>
                        <a:t> </a:t>
                      </a:r>
                      <a:endParaRPr lang="ca-ES" sz="500" dirty="0">
                        <a:solidFill>
                          <a:schemeClr val="tx1"/>
                        </a:solidFill>
                        <a:effectLst/>
                      </a:endParaRPr>
                    </a:p>
                    <a:p>
                      <a:pPr algn="just">
                        <a:lnSpc>
                          <a:spcPct val="107000"/>
                        </a:lnSpc>
                        <a:spcAft>
                          <a:spcPts val="800"/>
                        </a:spcAft>
                      </a:pPr>
                      <a:r>
                        <a:rPr lang="en-GB" sz="900" dirty="0">
                          <a:solidFill>
                            <a:schemeClr val="tx1"/>
                          </a:solidFill>
                          <a:effectLst/>
                        </a:rPr>
                        <a:t> </a:t>
                      </a:r>
                      <a:endParaRPr lang="ca-ES" sz="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ca-ES" sz="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ca-ES" sz="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ca-ES" sz="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900" dirty="0">
                          <a:solidFill>
                            <a:schemeClr val="tx1"/>
                          </a:solidFill>
                          <a:effectLst/>
                        </a:rPr>
                        <a:t> </a:t>
                      </a:r>
                      <a:endParaRPr lang="ca-ES" sz="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889" marR="298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8390220"/>
                  </a:ext>
                </a:extLst>
              </a:tr>
            </a:tbl>
          </a:graphicData>
        </a:graphic>
      </p:graphicFrame>
    </p:spTree>
    <p:extLst>
      <p:ext uri="{BB962C8B-B14F-4D97-AF65-F5344CB8AC3E}">
        <p14:creationId xmlns:p14="http://schemas.microsoft.com/office/powerpoint/2010/main" val="2131621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dirty="0">
                <a:solidFill>
                  <a:schemeClr val="tx1">
                    <a:lumMod val="65000"/>
                    <a:lumOff val="35000"/>
                  </a:schemeClr>
                </a:solidFill>
                <a:latin typeface="Calibri"/>
                <a:cs typeface="Calibri"/>
              </a:rPr>
              <a:t>Agenda</a:t>
            </a:r>
            <a:endParaRPr lang="cs-CZ" sz="40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470742" y="2251439"/>
            <a:ext cx="9327236" cy="4287199"/>
          </a:xfrm>
          <a:prstGeom prst="rect">
            <a:avLst/>
          </a:prstGeom>
          <a:noFill/>
        </p:spPr>
        <p:txBody>
          <a:bodyPr wrap="square" rtlCol="0">
            <a:spAutoFit/>
          </a:bodyPr>
          <a:lstStyle/>
          <a:p>
            <a:pPr>
              <a:lnSpc>
                <a:spcPct val="150000"/>
              </a:lnSpc>
            </a:pPr>
            <a:r>
              <a:rPr lang="en-US" sz="1800" b="0" i="0" u="none" strike="noStrike" baseline="0" dirty="0">
                <a:latin typeface="Calibri"/>
                <a:cs typeface="Calibri"/>
              </a:rPr>
              <a:t> 9.30 – 10.00 	</a:t>
            </a:r>
            <a:r>
              <a:rPr lang="en-US" sz="1800" b="1" i="0" u="none" strike="noStrike" baseline="0" dirty="0">
                <a:latin typeface="Calibri"/>
                <a:cs typeface="Calibri"/>
              </a:rPr>
              <a:t>Welcome and Overview </a:t>
            </a:r>
            <a:r>
              <a:rPr lang="en-US" sz="1800" b="0" i="0" u="none" strike="noStrike" baseline="0" dirty="0">
                <a:latin typeface="Calibri"/>
                <a:cs typeface="Calibri"/>
              </a:rPr>
              <a:t>	</a:t>
            </a:r>
          </a:p>
          <a:p>
            <a:pPr>
              <a:lnSpc>
                <a:spcPct val="150000"/>
              </a:lnSpc>
            </a:pPr>
            <a:r>
              <a:rPr lang="fr-FR" sz="1800" b="0" i="0" u="none" strike="noStrike" baseline="0" dirty="0">
                <a:latin typeface="Calibri"/>
                <a:cs typeface="Calibri"/>
              </a:rPr>
              <a:t>10:00 – 11:30 	</a:t>
            </a:r>
            <a:r>
              <a:rPr lang="fr-FR" sz="1800" b="1" i="0" u="none" strike="noStrike" baseline="0" dirty="0">
                <a:latin typeface="Calibri"/>
                <a:cs typeface="Calibri"/>
              </a:rPr>
              <a:t>Content Part 1. </a:t>
            </a:r>
            <a:r>
              <a:rPr lang="en-US" sz="1800" i="0" u="none" strike="noStrike" baseline="0" dirty="0">
                <a:latin typeface="Calibri"/>
                <a:cs typeface="Calibri"/>
              </a:rPr>
              <a:t>Gender Equality Plan in Horizon Europe Projects</a:t>
            </a:r>
            <a:br>
              <a:rPr lang="en-US" sz="1800" i="0" u="none" strike="noStrike" baseline="0" dirty="0">
                <a:latin typeface="Calibri"/>
                <a:cs typeface="Calibri"/>
              </a:rPr>
            </a:br>
            <a:r>
              <a:rPr lang="ca-ES" sz="1800" b="0" i="0" u="none" strike="noStrike" baseline="0" dirty="0">
                <a:latin typeface="Calibri"/>
                <a:cs typeface="Calibri"/>
              </a:rPr>
              <a:t>11.30 – 11.45 	</a:t>
            </a:r>
            <a:r>
              <a:rPr lang="ca-ES" sz="1800" b="1" i="0" u="none" strike="noStrike" baseline="0" dirty="0">
                <a:latin typeface="Calibri"/>
                <a:cs typeface="Calibri"/>
              </a:rPr>
              <a:t>Break </a:t>
            </a:r>
            <a:r>
              <a:rPr lang="ca-ES" sz="1800" b="0" i="0" u="none" strike="noStrike" baseline="0" dirty="0">
                <a:latin typeface="Calibri"/>
                <a:cs typeface="Calibri"/>
              </a:rPr>
              <a:t>	</a:t>
            </a:r>
          </a:p>
          <a:p>
            <a:pPr>
              <a:lnSpc>
                <a:spcPct val="150000"/>
              </a:lnSpc>
            </a:pPr>
            <a:r>
              <a:rPr lang="fr-FR" sz="1800" b="0" i="0" u="none" strike="noStrike" baseline="0" dirty="0">
                <a:latin typeface="Calibri"/>
                <a:cs typeface="Calibri"/>
              </a:rPr>
              <a:t>11:45 – 11.30 	</a:t>
            </a:r>
            <a:r>
              <a:rPr lang="fr-FR" sz="1800" b="1" i="0" u="none" strike="noStrike" baseline="0" dirty="0">
                <a:latin typeface="Calibri"/>
                <a:cs typeface="Calibri"/>
              </a:rPr>
              <a:t>Content Part 2. </a:t>
            </a:r>
            <a:r>
              <a:rPr lang="ca-ES" sz="1800" i="0" u="none" strike="noStrike" baseline="0" dirty="0" err="1">
                <a:latin typeface="Calibri"/>
                <a:cs typeface="Calibri"/>
              </a:rPr>
              <a:t>Gender</a:t>
            </a:r>
            <a:r>
              <a:rPr lang="ca-ES" sz="1800" i="0" u="none" strike="noStrike" baseline="0" dirty="0">
                <a:latin typeface="Calibri"/>
                <a:cs typeface="Calibri"/>
              </a:rPr>
              <a:t> </a:t>
            </a:r>
            <a:r>
              <a:rPr lang="ca-ES" sz="1800" i="0" u="none" strike="noStrike" baseline="0" dirty="0" err="1">
                <a:latin typeface="Calibri"/>
                <a:cs typeface="Calibri"/>
              </a:rPr>
              <a:t>dimension</a:t>
            </a:r>
            <a:r>
              <a:rPr lang="ca-ES" sz="1800" i="0" u="none" strike="noStrike" baseline="0" dirty="0">
                <a:latin typeface="Calibri"/>
                <a:cs typeface="Calibri"/>
              </a:rPr>
              <a:t> in </a:t>
            </a:r>
            <a:r>
              <a:rPr lang="ca-ES" sz="1800" i="0" u="none" strike="noStrike" baseline="0" dirty="0" err="1">
                <a:latin typeface="Calibri"/>
                <a:cs typeface="Calibri"/>
              </a:rPr>
              <a:t>research</a:t>
            </a:r>
            <a:r>
              <a:rPr lang="ca-ES" sz="1800" i="0" u="none" strike="noStrike" baseline="0" dirty="0">
                <a:latin typeface="Calibri"/>
                <a:cs typeface="Calibri"/>
              </a:rPr>
              <a:t> </a:t>
            </a:r>
            <a:r>
              <a:rPr lang="ca-ES" sz="1800" i="0" u="none" strike="noStrike" baseline="0" dirty="0" err="1">
                <a:latin typeface="Calibri"/>
                <a:cs typeface="Calibri"/>
              </a:rPr>
              <a:t>projects</a:t>
            </a:r>
            <a:r>
              <a:rPr lang="ca-ES" sz="1800" i="0" u="none" strike="noStrike" baseline="0" dirty="0">
                <a:latin typeface="Calibri"/>
                <a:cs typeface="Calibri"/>
              </a:rPr>
              <a:t> 	</a:t>
            </a:r>
          </a:p>
          <a:p>
            <a:pPr>
              <a:lnSpc>
                <a:spcPct val="150000"/>
              </a:lnSpc>
            </a:pPr>
            <a:r>
              <a:rPr lang="fr-FR" sz="1800" i="0" u="none" strike="noStrike" baseline="0" dirty="0">
                <a:solidFill>
                  <a:schemeClr val="accent6"/>
                </a:solidFill>
                <a:latin typeface="Calibri"/>
                <a:cs typeface="Calibri"/>
              </a:rPr>
              <a:t>12.45 – 13.15 	</a:t>
            </a:r>
            <a:r>
              <a:rPr lang="fr-FR" sz="1800" b="1" i="0" u="none" strike="noStrike" baseline="0" dirty="0">
                <a:solidFill>
                  <a:schemeClr val="accent6"/>
                </a:solidFill>
                <a:latin typeface="Calibri"/>
                <a:cs typeface="Calibri"/>
              </a:rPr>
              <a:t>Content Part 3. </a:t>
            </a:r>
            <a:r>
              <a:rPr lang="en-US" sz="1800" i="0" u="none" strike="noStrike" baseline="0" dirty="0">
                <a:solidFill>
                  <a:schemeClr val="accent6"/>
                </a:solidFill>
                <a:latin typeface="Calibri"/>
                <a:cs typeface="Calibri"/>
              </a:rPr>
              <a:t>EU funding opportunities on gender equality </a:t>
            </a:r>
          </a:p>
          <a:p>
            <a:pPr>
              <a:lnSpc>
                <a:spcPct val="150000"/>
              </a:lnSpc>
            </a:pPr>
            <a:r>
              <a:rPr lang="ca-ES" sz="1800" b="0" i="0" u="none" strike="noStrike" baseline="0" dirty="0">
                <a:latin typeface="Calibri"/>
                <a:cs typeface="Calibri"/>
              </a:rPr>
              <a:t>13.15 – 13.30 	</a:t>
            </a:r>
            <a:r>
              <a:rPr lang="ca-ES" sz="1800" b="1" i="0" u="none" strike="noStrike" baseline="0" dirty="0" err="1">
                <a:latin typeface="Calibri"/>
                <a:cs typeface="Calibri"/>
              </a:rPr>
              <a:t>Closure</a:t>
            </a:r>
            <a:r>
              <a:rPr lang="ca-ES" sz="1800" b="1" i="0" u="none" strike="noStrike" baseline="0" dirty="0">
                <a:latin typeface="Calibri"/>
                <a:cs typeface="Calibri"/>
              </a:rPr>
              <a:t> </a:t>
            </a:r>
            <a:r>
              <a:rPr lang="ca-ES" sz="1800" b="0" i="0" u="none" strike="noStrike" baseline="0" dirty="0">
                <a:latin typeface="Calibri"/>
                <a:cs typeface="Calibri"/>
              </a:rPr>
              <a:t>	</a:t>
            </a:r>
          </a:p>
          <a:p>
            <a:pPr>
              <a:lnSpc>
                <a:spcPct val="150000"/>
              </a:lnSpc>
            </a:pPr>
            <a:endParaRPr lang="en-US" sz="1800" b="1" i="0" u="none" strike="noStrike" baseline="0" dirty="0">
              <a:latin typeface="Calibri"/>
              <a:cs typeface="Calibri"/>
            </a:endParaRPr>
          </a:p>
          <a:p>
            <a:pPr>
              <a:lnSpc>
                <a:spcPct val="150000"/>
              </a:lnSpc>
            </a:pPr>
            <a:r>
              <a:rPr lang="en-US" sz="1800" b="0" i="0" u="none" strike="noStrike" baseline="0" dirty="0">
                <a:latin typeface="Calibri"/>
                <a:cs typeface="Calibri"/>
              </a:rPr>
              <a:t>	</a:t>
            </a:r>
          </a:p>
          <a:p>
            <a:pPr>
              <a:lnSpc>
                <a:spcPct val="150000"/>
              </a:lnSpc>
            </a:pPr>
            <a:r>
              <a:rPr lang="en-US" sz="1800" b="0" i="0" u="none" strike="noStrike" baseline="0" dirty="0">
                <a:latin typeface="Calibri"/>
                <a:cs typeface="Calibri"/>
              </a:rPr>
              <a:t>	</a:t>
            </a:r>
          </a:p>
          <a:p>
            <a:pPr algn="just">
              <a:lnSpc>
                <a:spcPct val="150000"/>
              </a:lnSpc>
            </a:pPr>
            <a:endParaRPr lang="en-US" sz="2200" b="1"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39726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10745" y="1326434"/>
            <a:ext cx="4987837" cy="523220"/>
          </a:xfrm>
          <a:prstGeom prst="rect">
            <a:avLst/>
          </a:prstGeom>
          <a:noFill/>
        </p:spPr>
        <p:txBody>
          <a:bodyPr wrap="square" lIns="91440" tIns="45720" rIns="91440" bIns="45720" rtlCol="0" anchor="t">
            <a:spAutoFit/>
          </a:bodyPr>
          <a:lstStyle/>
          <a:p>
            <a:r>
              <a:rPr lang="en-US" sz="2800" b="1" dirty="0">
                <a:solidFill>
                  <a:schemeClr val="tx1">
                    <a:lumMod val="65000"/>
                    <a:lumOff val="35000"/>
                  </a:schemeClr>
                </a:solidFill>
                <a:latin typeface="Calibri"/>
                <a:cs typeface="Calibri"/>
              </a:rPr>
              <a:t>Glossary</a:t>
            </a:r>
            <a:endParaRPr lang="cs-CZ" sz="2800" b="1" i="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115039" y="1923613"/>
            <a:ext cx="4812281" cy="3924151"/>
          </a:xfrm>
          <a:prstGeom prst="rect">
            <a:avLst/>
          </a:prstGeom>
          <a:noFill/>
        </p:spPr>
        <p:txBody>
          <a:bodyPr wrap="square" lIns="91440" tIns="45720" rIns="91440" bIns="45720" rtlCol="0" anchor="t">
            <a:spAutoFit/>
          </a:bodyPr>
          <a:lstStyle/>
          <a:p>
            <a:pPr>
              <a:spcAft>
                <a:spcPts val="600"/>
              </a:spcAft>
            </a:pPr>
            <a:r>
              <a:rPr lang="en-US" sz="1400" b="1" dirty="0">
                <a:solidFill>
                  <a:srgbClr val="000000"/>
                </a:solidFill>
                <a:ea typeface="+mn-lt"/>
                <a:cs typeface="+mn-lt"/>
              </a:rPr>
              <a:t>Gender Mainstreaming: </a:t>
            </a:r>
            <a:r>
              <a:rPr lang="en-US" sz="1400" dirty="0">
                <a:solidFill>
                  <a:srgbClr val="000000"/>
                </a:solidFill>
                <a:ea typeface="+mn-lt"/>
                <a:cs typeface="+mn-lt"/>
              </a:rPr>
              <a:t>A strategy in which gender perspectives are integrated into all stages of project planning, implementation, and evaluation, promoting equal opportunities and preventing gender-based discrimination.</a:t>
            </a:r>
            <a:endParaRPr lang="ca-ES" sz="1400" dirty="0">
              <a:cs typeface="Calibri" panose="020F0502020204030204"/>
            </a:endParaRPr>
          </a:p>
          <a:p>
            <a:pPr>
              <a:spcAft>
                <a:spcPts val="600"/>
              </a:spcAft>
            </a:pPr>
            <a:r>
              <a:rPr lang="en-US" sz="1400" b="1" dirty="0">
                <a:solidFill>
                  <a:srgbClr val="000000"/>
                </a:solidFill>
                <a:ea typeface="+mn-lt"/>
                <a:cs typeface="+mn-lt"/>
              </a:rPr>
              <a:t>Gender Quotas:</a:t>
            </a:r>
            <a:r>
              <a:rPr lang="en-US" sz="1400" dirty="0">
                <a:solidFill>
                  <a:srgbClr val="000000"/>
                </a:solidFill>
                <a:ea typeface="+mn-lt"/>
                <a:cs typeface="+mn-lt"/>
              </a:rPr>
              <a:t> A system of setting minimum requirements for gender representation in certain areas, such as employment or decision-making bodies, to promote gender equality.</a:t>
            </a:r>
            <a:endParaRPr lang="en-US" sz="1400" dirty="0">
              <a:cs typeface="Calibri" panose="020F0502020204030204"/>
            </a:endParaRPr>
          </a:p>
          <a:p>
            <a:pPr>
              <a:spcAft>
                <a:spcPts val="600"/>
              </a:spcAft>
            </a:pPr>
            <a:r>
              <a:rPr lang="en-US" sz="1400" b="1" dirty="0">
                <a:solidFill>
                  <a:srgbClr val="000000"/>
                </a:solidFill>
                <a:ea typeface="+mn-lt"/>
                <a:cs typeface="+mn-lt"/>
              </a:rPr>
              <a:t>Gendered Metaphors: </a:t>
            </a:r>
            <a:r>
              <a:rPr lang="en-US" sz="1400" dirty="0">
                <a:solidFill>
                  <a:srgbClr val="000000"/>
                </a:solidFill>
                <a:ea typeface="+mn-lt"/>
                <a:cs typeface="+mn-lt"/>
              </a:rPr>
              <a:t>Figurative language that reinforces gender stereotypes or assigns gendered characteristics to certain roles, objects, or actions.</a:t>
            </a:r>
            <a:endParaRPr lang="en-US" sz="1400" dirty="0">
              <a:cs typeface="Calibri" panose="020F0502020204030204"/>
            </a:endParaRPr>
          </a:p>
          <a:p>
            <a:pPr>
              <a:spcAft>
                <a:spcPts val="600"/>
              </a:spcAft>
            </a:pPr>
            <a:r>
              <a:rPr lang="en-US" sz="1400" b="1" dirty="0">
                <a:solidFill>
                  <a:srgbClr val="000000"/>
                </a:solidFill>
                <a:ea typeface="+mn-lt"/>
                <a:cs typeface="+mn-lt"/>
              </a:rPr>
              <a:t>Language Bias: </a:t>
            </a:r>
            <a:r>
              <a:rPr lang="en-US" sz="1400" dirty="0">
                <a:solidFill>
                  <a:srgbClr val="000000"/>
                </a:solidFill>
                <a:ea typeface="+mn-lt"/>
                <a:cs typeface="+mn-lt"/>
              </a:rPr>
              <a:t>The use of language that reinforces stereotypes or excludes certain groups, often unintentionally; this can include gendered terms or phrasing that favor one gender over another.</a:t>
            </a:r>
          </a:p>
          <a:p>
            <a:pPr>
              <a:spcAft>
                <a:spcPts val="600"/>
              </a:spcAft>
            </a:pPr>
            <a:endParaRPr lang="en-US" sz="1400" dirty="0">
              <a:cs typeface="Calibri" panose="020F0502020204030204"/>
            </a:endParaRPr>
          </a:p>
          <a:p>
            <a:pPr>
              <a:spcAft>
                <a:spcPts val="600"/>
              </a:spcAft>
            </a:pPr>
            <a:endParaRPr lang="en-US" sz="1400"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
        <p:nvSpPr>
          <p:cNvPr id="3" name="QuadreDeText 2">
            <a:extLst>
              <a:ext uri="{FF2B5EF4-FFF2-40B4-BE49-F238E27FC236}">
                <a16:creationId xmlns:a16="http://schemas.microsoft.com/office/drawing/2014/main" id="{C7C8A01B-186D-2491-BFAA-2ED81D6C24A1}"/>
              </a:ext>
            </a:extLst>
          </p:cNvPr>
          <p:cNvSpPr txBox="1"/>
          <p:nvPr/>
        </p:nvSpPr>
        <p:spPr>
          <a:xfrm>
            <a:off x="6555058" y="1927302"/>
            <a:ext cx="4322955" cy="29084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400" b="1" dirty="0">
                <a:cs typeface="Calibri"/>
              </a:rPr>
              <a:t>Mitigating Measures:</a:t>
            </a:r>
            <a:r>
              <a:rPr lang="en-US" sz="1400" dirty="0">
                <a:cs typeface="Calibri"/>
              </a:rPr>
              <a:t> Actions taken to reduce or counteract potential negative effects, such as policies or practices aimed at lessening gender-based barriers or biases.</a:t>
            </a:r>
          </a:p>
          <a:p>
            <a:pPr>
              <a:spcAft>
                <a:spcPts val="600"/>
              </a:spcAft>
            </a:pPr>
            <a:r>
              <a:rPr lang="en-US" sz="1400" b="1" dirty="0">
                <a:cs typeface="Calibri"/>
              </a:rPr>
              <a:t>Sexual Harassment:</a:t>
            </a:r>
            <a:r>
              <a:rPr lang="en-US" sz="1400" dirty="0">
                <a:cs typeface="Calibri"/>
              </a:rPr>
              <a:t> Unwanted or inappropriate behavior of a sexual nature that creates an intimidating, hostile, or offensive environment for the victim.</a:t>
            </a:r>
          </a:p>
          <a:p>
            <a:pPr>
              <a:spcAft>
                <a:spcPts val="600"/>
              </a:spcAft>
            </a:pPr>
            <a:r>
              <a:rPr lang="en-US" sz="1400" b="1" dirty="0">
                <a:cs typeface="Calibri"/>
              </a:rPr>
              <a:t>Unconscious Gender Biases:</a:t>
            </a:r>
            <a:r>
              <a:rPr lang="en-US" sz="1400" dirty="0">
                <a:cs typeface="Calibri"/>
              </a:rPr>
              <a:t> Implicit biases specifically related to gender, which can influence perceptions, decisions, and behaviors without conscious awareness, often perpetuating stereotypes and inequalities.</a:t>
            </a:r>
          </a:p>
          <a:p>
            <a:pPr>
              <a:spcAft>
                <a:spcPts val="600"/>
              </a:spcAft>
            </a:pPr>
            <a:r>
              <a:rPr lang="en-US" sz="1400" dirty="0">
                <a:cs typeface="Segoe UI"/>
              </a:rPr>
              <a:t>​</a:t>
            </a:r>
          </a:p>
        </p:txBody>
      </p:sp>
    </p:spTree>
    <p:extLst>
      <p:ext uri="{BB962C8B-B14F-4D97-AF65-F5344CB8AC3E}">
        <p14:creationId xmlns:p14="http://schemas.microsoft.com/office/powerpoint/2010/main" val="4237809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idor de contingut 2">
            <a:extLst>
              <a:ext uri="{FF2B5EF4-FFF2-40B4-BE49-F238E27FC236}">
                <a16:creationId xmlns:a16="http://schemas.microsoft.com/office/drawing/2014/main" id="{470FC917-C311-4AE4-87BA-C8F21C674F2B}"/>
              </a:ext>
            </a:extLst>
          </p:cNvPr>
          <p:cNvPicPr>
            <a:picLocks noGrp="1" noChangeAspect="1"/>
          </p:cNvPicPr>
          <p:nvPr>
            <p:ph idx="1"/>
          </p:nvPr>
        </p:nvPicPr>
        <p:blipFill>
          <a:blip r:embed="rId2" cstate="print"/>
          <a:stretch>
            <a:fillRect/>
          </a:stretch>
        </p:blipFill>
        <p:spPr>
          <a:xfrm>
            <a:off x="2510117" y="1390862"/>
            <a:ext cx="7027331" cy="3736050"/>
          </a:xfrm>
          <a:prstGeom prst="rect">
            <a:avLst/>
          </a:prstGeom>
        </p:spPr>
      </p:pic>
      <p:sp>
        <p:nvSpPr>
          <p:cNvPr id="6" name="Rectángulo 5">
            <a:extLst>
              <a:ext uri="{FF2B5EF4-FFF2-40B4-BE49-F238E27FC236}">
                <a16:creationId xmlns:a16="http://schemas.microsoft.com/office/drawing/2014/main" id="{A5AF3D5A-5381-421F-A220-4A928DE8FA9A}"/>
              </a:ext>
            </a:extLst>
          </p:cNvPr>
          <p:cNvSpPr/>
          <p:nvPr/>
        </p:nvSpPr>
        <p:spPr>
          <a:xfrm>
            <a:off x="5934634" y="4383740"/>
            <a:ext cx="3496237" cy="522345"/>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CuadroTexto 6">
            <a:extLst>
              <a:ext uri="{FF2B5EF4-FFF2-40B4-BE49-F238E27FC236}">
                <a16:creationId xmlns:a16="http://schemas.microsoft.com/office/drawing/2014/main" id="{1DE38AA1-F734-4BF7-B4A1-40DDBC65CCA2}"/>
              </a:ext>
            </a:extLst>
          </p:cNvPr>
          <p:cNvSpPr txBox="1"/>
          <p:nvPr/>
        </p:nvSpPr>
        <p:spPr>
          <a:xfrm>
            <a:off x="2510117" y="5278931"/>
            <a:ext cx="6836014" cy="307777"/>
          </a:xfrm>
          <a:prstGeom prst="rect">
            <a:avLst/>
          </a:prstGeom>
          <a:noFill/>
        </p:spPr>
        <p:txBody>
          <a:bodyPr wrap="square" rtlCol="0">
            <a:spAutoFit/>
          </a:bodyPr>
          <a:lstStyle/>
          <a:p>
            <a:r>
              <a:rPr lang="es-ES" sz="1400" dirty="0"/>
              <a:t>Source: </a:t>
            </a:r>
            <a:r>
              <a:rPr lang="es-ES" sz="1400" dirty="0">
                <a:hlinkClick r:id="rId3"/>
              </a:rPr>
              <a:t>Participation in Horizon </a:t>
            </a:r>
            <a:r>
              <a:rPr lang="es-ES" sz="1400" dirty="0" err="1">
                <a:hlinkClick r:id="rId3"/>
              </a:rPr>
              <a:t>Europe</a:t>
            </a:r>
            <a:endParaRPr lang="en-US" sz="1400" dirty="0"/>
          </a:p>
        </p:txBody>
      </p:sp>
      <p:pic>
        <p:nvPicPr>
          <p:cNvPr id="8" name="Imagen 3">
            <a:extLst>
              <a:ext uri="{FF2B5EF4-FFF2-40B4-BE49-F238E27FC236}">
                <a16:creationId xmlns:a16="http://schemas.microsoft.com/office/drawing/2014/main" id="{38AFE16B-FABB-4D33-B12D-44241B95BC18}"/>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E63FF2F7-3732-4B86-9257-7E23FCDDF14F}"/>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III. EU funding opportunities on gender equality</a:t>
            </a:r>
            <a:endParaRPr lang="cs-CZ" sz="2800" b="1" i="0" dirty="0">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881928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3D1D0BC-0D31-45D6-8813-43402849F2C2}"/>
              </a:ext>
            </a:extLst>
          </p:cNvPr>
          <p:cNvSpPr/>
          <p:nvPr/>
        </p:nvSpPr>
        <p:spPr>
          <a:xfrm>
            <a:off x="1839402" y="2798438"/>
            <a:ext cx="8102714" cy="369332"/>
          </a:xfrm>
          <a:prstGeom prst="rect">
            <a:avLst/>
          </a:prstGeom>
        </p:spPr>
        <p:txBody>
          <a:bodyPr wrap="square">
            <a:spAutoFit/>
          </a:bodyPr>
          <a:lstStyle/>
          <a:p>
            <a:r>
              <a:rPr lang="ca-ES" b="0" dirty="0"/>
              <a:t>HORIZON-WIDERA-2022-ERA-01-81: </a:t>
            </a:r>
            <a:r>
              <a:rPr lang="en-US" b="0" dirty="0"/>
              <a:t>Support to the implementation of inclusive GEPs</a:t>
            </a:r>
            <a:endParaRPr lang="ca-ES" dirty="0"/>
          </a:p>
        </p:txBody>
      </p:sp>
      <p:pic>
        <p:nvPicPr>
          <p:cNvPr id="14" name="Imagen 13">
            <a:extLst>
              <a:ext uri="{FF2B5EF4-FFF2-40B4-BE49-F238E27FC236}">
                <a16:creationId xmlns:a16="http://schemas.microsoft.com/office/drawing/2014/main" id="{3027E722-70A0-41AD-8520-C8E6E8506D2E}"/>
              </a:ext>
            </a:extLst>
          </p:cNvPr>
          <p:cNvPicPr>
            <a:picLocks noChangeAspect="1"/>
          </p:cNvPicPr>
          <p:nvPr/>
        </p:nvPicPr>
        <p:blipFill>
          <a:blip r:embed="rId3"/>
          <a:stretch>
            <a:fillRect/>
          </a:stretch>
        </p:blipFill>
        <p:spPr>
          <a:xfrm>
            <a:off x="1858009" y="3419005"/>
            <a:ext cx="8104903" cy="1817229"/>
          </a:xfrm>
          <a:prstGeom prst="rect">
            <a:avLst/>
          </a:prstGeom>
        </p:spPr>
      </p:pic>
      <p:sp>
        <p:nvSpPr>
          <p:cNvPr id="15" name="Rectángulo 14">
            <a:extLst>
              <a:ext uri="{FF2B5EF4-FFF2-40B4-BE49-F238E27FC236}">
                <a16:creationId xmlns:a16="http://schemas.microsoft.com/office/drawing/2014/main" id="{E27D5E3E-C3B0-4604-8A58-154CE3E6AA33}"/>
              </a:ext>
            </a:extLst>
          </p:cNvPr>
          <p:cNvSpPr/>
          <p:nvPr/>
        </p:nvSpPr>
        <p:spPr>
          <a:xfrm>
            <a:off x="864528" y="5371513"/>
            <a:ext cx="7902624" cy="523220"/>
          </a:xfrm>
          <a:prstGeom prst="rect">
            <a:avLst/>
          </a:prstGeom>
        </p:spPr>
        <p:txBody>
          <a:bodyPr wrap="square">
            <a:spAutoFit/>
          </a:bodyPr>
          <a:lstStyle/>
          <a:p>
            <a:r>
              <a:rPr lang="ca-ES" sz="1000" dirty="0" err="1">
                <a:hlinkClick r:id="rId4"/>
              </a:rPr>
              <a:t>Source</a:t>
            </a:r>
            <a:r>
              <a:rPr lang="ca-ES" sz="1000" dirty="0">
                <a:hlinkClick r:id="rId4"/>
              </a:rPr>
              <a:t>: https://ec.europa.eu/info/funding-tenders/opportunities/portal/screen/opportunities/topic-details/horizon-widera-2022-era-01-81</a:t>
            </a:r>
            <a:endParaRPr lang="ca-ES" sz="1000" dirty="0"/>
          </a:p>
          <a:p>
            <a:endParaRPr lang="ca-ES" dirty="0"/>
          </a:p>
        </p:txBody>
      </p:sp>
      <p:pic>
        <p:nvPicPr>
          <p:cNvPr id="8" name="Imagen 3">
            <a:extLst>
              <a:ext uri="{FF2B5EF4-FFF2-40B4-BE49-F238E27FC236}">
                <a16:creationId xmlns:a16="http://schemas.microsoft.com/office/drawing/2014/main" id="{14D5A751-B074-4456-A136-A8F9400349B8}"/>
              </a:ext>
            </a:extLst>
          </p:cNvPr>
          <p:cNvPicPr>
            <a:picLocks noChangeAspect="1"/>
          </p:cNvPicPr>
          <p:nvPr/>
        </p:nvPicPr>
        <p:blipFill rotWithShape="1">
          <a:blip r:embed="rId5" cstate="print"/>
          <a:srcRect l="2232" t="6129" r="1817" b="3755"/>
          <a:stretch/>
        </p:blipFill>
        <p:spPr>
          <a:xfrm>
            <a:off x="10797978" y="6375078"/>
            <a:ext cx="731777" cy="250165"/>
          </a:xfrm>
          <a:prstGeom prst="rect">
            <a:avLst/>
          </a:prstGeom>
        </p:spPr>
      </p:pic>
      <p:sp>
        <p:nvSpPr>
          <p:cNvPr id="9" name="TextovéPole 3">
            <a:extLst>
              <a:ext uri="{FF2B5EF4-FFF2-40B4-BE49-F238E27FC236}">
                <a16:creationId xmlns:a16="http://schemas.microsoft.com/office/drawing/2014/main" id="{59C694BA-81B8-43C1-AD58-6EEB92E9AD34}"/>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III. EU funding opportunities on gender equality</a:t>
            </a:r>
            <a:endParaRPr lang="cs-CZ" sz="2800" b="1" i="0" dirty="0">
              <a:solidFill>
                <a:schemeClr val="tx1">
                  <a:lumMod val="65000"/>
                  <a:lumOff val="35000"/>
                </a:schemeClr>
              </a:solidFill>
              <a:latin typeface="Calibri"/>
              <a:cs typeface="Calibri"/>
            </a:endParaRPr>
          </a:p>
        </p:txBody>
      </p:sp>
      <p:sp>
        <p:nvSpPr>
          <p:cNvPr id="11" name="QuadreDeText 10">
            <a:extLst>
              <a:ext uri="{FF2B5EF4-FFF2-40B4-BE49-F238E27FC236}">
                <a16:creationId xmlns:a16="http://schemas.microsoft.com/office/drawing/2014/main" id="{01D03E11-5AAB-4078-AA84-5A4B04CF1A82}"/>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2022</a:t>
            </a:r>
            <a:endParaRPr lang="cs-CZ" sz="2800" b="1" i="0" dirty="0">
              <a:solidFill>
                <a:srgbClr val="2EA234"/>
              </a:solidFill>
              <a:latin typeface="Calibri"/>
              <a:cs typeface="Calibri"/>
            </a:endParaRPr>
          </a:p>
        </p:txBody>
      </p:sp>
      <p:pic>
        <p:nvPicPr>
          <p:cNvPr id="6" name="Marcador de contenido 2">
            <a:extLst>
              <a:ext uri="{FF2B5EF4-FFF2-40B4-BE49-F238E27FC236}">
                <a16:creationId xmlns:a16="http://schemas.microsoft.com/office/drawing/2014/main" id="{1EAA4BA8-7CD3-4481-8586-1318B1598EA6}"/>
              </a:ext>
            </a:extLst>
          </p:cNvPr>
          <p:cNvPicPr>
            <a:picLocks noGrp="1" noChangeAspect="1"/>
          </p:cNvPicPr>
          <p:nvPr/>
        </p:nvPicPr>
        <p:blipFill>
          <a:blip r:embed="rId6"/>
          <a:stretch>
            <a:fillRect/>
          </a:stretch>
        </p:blipFill>
        <p:spPr>
          <a:xfrm>
            <a:off x="4610444" y="1668363"/>
            <a:ext cx="6112678" cy="1142091"/>
          </a:xfrm>
          <a:prstGeom prst="rect">
            <a:avLst/>
          </a:prstGeom>
          <a:noFill/>
        </p:spPr>
      </p:pic>
      <p:sp>
        <p:nvSpPr>
          <p:cNvPr id="7" name="QuadreDeText 1">
            <a:extLst>
              <a:ext uri="{FF2B5EF4-FFF2-40B4-BE49-F238E27FC236}">
                <a16:creationId xmlns:a16="http://schemas.microsoft.com/office/drawing/2014/main" id="{D7E271AB-20A6-CA23-794D-4D740394080A}"/>
              </a:ext>
            </a:extLst>
          </p:cNvPr>
          <p:cNvSpPr txBox="1"/>
          <p:nvPr/>
        </p:nvSpPr>
        <p:spPr>
          <a:xfrm>
            <a:off x="1321111" y="1845889"/>
            <a:ext cx="3288317"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a-ES" sz="1600" b="1" dirty="0">
                <a:ea typeface="+mn-lt"/>
                <a:cs typeface="+mn-lt"/>
              </a:rPr>
              <a:t>AGRIGEP is </a:t>
            </a:r>
            <a:r>
              <a:rPr lang="ca-ES" sz="1600" b="1" err="1">
                <a:ea typeface="+mn-lt"/>
                <a:cs typeface="+mn-lt"/>
              </a:rPr>
              <a:t>an</a:t>
            </a:r>
            <a:r>
              <a:rPr lang="ca-ES" sz="1600" b="1" dirty="0">
                <a:ea typeface="+mn-lt"/>
                <a:cs typeface="+mn-lt"/>
              </a:rPr>
              <a:t> </a:t>
            </a:r>
            <a:r>
              <a:rPr lang="ca-ES" sz="1600" b="1" err="1">
                <a:ea typeface="+mn-lt"/>
                <a:cs typeface="+mn-lt"/>
              </a:rPr>
              <a:t>example</a:t>
            </a:r>
            <a:r>
              <a:rPr lang="ca-ES" sz="1600" b="1" dirty="0">
                <a:ea typeface="+mn-lt"/>
                <a:cs typeface="+mn-lt"/>
              </a:rPr>
              <a:t> of a </a:t>
            </a:r>
            <a:r>
              <a:rPr lang="ca-ES" sz="1600" b="1" err="1">
                <a:ea typeface="+mn-lt"/>
                <a:cs typeface="+mn-lt"/>
              </a:rPr>
              <a:t>project</a:t>
            </a:r>
            <a:r>
              <a:rPr lang="ca-ES" sz="1600" b="1" dirty="0">
                <a:ea typeface="+mn-lt"/>
                <a:cs typeface="+mn-lt"/>
              </a:rPr>
              <a:t> </a:t>
            </a:r>
            <a:r>
              <a:rPr lang="ca-ES" sz="1600" b="1" err="1">
                <a:ea typeface="+mn-lt"/>
                <a:cs typeface="+mn-lt"/>
              </a:rPr>
              <a:t>that</a:t>
            </a:r>
            <a:r>
              <a:rPr lang="ca-ES" sz="1600" b="1" dirty="0">
                <a:ea typeface="+mn-lt"/>
                <a:cs typeface="+mn-lt"/>
              </a:rPr>
              <a:t> </a:t>
            </a:r>
            <a:r>
              <a:rPr lang="ca-ES" sz="1600" b="1" err="1">
                <a:ea typeface="+mn-lt"/>
                <a:cs typeface="+mn-lt"/>
              </a:rPr>
              <a:t>was</a:t>
            </a:r>
            <a:r>
              <a:rPr lang="ca-ES" sz="1600" b="1" dirty="0">
                <a:ea typeface="+mn-lt"/>
                <a:cs typeface="+mn-lt"/>
              </a:rPr>
              <a:t> </a:t>
            </a:r>
            <a:r>
              <a:rPr lang="ca-ES" sz="1600" b="1" err="1">
                <a:ea typeface="+mn-lt"/>
                <a:cs typeface="+mn-lt"/>
              </a:rPr>
              <a:t>founded</a:t>
            </a:r>
            <a:r>
              <a:rPr lang="ca-ES" sz="1600" b="1" dirty="0">
                <a:ea typeface="+mn-lt"/>
                <a:cs typeface="+mn-lt"/>
              </a:rPr>
              <a:t> </a:t>
            </a:r>
            <a:r>
              <a:rPr lang="ca-ES" sz="1600" b="1" err="1">
                <a:ea typeface="+mn-lt"/>
                <a:cs typeface="+mn-lt"/>
              </a:rPr>
              <a:t>through</a:t>
            </a:r>
            <a:r>
              <a:rPr lang="ca-ES" sz="1600" b="1" dirty="0">
                <a:ea typeface="+mn-lt"/>
                <a:cs typeface="+mn-lt"/>
              </a:rPr>
              <a:t> a </a:t>
            </a:r>
            <a:r>
              <a:rPr lang="ca-ES" sz="1600" b="1" err="1">
                <a:ea typeface="+mn-lt"/>
                <a:cs typeface="+mn-lt"/>
              </a:rPr>
              <a:t>specific</a:t>
            </a:r>
            <a:r>
              <a:rPr lang="ca-ES" sz="1600" b="1" dirty="0">
                <a:ea typeface="+mn-lt"/>
                <a:cs typeface="+mn-lt"/>
              </a:rPr>
              <a:t> </a:t>
            </a:r>
            <a:r>
              <a:rPr lang="ca-ES" sz="1600" b="1" err="1">
                <a:ea typeface="+mn-lt"/>
                <a:cs typeface="+mn-lt"/>
              </a:rPr>
              <a:t>Horizon</a:t>
            </a:r>
            <a:r>
              <a:rPr lang="ca-ES" sz="1600" b="1" dirty="0">
                <a:ea typeface="+mn-lt"/>
                <a:cs typeface="+mn-lt"/>
              </a:rPr>
              <a:t> call on </a:t>
            </a:r>
            <a:r>
              <a:rPr lang="ca-ES" sz="1600" b="1" err="1">
                <a:ea typeface="+mn-lt"/>
                <a:cs typeface="+mn-lt"/>
              </a:rPr>
              <a:t>gender</a:t>
            </a:r>
            <a:r>
              <a:rPr lang="ca-ES" sz="1600" b="1" dirty="0">
                <a:ea typeface="+mn-lt"/>
                <a:cs typeface="+mn-lt"/>
              </a:rPr>
              <a:t> </a:t>
            </a:r>
            <a:r>
              <a:rPr lang="ca-ES" sz="1600" b="1" err="1">
                <a:ea typeface="+mn-lt"/>
                <a:cs typeface="+mn-lt"/>
              </a:rPr>
              <a:t>equality</a:t>
            </a:r>
            <a:r>
              <a:rPr lang="ca-ES" sz="1600" b="1" dirty="0">
                <a:ea typeface="+mn-lt"/>
                <a:cs typeface="+mn-lt"/>
              </a:rPr>
              <a:t>.</a:t>
            </a:r>
            <a:endParaRPr lang="ca-ES" sz="1600" b="1" dirty="0"/>
          </a:p>
        </p:txBody>
      </p:sp>
    </p:spTree>
    <p:extLst>
      <p:ext uri="{BB962C8B-B14F-4D97-AF65-F5344CB8AC3E}">
        <p14:creationId xmlns:p14="http://schemas.microsoft.com/office/powerpoint/2010/main" val="1434050178"/>
      </p:ext>
    </p:extLst>
  </p:cSld>
  <p:clrMapOvr>
    <a:masterClrMapping/>
  </p:clrMapOvr>
  <p:extLst>
    <p:ext uri="{6950BFC3-D8DA-4A85-94F7-54DA5524770B}">
      <p188:commentRel xmlns:p188="http://schemas.microsoft.com/office/powerpoint/2018/8/main" r:id="rId2"/>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E35E8A4-6667-4650-AB10-A2F9DEC1E126}"/>
              </a:ext>
            </a:extLst>
          </p:cNvPr>
          <p:cNvGraphicFramePr>
            <a:graphicFrameLocks noGrp="1"/>
          </p:cNvGraphicFramePr>
          <p:nvPr>
            <p:extLst>
              <p:ext uri="{D42A27DB-BD31-4B8C-83A1-F6EECF244321}">
                <p14:modId xmlns:p14="http://schemas.microsoft.com/office/powerpoint/2010/main" val="2677310761"/>
              </p:ext>
            </p:extLst>
          </p:nvPr>
        </p:nvGraphicFramePr>
        <p:xfrm>
          <a:off x="1776771" y="2202778"/>
          <a:ext cx="8326234" cy="2473960"/>
        </p:xfrm>
        <a:graphic>
          <a:graphicData uri="http://schemas.openxmlformats.org/drawingml/2006/table">
            <a:tbl>
              <a:tblPr firstRow="1" bandRow="1">
                <a:tableStyleId>{5C22544A-7EE6-4342-B048-85BDC9FD1C3A}</a:tableStyleId>
              </a:tblPr>
              <a:tblGrid>
                <a:gridCol w="3320330">
                  <a:extLst>
                    <a:ext uri="{9D8B030D-6E8A-4147-A177-3AD203B41FA5}">
                      <a16:colId xmlns:a16="http://schemas.microsoft.com/office/drawing/2014/main" val="669572400"/>
                    </a:ext>
                  </a:extLst>
                </a:gridCol>
                <a:gridCol w="5005904">
                  <a:extLst>
                    <a:ext uri="{9D8B030D-6E8A-4147-A177-3AD203B41FA5}">
                      <a16:colId xmlns:a16="http://schemas.microsoft.com/office/drawing/2014/main" val="1396882885"/>
                    </a:ext>
                  </a:extLst>
                </a:gridCol>
              </a:tblGrid>
              <a:tr h="370840">
                <a:tc>
                  <a:txBody>
                    <a:bodyPr/>
                    <a:lstStyle/>
                    <a:p>
                      <a:pPr algn="ctr"/>
                      <a:r>
                        <a:rPr lang="es-ES" dirty="0"/>
                        <a:t>TOPIC</a:t>
                      </a:r>
                    </a:p>
                  </a:txBody>
                  <a:tcPr/>
                </a:tc>
                <a:tc>
                  <a:txBody>
                    <a:bodyPr/>
                    <a:lstStyle/>
                    <a:p>
                      <a:pPr algn="ctr"/>
                      <a:r>
                        <a:rPr lang="es-ES" dirty="0"/>
                        <a:t>TITLE</a:t>
                      </a:r>
                    </a:p>
                  </a:txBody>
                  <a:tcPr/>
                </a:tc>
                <a:extLst>
                  <a:ext uri="{0D108BD9-81ED-4DB2-BD59-A6C34878D82A}">
                    <a16:rowId xmlns:a16="http://schemas.microsoft.com/office/drawing/2014/main" val="583465539"/>
                  </a:ext>
                </a:extLst>
              </a:tr>
              <a:tr h="502508">
                <a:tc>
                  <a:txBody>
                    <a:bodyPr/>
                    <a:lstStyle/>
                    <a:p>
                      <a:pPr algn="ctr"/>
                      <a:r>
                        <a:rPr lang="es-ES" dirty="0"/>
                        <a:t>HORIZON-WIDERA-2024-01-10</a:t>
                      </a:r>
                    </a:p>
                  </a:txBody>
                  <a:tcPr anchor="ctr"/>
                </a:tc>
                <a:tc>
                  <a:txBody>
                    <a:bodyPr/>
                    <a:lstStyle/>
                    <a:p>
                      <a:pPr algn="just"/>
                      <a:r>
                        <a:rPr lang="en-GB" b="1" noProof="0" dirty="0">
                          <a:solidFill>
                            <a:schemeClr val="tx1">
                              <a:lumMod val="50000"/>
                              <a:lumOff val="50000"/>
                            </a:schemeClr>
                          </a:solidFill>
                        </a:rPr>
                        <a:t>Policy coordination to support all aspects of inclusive Gender Equality Plans and policies in the ERA</a:t>
                      </a:r>
                    </a:p>
                    <a:p>
                      <a:pPr algn="just"/>
                      <a:endParaRPr lang="en-GB" b="1" noProof="0" dirty="0">
                        <a:solidFill>
                          <a:schemeClr val="tx1">
                            <a:lumMod val="50000"/>
                            <a:lumOff val="50000"/>
                          </a:schemeClr>
                        </a:solidFill>
                      </a:endParaRPr>
                    </a:p>
                  </a:txBody>
                  <a:tcPr anchor="ctr"/>
                </a:tc>
                <a:extLst>
                  <a:ext uri="{0D108BD9-81ED-4DB2-BD59-A6C34878D82A}">
                    <a16:rowId xmlns:a16="http://schemas.microsoft.com/office/drawing/2014/main" val="40781443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HORIZON-WIDERA-2024-01-11</a:t>
                      </a:r>
                    </a:p>
                    <a:p>
                      <a:pPr algn="ctr"/>
                      <a:endParaRPr lang="es-ES" dirty="0"/>
                    </a:p>
                  </a:txBody>
                  <a:tcPr anchor="ctr"/>
                </a:tc>
                <a:tc>
                  <a:txBody>
                    <a:bodyPr/>
                    <a:lstStyle/>
                    <a:p>
                      <a:pPr algn="just"/>
                      <a:r>
                        <a:rPr lang="en-GB" b="1" noProof="0" dirty="0">
                          <a:solidFill>
                            <a:schemeClr val="tx1">
                              <a:lumMod val="50000"/>
                              <a:lumOff val="50000"/>
                            </a:schemeClr>
                          </a:solidFill>
                        </a:rPr>
                        <a:t>Support to the implementation of inclusive gender equality plans</a:t>
                      </a:r>
                    </a:p>
                    <a:p>
                      <a:pPr algn="just"/>
                      <a:endParaRPr lang="en-GB" b="1" noProof="0" dirty="0">
                        <a:solidFill>
                          <a:schemeClr val="tx1">
                            <a:lumMod val="50000"/>
                            <a:lumOff val="50000"/>
                          </a:schemeClr>
                        </a:solidFill>
                      </a:endParaRPr>
                    </a:p>
                  </a:txBody>
                  <a:tcPr anchor="ctr"/>
                </a:tc>
                <a:extLst>
                  <a:ext uri="{0D108BD9-81ED-4DB2-BD59-A6C34878D82A}">
                    <a16:rowId xmlns:a16="http://schemas.microsoft.com/office/drawing/2014/main" val="2496072787"/>
                  </a:ext>
                </a:extLst>
              </a:tr>
            </a:tbl>
          </a:graphicData>
        </a:graphic>
      </p:graphicFrame>
      <p:sp>
        <p:nvSpPr>
          <p:cNvPr id="8" name="CuadroTexto 7">
            <a:extLst>
              <a:ext uri="{FF2B5EF4-FFF2-40B4-BE49-F238E27FC236}">
                <a16:creationId xmlns:a16="http://schemas.microsoft.com/office/drawing/2014/main" id="{EF9DE50D-10A3-402A-84ED-A72B0CE59F1B}"/>
              </a:ext>
            </a:extLst>
          </p:cNvPr>
          <p:cNvSpPr txBox="1"/>
          <p:nvPr/>
        </p:nvSpPr>
        <p:spPr>
          <a:xfrm>
            <a:off x="843717" y="5295606"/>
            <a:ext cx="8941420" cy="261610"/>
          </a:xfrm>
          <a:prstGeom prst="rect">
            <a:avLst/>
          </a:prstGeom>
          <a:noFill/>
        </p:spPr>
        <p:txBody>
          <a:bodyPr wrap="square" rtlCol="0">
            <a:spAutoFit/>
          </a:bodyPr>
          <a:lstStyle/>
          <a:p>
            <a:r>
              <a:rPr lang="es-ES" sz="1100" dirty="0" err="1"/>
              <a:t>Source</a:t>
            </a:r>
            <a:r>
              <a:rPr lang="es-ES" sz="1100" dirty="0"/>
              <a:t>: </a:t>
            </a:r>
            <a:r>
              <a:rPr lang="es-ES" sz="1100" dirty="0" err="1">
                <a:hlinkClick r:id="rId2"/>
              </a:rPr>
              <a:t>Work</a:t>
            </a:r>
            <a:r>
              <a:rPr lang="es-ES" sz="1100" dirty="0">
                <a:hlinkClick r:id="rId2"/>
              </a:rPr>
              <a:t> </a:t>
            </a:r>
            <a:r>
              <a:rPr lang="es-ES" sz="1100" dirty="0" err="1">
                <a:hlinkClick r:id="rId2"/>
              </a:rPr>
              <a:t>Programme</a:t>
            </a:r>
            <a:r>
              <a:rPr lang="es-ES" sz="1100" dirty="0">
                <a:hlinkClick r:id="rId2"/>
              </a:rPr>
              <a:t> 2023-2024 </a:t>
            </a:r>
            <a:r>
              <a:rPr lang="en-US" sz="1100" dirty="0">
                <a:hlinkClick r:id="rId2"/>
              </a:rPr>
              <a:t>Widening participation and strengthening the European Research Area</a:t>
            </a:r>
            <a:endParaRPr lang="es-ES" sz="1100" dirty="0"/>
          </a:p>
        </p:txBody>
      </p:sp>
      <p:sp>
        <p:nvSpPr>
          <p:cNvPr id="9" name="Rectángulo 8">
            <a:extLst>
              <a:ext uri="{FF2B5EF4-FFF2-40B4-BE49-F238E27FC236}">
                <a16:creationId xmlns:a16="http://schemas.microsoft.com/office/drawing/2014/main" id="{4DAC301C-AA6E-4F8D-BF19-4EAEACA22DF6}"/>
              </a:ext>
            </a:extLst>
          </p:cNvPr>
          <p:cNvSpPr/>
          <p:nvPr/>
        </p:nvSpPr>
        <p:spPr>
          <a:xfrm>
            <a:off x="1895707" y="2955073"/>
            <a:ext cx="3122342" cy="47392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683A477E-3A8C-4C06-96E5-C703E51D58E2}"/>
              </a:ext>
            </a:extLst>
          </p:cNvPr>
          <p:cNvSpPr/>
          <p:nvPr/>
        </p:nvSpPr>
        <p:spPr>
          <a:xfrm>
            <a:off x="1895707" y="3892845"/>
            <a:ext cx="3122342" cy="47392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3">
            <a:extLst>
              <a:ext uri="{FF2B5EF4-FFF2-40B4-BE49-F238E27FC236}">
                <a16:creationId xmlns:a16="http://schemas.microsoft.com/office/drawing/2014/main" id="{2302994F-ECB1-46A2-A42D-FAFE99075B94}"/>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10" name="TextovéPole 3">
            <a:extLst>
              <a:ext uri="{FF2B5EF4-FFF2-40B4-BE49-F238E27FC236}">
                <a16:creationId xmlns:a16="http://schemas.microsoft.com/office/drawing/2014/main" id="{BE674BA9-735E-4A71-88C9-9E8576EEDEC3}"/>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III. EU funding opportunities on gender equality</a:t>
            </a:r>
            <a:endParaRPr lang="cs-CZ" sz="2800" b="1" i="0" dirty="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617F3A65-D67A-40C9-AA97-AA02C74EF710}"/>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2024</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1187449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D9E5696-1949-40BD-A027-44DF807BBB19}"/>
              </a:ext>
            </a:extLst>
          </p:cNvPr>
          <p:cNvPicPr>
            <a:picLocks noChangeAspect="1"/>
          </p:cNvPicPr>
          <p:nvPr/>
        </p:nvPicPr>
        <p:blipFill>
          <a:blip r:embed="rId2"/>
          <a:stretch>
            <a:fillRect/>
          </a:stretch>
        </p:blipFill>
        <p:spPr>
          <a:xfrm>
            <a:off x="1938392" y="1662306"/>
            <a:ext cx="8574156" cy="3940357"/>
          </a:xfrm>
          <a:prstGeom prst="rect">
            <a:avLst/>
          </a:prstGeom>
        </p:spPr>
      </p:pic>
      <p:pic>
        <p:nvPicPr>
          <p:cNvPr id="5" name="Imagen 3">
            <a:extLst>
              <a:ext uri="{FF2B5EF4-FFF2-40B4-BE49-F238E27FC236}">
                <a16:creationId xmlns:a16="http://schemas.microsoft.com/office/drawing/2014/main" id="{29FB256F-EBBE-48E3-AB0A-E33E77BAC20F}"/>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
        <p:nvSpPr>
          <p:cNvPr id="7" name="TextovéPole 3">
            <a:extLst>
              <a:ext uri="{FF2B5EF4-FFF2-40B4-BE49-F238E27FC236}">
                <a16:creationId xmlns:a16="http://schemas.microsoft.com/office/drawing/2014/main" id="{9C09A04D-9095-4B45-B81B-4E826A95DB8F}"/>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III. EU funding opportunities on gender equality</a:t>
            </a:r>
            <a:endParaRPr lang="cs-CZ" sz="2800" b="1" i="0" dirty="0">
              <a:solidFill>
                <a:schemeClr val="tx1">
                  <a:lumMod val="65000"/>
                  <a:lumOff val="35000"/>
                </a:schemeClr>
              </a:solidFill>
              <a:latin typeface="Calibri"/>
              <a:cs typeface="Calibri"/>
            </a:endParaRPr>
          </a:p>
        </p:txBody>
      </p:sp>
      <p:sp>
        <p:nvSpPr>
          <p:cNvPr id="8" name="QuadreDeText 7">
            <a:extLst>
              <a:ext uri="{FF2B5EF4-FFF2-40B4-BE49-F238E27FC236}">
                <a16:creationId xmlns:a16="http://schemas.microsoft.com/office/drawing/2014/main" id="{89B2C0BC-9665-461D-B207-0E7830D898F2}"/>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2024</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861752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E12F58A-A31B-4571-989B-490425FBB2E6}"/>
              </a:ext>
            </a:extLst>
          </p:cNvPr>
          <p:cNvPicPr>
            <a:picLocks noChangeAspect="1"/>
          </p:cNvPicPr>
          <p:nvPr/>
        </p:nvPicPr>
        <p:blipFill rotWithShape="1">
          <a:blip r:embed="rId3"/>
          <a:srcRect l="1" r="1022"/>
          <a:stretch/>
        </p:blipFill>
        <p:spPr>
          <a:xfrm>
            <a:off x="2174904" y="1588598"/>
            <a:ext cx="8015976" cy="4013306"/>
          </a:xfrm>
          <a:prstGeom prst="rect">
            <a:avLst/>
          </a:prstGeom>
        </p:spPr>
      </p:pic>
      <p:sp>
        <p:nvSpPr>
          <p:cNvPr id="2" name="Bocadillo: ovalado 1">
            <a:extLst>
              <a:ext uri="{FF2B5EF4-FFF2-40B4-BE49-F238E27FC236}">
                <a16:creationId xmlns:a16="http://schemas.microsoft.com/office/drawing/2014/main" id="{D8CC1FA7-19CC-4F2C-868B-227D70827430}"/>
              </a:ext>
            </a:extLst>
          </p:cNvPr>
          <p:cNvSpPr/>
          <p:nvPr/>
        </p:nvSpPr>
        <p:spPr>
          <a:xfrm>
            <a:off x="9864853" y="3862137"/>
            <a:ext cx="1605625" cy="117885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0,5-1 m€ per </a:t>
            </a:r>
            <a:r>
              <a:rPr lang="es-ES" sz="1400" dirty="0" err="1"/>
              <a:t>project</a:t>
            </a:r>
            <a:endParaRPr lang="es-ES" sz="1400" dirty="0"/>
          </a:p>
          <a:p>
            <a:pPr algn="ctr"/>
            <a:r>
              <a:rPr lang="es-ES" sz="1400" dirty="0" err="1"/>
              <a:t>Deadline</a:t>
            </a:r>
            <a:r>
              <a:rPr lang="es-ES" sz="1400" dirty="0"/>
              <a:t>: </a:t>
            </a:r>
            <a:r>
              <a:rPr lang="ca-ES" sz="1400" dirty="0"/>
              <a:t>12.03.24</a:t>
            </a:r>
          </a:p>
        </p:txBody>
      </p:sp>
      <p:pic>
        <p:nvPicPr>
          <p:cNvPr id="7" name="Imagen 3">
            <a:extLst>
              <a:ext uri="{FF2B5EF4-FFF2-40B4-BE49-F238E27FC236}">
                <a16:creationId xmlns:a16="http://schemas.microsoft.com/office/drawing/2014/main" id="{018FC2FA-92CB-4E34-B53F-D78FB39E07D9}"/>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8" name="TextovéPole 3">
            <a:extLst>
              <a:ext uri="{FF2B5EF4-FFF2-40B4-BE49-F238E27FC236}">
                <a16:creationId xmlns:a16="http://schemas.microsoft.com/office/drawing/2014/main" id="{1A12D298-FDDA-453C-AC9C-E973C503F2AD}"/>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III. EU funding opportunities on gender equality</a:t>
            </a:r>
            <a:endParaRPr lang="cs-CZ" sz="2800" b="1" i="0" dirty="0">
              <a:solidFill>
                <a:schemeClr val="tx1">
                  <a:lumMod val="65000"/>
                  <a:lumOff val="35000"/>
                </a:schemeClr>
              </a:solidFill>
              <a:latin typeface="Calibri"/>
              <a:cs typeface="Calibri"/>
            </a:endParaRPr>
          </a:p>
        </p:txBody>
      </p:sp>
      <p:sp>
        <p:nvSpPr>
          <p:cNvPr id="9" name="QuadreDeText 8">
            <a:extLst>
              <a:ext uri="{FF2B5EF4-FFF2-40B4-BE49-F238E27FC236}">
                <a16:creationId xmlns:a16="http://schemas.microsoft.com/office/drawing/2014/main" id="{B1D67005-8C58-4E50-B51B-11798DE3E055}"/>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2024</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3131675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A9A4CBFC-9E1B-480E-A3DF-9F2D05AFF13A}"/>
              </a:ext>
            </a:extLst>
          </p:cNvPr>
          <p:cNvPicPr>
            <a:picLocks noChangeAspect="1"/>
          </p:cNvPicPr>
          <p:nvPr/>
        </p:nvPicPr>
        <p:blipFill>
          <a:blip r:embed="rId2" cstate="print"/>
          <a:stretch>
            <a:fillRect/>
          </a:stretch>
        </p:blipFill>
        <p:spPr>
          <a:xfrm>
            <a:off x="2041169" y="2091500"/>
            <a:ext cx="8213961" cy="2000915"/>
          </a:xfrm>
          <a:prstGeom prst="rect">
            <a:avLst/>
          </a:prstGeom>
        </p:spPr>
      </p:pic>
      <p:sp>
        <p:nvSpPr>
          <p:cNvPr id="4" name="CuadroTexto 3">
            <a:extLst>
              <a:ext uri="{FF2B5EF4-FFF2-40B4-BE49-F238E27FC236}">
                <a16:creationId xmlns:a16="http://schemas.microsoft.com/office/drawing/2014/main" id="{C436429B-DA02-4CD0-B96D-210FFF65F441}"/>
              </a:ext>
            </a:extLst>
          </p:cNvPr>
          <p:cNvSpPr txBox="1"/>
          <p:nvPr/>
        </p:nvSpPr>
        <p:spPr>
          <a:xfrm>
            <a:off x="2041169" y="4137729"/>
            <a:ext cx="8734408" cy="1200329"/>
          </a:xfrm>
          <a:prstGeom prst="rect">
            <a:avLst/>
          </a:prstGeom>
          <a:noFill/>
        </p:spPr>
        <p:txBody>
          <a:bodyPr wrap="square" lIns="91440" tIns="45720" rIns="91440" bIns="45720" rtlCol="0" anchor="t">
            <a:spAutoFit/>
          </a:bodyPr>
          <a:lstStyle/>
          <a:p>
            <a:r>
              <a:rPr lang="en-US" dirty="0"/>
              <a:t>The European Union Institutions appoint external experts to assist in the evaluation of grant applications, projects and tenders, and to provide opinions and advice in specific cases.</a:t>
            </a:r>
          </a:p>
          <a:p>
            <a:endParaRPr lang="en-US" b="1" dirty="0"/>
          </a:p>
          <a:p>
            <a:r>
              <a:rPr lang="en-US" b="1" dirty="0">
                <a:highlight>
                  <a:srgbClr val="FFFF00"/>
                </a:highlight>
              </a:rPr>
              <a:t>Register as expert: </a:t>
            </a:r>
            <a:r>
              <a:rPr lang="en-US" sz="1400" dirty="0">
                <a:highlight>
                  <a:srgbClr val="FFFF00"/>
                </a:highlight>
                <a:hlinkClick r:id="rId3"/>
              </a:rPr>
              <a:t>https://ec.europa.eu/info/funding-tenders/opportunities/portal/screen/work-as-an-expert</a:t>
            </a:r>
            <a:endParaRPr lang="en-US" sz="1400" dirty="0">
              <a:highlight>
                <a:srgbClr val="FFFF00"/>
              </a:highlight>
            </a:endParaRPr>
          </a:p>
        </p:txBody>
      </p:sp>
      <p:pic>
        <p:nvPicPr>
          <p:cNvPr id="7" name="Imagen 3">
            <a:extLst>
              <a:ext uri="{FF2B5EF4-FFF2-40B4-BE49-F238E27FC236}">
                <a16:creationId xmlns:a16="http://schemas.microsoft.com/office/drawing/2014/main" id="{E9366ADF-4706-41C8-BB61-EE53ABCD9681}"/>
              </a:ext>
            </a:extLst>
          </p:cNvPr>
          <p:cNvPicPr>
            <a:picLocks noChangeAspect="1"/>
          </p:cNvPicPr>
          <p:nvPr/>
        </p:nvPicPr>
        <p:blipFill rotWithShape="1">
          <a:blip r:embed="rId4" cstate="print"/>
          <a:srcRect l="2232" t="6129" r="1817" b="3755"/>
          <a:stretch/>
        </p:blipFill>
        <p:spPr>
          <a:xfrm>
            <a:off x="10797978" y="6375078"/>
            <a:ext cx="731777" cy="250165"/>
          </a:xfrm>
          <a:prstGeom prst="rect">
            <a:avLst/>
          </a:prstGeom>
        </p:spPr>
      </p:pic>
      <p:sp>
        <p:nvSpPr>
          <p:cNvPr id="11" name="TextovéPole 3">
            <a:extLst>
              <a:ext uri="{FF2B5EF4-FFF2-40B4-BE49-F238E27FC236}">
                <a16:creationId xmlns:a16="http://schemas.microsoft.com/office/drawing/2014/main" id="{84758BF4-5A04-48AA-A2C7-54F0E95872C6}"/>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III. EU funding opportunities on gender equality</a:t>
            </a:r>
            <a:endParaRPr lang="cs-CZ" sz="2800" b="1" i="0" dirty="0">
              <a:solidFill>
                <a:schemeClr val="tx1">
                  <a:lumMod val="65000"/>
                  <a:lumOff val="35000"/>
                </a:schemeClr>
              </a:solidFill>
              <a:latin typeface="Calibri"/>
              <a:cs typeface="Calibri"/>
            </a:endParaRPr>
          </a:p>
        </p:txBody>
      </p:sp>
      <p:sp>
        <p:nvSpPr>
          <p:cNvPr id="12" name="QuadreDeText 11">
            <a:extLst>
              <a:ext uri="{FF2B5EF4-FFF2-40B4-BE49-F238E27FC236}">
                <a16:creationId xmlns:a16="http://schemas.microsoft.com/office/drawing/2014/main" id="{CA83636A-C4BC-4B17-BEB8-1F0B85EC2894}"/>
              </a:ext>
            </a:extLst>
          </p:cNvPr>
          <p:cNvSpPr txBox="1"/>
          <p:nvPr/>
        </p:nvSpPr>
        <p:spPr>
          <a:xfrm>
            <a:off x="2174904" y="1139086"/>
            <a:ext cx="8492762" cy="523220"/>
          </a:xfrm>
          <a:prstGeom prst="rect">
            <a:avLst/>
          </a:prstGeom>
          <a:noFill/>
        </p:spPr>
        <p:txBody>
          <a:bodyPr wrap="square">
            <a:spAutoFit/>
          </a:bodyPr>
          <a:lstStyle/>
          <a:p>
            <a:r>
              <a:rPr lang="en-US" sz="2800" b="1" dirty="0">
                <a:solidFill>
                  <a:srgbClr val="2EA234"/>
                </a:solidFill>
                <a:latin typeface="Calibri"/>
                <a:cs typeface="Calibri"/>
              </a:rPr>
              <a:t>Horizon Europe. Work as an expert</a:t>
            </a:r>
            <a:endParaRPr lang="cs-CZ" sz="2800" b="1" i="0" dirty="0">
              <a:solidFill>
                <a:srgbClr val="2EA234"/>
              </a:solidFill>
              <a:latin typeface="Calibri"/>
              <a:cs typeface="Calibri"/>
            </a:endParaRPr>
          </a:p>
        </p:txBody>
      </p:sp>
    </p:spTree>
    <p:extLst>
      <p:ext uri="{BB962C8B-B14F-4D97-AF65-F5344CB8AC3E}">
        <p14:creationId xmlns:p14="http://schemas.microsoft.com/office/powerpoint/2010/main" val="210990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1">
            <a:extLst>
              <a:ext uri="{FF2B5EF4-FFF2-40B4-BE49-F238E27FC236}">
                <a16:creationId xmlns:a16="http://schemas.microsoft.com/office/drawing/2014/main" id="{C16CC0B0-B72B-4BAB-A7CC-482453EF2D8D}"/>
              </a:ext>
            </a:extLst>
          </p:cNvPr>
          <p:cNvSpPr txBox="1">
            <a:spLocks/>
          </p:cNvSpPr>
          <p:nvPr/>
        </p:nvSpPr>
        <p:spPr>
          <a:xfrm>
            <a:off x="1462906" y="1596887"/>
            <a:ext cx="9263270" cy="3864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Font typeface="Wingdings" panose="05000000000000000000" pitchFamily="2" charset="2"/>
              <a:buChar char="§"/>
            </a:pPr>
            <a:endParaRPr lang="en-US" sz="1600" dirty="0">
              <a:latin typeface="Sofia Pro"/>
            </a:endParaRPr>
          </a:p>
          <a:p>
            <a:pPr>
              <a:spcBef>
                <a:spcPts val="1800"/>
              </a:spcBef>
              <a:buFont typeface="Wingdings" panose="05000000000000000000" pitchFamily="2" charset="2"/>
              <a:buChar char="§"/>
            </a:pPr>
            <a:endParaRPr lang="en-US" sz="1600" dirty="0">
              <a:latin typeface="Sofia Pro"/>
            </a:endParaRPr>
          </a:p>
          <a:p>
            <a:pPr>
              <a:spcBef>
                <a:spcPts val="1800"/>
              </a:spcBef>
              <a:buFont typeface="Wingdings" panose="05000000000000000000" pitchFamily="2" charset="2"/>
              <a:buChar char="§"/>
            </a:pPr>
            <a:endParaRPr lang="en-US" sz="1600" dirty="0">
              <a:latin typeface="Sofia Pro"/>
            </a:endParaRPr>
          </a:p>
          <a:p>
            <a:pPr>
              <a:spcBef>
                <a:spcPts val="1800"/>
              </a:spcBef>
              <a:buFont typeface="Wingdings" panose="05000000000000000000" pitchFamily="2" charset="2"/>
              <a:buChar char="§"/>
            </a:pPr>
            <a:endParaRPr lang="cs-CZ" sz="1600" dirty="0">
              <a:latin typeface="Sofia Pro"/>
            </a:endParaRPr>
          </a:p>
        </p:txBody>
      </p:sp>
      <p:sp>
        <p:nvSpPr>
          <p:cNvPr id="4" name="TextovéPole 3">
            <a:extLst>
              <a:ext uri="{FF2B5EF4-FFF2-40B4-BE49-F238E27FC236}">
                <a16:creationId xmlns:a16="http://schemas.microsoft.com/office/drawing/2014/main" id="{482EB4BC-5197-A778-C42F-5AB7528F74CE}"/>
              </a:ext>
            </a:extLst>
          </p:cNvPr>
          <p:cNvSpPr txBox="1"/>
          <p:nvPr/>
        </p:nvSpPr>
        <p:spPr>
          <a:xfrm>
            <a:off x="3392489" y="769344"/>
            <a:ext cx="5404105" cy="707886"/>
          </a:xfrm>
          <a:prstGeom prst="rect">
            <a:avLst/>
          </a:prstGeom>
          <a:noFill/>
        </p:spPr>
        <p:txBody>
          <a:bodyPr wrap="square" rtlCol="0">
            <a:spAutoFit/>
          </a:bodyPr>
          <a:lstStyle/>
          <a:p>
            <a:pPr algn="ctr"/>
            <a:r>
              <a:rPr lang="en-US" sz="4000" b="1" dirty="0">
                <a:solidFill>
                  <a:schemeClr val="tx1">
                    <a:lumMod val="65000"/>
                    <a:lumOff val="35000"/>
                  </a:schemeClr>
                </a:solidFill>
                <a:latin typeface="Calibri"/>
                <a:cs typeface="Calibri"/>
              </a:rPr>
              <a:t>Recommended sources</a:t>
            </a:r>
            <a:endParaRPr lang="cs-CZ" sz="3200" b="1" i="0" dirty="0">
              <a:solidFill>
                <a:schemeClr val="tx1">
                  <a:lumMod val="65000"/>
                  <a:lumOff val="35000"/>
                </a:schemeClr>
              </a:solidFill>
              <a:latin typeface="Calibri"/>
              <a:cs typeface="Calibri"/>
            </a:endParaRPr>
          </a:p>
        </p:txBody>
      </p:sp>
      <p:sp>
        <p:nvSpPr>
          <p:cNvPr id="2" name="Rectángulo 1">
            <a:extLst>
              <a:ext uri="{FF2B5EF4-FFF2-40B4-BE49-F238E27FC236}">
                <a16:creationId xmlns:a16="http://schemas.microsoft.com/office/drawing/2014/main" id="{3D777803-1B64-4B02-B154-05711B1153F1}"/>
              </a:ext>
            </a:extLst>
          </p:cNvPr>
          <p:cNvSpPr/>
          <p:nvPr/>
        </p:nvSpPr>
        <p:spPr>
          <a:xfrm>
            <a:off x="1462906" y="1749863"/>
            <a:ext cx="7727576" cy="3831177"/>
          </a:xfrm>
          <a:prstGeom prst="rect">
            <a:avLst/>
          </a:prstGeom>
        </p:spPr>
        <p:txBody>
          <a:bodyPr wrap="square" lIns="91440" tIns="45720" rIns="91440" bIns="45720" anchor="t">
            <a:spAutoFit/>
          </a:bodyPr>
          <a:lstStyle/>
          <a:p>
            <a:pPr marL="285750" indent="-285750">
              <a:lnSpc>
                <a:spcPct val="120000"/>
              </a:lnSpc>
              <a:buFont typeface="Wingdings" panose="05000000000000000000" pitchFamily="2" charset="2"/>
              <a:buChar char="§"/>
            </a:pPr>
            <a:r>
              <a:rPr lang="en-US" sz="1600" dirty="0">
                <a:hlinkClick r:id="rId2"/>
              </a:rPr>
              <a:t>Gender Inclusivity Dissemination Guidelines</a:t>
            </a:r>
          </a:p>
          <a:p>
            <a:pPr marL="285750" indent="-285750">
              <a:lnSpc>
                <a:spcPct val="120000"/>
              </a:lnSpc>
              <a:buFont typeface="Wingdings" panose="05000000000000000000" pitchFamily="2" charset="2"/>
              <a:buChar char="§"/>
            </a:pPr>
            <a:r>
              <a:rPr lang="en-US" sz="1600" dirty="0">
                <a:hlinkClick r:id="rId3"/>
              </a:rPr>
              <a:t>How to integrate the gender dimension into #HorizonEU clusters &amp; missions,</a:t>
            </a:r>
          </a:p>
          <a:p>
            <a:pPr marL="285750" indent="-285750">
              <a:lnSpc>
                <a:spcPct val="120000"/>
              </a:lnSpc>
              <a:buFont typeface="Wingdings" panose="05000000000000000000" pitchFamily="2" charset="2"/>
              <a:buChar char="§"/>
            </a:pPr>
            <a:r>
              <a:rPr lang="en-US" sz="1600" dirty="0">
                <a:hlinkClick r:id="rId3"/>
              </a:rPr>
              <a:t>A thematic collection of innovative EU-funded research results</a:t>
            </a:r>
          </a:p>
          <a:p>
            <a:pPr marL="285750" indent="-285750">
              <a:lnSpc>
                <a:spcPct val="120000"/>
              </a:lnSpc>
              <a:buFont typeface="Wingdings" panose="05000000000000000000" pitchFamily="2" charset="2"/>
              <a:buChar char="§"/>
            </a:pPr>
            <a:r>
              <a:rPr lang="en-US" sz="1600" dirty="0">
                <a:hlinkClick r:id="rId3"/>
              </a:rPr>
              <a:t>Report on Implicit Gender Biases During Evaluation</a:t>
            </a:r>
            <a:endParaRPr lang="en-US" sz="1600" dirty="0"/>
          </a:p>
          <a:p>
            <a:pPr marL="285750" indent="-285750">
              <a:lnSpc>
                <a:spcPct val="120000"/>
              </a:lnSpc>
              <a:buFont typeface="Wingdings" panose="05000000000000000000" pitchFamily="2" charset="2"/>
              <a:buChar char="§"/>
            </a:pPr>
            <a:r>
              <a:rPr lang="en-GB" sz="1600" dirty="0">
                <a:hlinkClick r:id="rId4"/>
              </a:rPr>
              <a:t>Gender decoder</a:t>
            </a:r>
            <a:r>
              <a:rPr lang="en-GB" sz="1600" dirty="0"/>
              <a:t>: </a:t>
            </a:r>
            <a:r>
              <a:rPr lang="en-US" sz="1600" dirty="0"/>
              <a:t>this site to check whether a job advert has the kind of subtle linguistic gender-coding that has this discouraging effect. </a:t>
            </a:r>
            <a:r>
              <a:rPr lang="en-GB" sz="1600" dirty="0"/>
              <a:t> </a:t>
            </a:r>
          </a:p>
          <a:p>
            <a:pPr marL="285750" indent="-285750">
              <a:lnSpc>
                <a:spcPct val="120000"/>
              </a:lnSpc>
              <a:buFont typeface="Wingdings" panose="05000000000000000000" pitchFamily="2" charset="2"/>
              <a:buChar char="§"/>
            </a:pPr>
            <a:r>
              <a:rPr lang="en-GB" sz="1600" dirty="0">
                <a:hlinkClick r:id="rId5"/>
              </a:rPr>
              <a:t>New tools for gender analysis. Jeremy Berg. ScienceMag.org </a:t>
            </a:r>
            <a:endParaRPr lang="en-GB" sz="1600" dirty="0"/>
          </a:p>
          <a:p>
            <a:pPr marL="285750" indent="-285750">
              <a:lnSpc>
                <a:spcPct val="120000"/>
              </a:lnSpc>
              <a:buFont typeface="Wingdings" panose="05000000000000000000" pitchFamily="2" charset="2"/>
              <a:buChar char="§"/>
            </a:pPr>
            <a:r>
              <a:rPr lang="en-US" sz="1600" dirty="0">
                <a:hlinkClick r:id="rId6"/>
              </a:rPr>
              <a:t>Video on Gendered Innovations</a:t>
            </a:r>
            <a:r>
              <a:rPr lang="en-US" sz="1600" dirty="0"/>
              <a:t> and </a:t>
            </a:r>
            <a:r>
              <a:rPr lang="en-US" sz="1600" dirty="0">
                <a:hlinkClick r:id="rId7"/>
              </a:rPr>
              <a:t>video produced by MSCA</a:t>
            </a:r>
            <a:endParaRPr lang="en-US" sz="1600" dirty="0"/>
          </a:p>
          <a:p>
            <a:pPr marL="285750" lvl="0" indent="-285750">
              <a:lnSpc>
                <a:spcPct val="120000"/>
              </a:lnSpc>
              <a:buFont typeface="Wingdings" panose="05000000000000000000" pitchFamily="2" charset="2"/>
              <a:buChar char="§"/>
            </a:pPr>
            <a:r>
              <a:rPr lang="en-GB" sz="1600" dirty="0">
                <a:hlinkClick r:id="rId8"/>
              </a:rPr>
              <a:t>Toolkit for integrating gender-sensitive approach into research and teaching</a:t>
            </a:r>
          </a:p>
          <a:p>
            <a:pPr marL="285750" lvl="0" indent="-285750">
              <a:buFont typeface="Wingdings" panose="05000000000000000000" pitchFamily="2" charset="2"/>
              <a:buChar char="§"/>
            </a:pPr>
            <a:r>
              <a:rPr lang="en-GB" sz="1600" dirty="0">
                <a:hlinkClick r:id="rId9"/>
              </a:rPr>
              <a:t>Gender and Inclusion Toolbox: Participatory Research in Climate Change and Agriculture. CGIAR Research</a:t>
            </a:r>
            <a:endParaRPr lang="en-GB" sz="1600" dirty="0"/>
          </a:p>
          <a:p>
            <a:pPr marL="285750" indent="-285750">
              <a:buFont typeface="Wingdings" panose="05000000000000000000" pitchFamily="2" charset="2"/>
              <a:buChar char="§"/>
            </a:pPr>
            <a:r>
              <a:rPr lang="en-US" sz="1600" u="sng" dirty="0">
                <a:hlinkClick r:id="rId10"/>
              </a:rPr>
              <a:t>Yellow Window Toolkit for Gender in EU-Funded Research</a:t>
            </a:r>
            <a:endParaRPr lang="en-US" sz="1600" dirty="0"/>
          </a:p>
          <a:p>
            <a:pPr lvl="0">
              <a:lnSpc>
                <a:spcPct val="120000"/>
              </a:lnSpc>
            </a:pPr>
            <a:endParaRPr lang="en-GB" sz="1600" dirty="0"/>
          </a:p>
        </p:txBody>
      </p:sp>
      <p:pic>
        <p:nvPicPr>
          <p:cNvPr id="7" name="Imagen 3">
            <a:extLst>
              <a:ext uri="{FF2B5EF4-FFF2-40B4-BE49-F238E27FC236}">
                <a16:creationId xmlns:a16="http://schemas.microsoft.com/office/drawing/2014/main" id="{0DC265E3-60B8-4E85-9DEA-159F1CB51380}"/>
              </a:ext>
            </a:extLst>
          </p:cNvPr>
          <p:cNvPicPr>
            <a:picLocks noChangeAspect="1"/>
          </p:cNvPicPr>
          <p:nvPr/>
        </p:nvPicPr>
        <p:blipFill rotWithShape="1">
          <a:blip r:embed="rId11"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8444677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1">
            <a:extLst>
              <a:ext uri="{FF2B5EF4-FFF2-40B4-BE49-F238E27FC236}">
                <a16:creationId xmlns:a16="http://schemas.microsoft.com/office/drawing/2014/main" id="{C16CC0B0-B72B-4BAB-A7CC-482453EF2D8D}"/>
              </a:ext>
            </a:extLst>
          </p:cNvPr>
          <p:cNvSpPr txBox="1">
            <a:spLocks/>
          </p:cNvSpPr>
          <p:nvPr/>
        </p:nvSpPr>
        <p:spPr>
          <a:xfrm>
            <a:off x="1462906" y="1596887"/>
            <a:ext cx="9263270" cy="3864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Font typeface="Wingdings" panose="05000000000000000000" pitchFamily="2" charset="2"/>
              <a:buChar char="§"/>
            </a:pPr>
            <a:endParaRPr lang="en-US" sz="1600" dirty="0">
              <a:latin typeface="Sofia Pro"/>
            </a:endParaRPr>
          </a:p>
          <a:p>
            <a:pPr>
              <a:spcBef>
                <a:spcPts val="1800"/>
              </a:spcBef>
              <a:buFont typeface="Wingdings" panose="05000000000000000000" pitchFamily="2" charset="2"/>
              <a:buChar char="§"/>
            </a:pPr>
            <a:endParaRPr lang="en-US" sz="1600" dirty="0">
              <a:latin typeface="Sofia Pro"/>
            </a:endParaRPr>
          </a:p>
          <a:p>
            <a:pPr>
              <a:spcBef>
                <a:spcPts val="1800"/>
              </a:spcBef>
              <a:buFont typeface="Wingdings" panose="05000000000000000000" pitchFamily="2" charset="2"/>
              <a:buChar char="§"/>
            </a:pPr>
            <a:endParaRPr lang="en-US" sz="1600" dirty="0">
              <a:latin typeface="Sofia Pro"/>
            </a:endParaRPr>
          </a:p>
          <a:p>
            <a:pPr>
              <a:spcBef>
                <a:spcPts val="1800"/>
              </a:spcBef>
              <a:buFont typeface="Wingdings" panose="05000000000000000000" pitchFamily="2" charset="2"/>
              <a:buChar char="§"/>
            </a:pPr>
            <a:endParaRPr lang="cs-CZ" sz="1600" dirty="0">
              <a:latin typeface="Sofia Pro"/>
            </a:endParaRPr>
          </a:p>
        </p:txBody>
      </p:sp>
      <p:sp>
        <p:nvSpPr>
          <p:cNvPr id="4" name="TextovéPole 3">
            <a:extLst>
              <a:ext uri="{FF2B5EF4-FFF2-40B4-BE49-F238E27FC236}">
                <a16:creationId xmlns:a16="http://schemas.microsoft.com/office/drawing/2014/main" id="{482EB4BC-5197-A778-C42F-5AB7528F74CE}"/>
              </a:ext>
            </a:extLst>
          </p:cNvPr>
          <p:cNvSpPr txBox="1"/>
          <p:nvPr/>
        </p:nvSpPr>
        <p:spPr>
          <a:xfrm>
            <a:off x="3392489" y="769344"/>
            <a:ext cx="5404105" cy="707886"/>
          </a:xfrm>
          <a:prstGeom prst="rect">
            <a:avLst/>
          </a:prstGeom>
          <a:noFill/>
        </p:spPr>
        <p:txBody>
          <a:bodyPr wrap="square" lIns="91440" tIns="45720" rIns="91440" bIns="45720" rtlCol="0" anchor="t">
            <a:spAutoFit/>
          </a:bodyPr>
          <a:lstStyle/>
          <a:p>
            <a:pPr algn="ctr"/>
            <a:r>
              <a:rPr lang="en-US" sz="4000" b="1" dirty="0">
                <a:solidFill>
                  <a:schemeClr val="tx1">
                    <a:lumMod val="65000"/>
                    <a:lumOff val="35000"/>
                  </a:schemeClr>
                </a:solidFill>
                <a:latin typeface="Calibri"/>
                <a:cs typeface="Calibri"/>
              </a:rPr>
              <a:t>Exit </a:t>
            </a:r>
            <a:r>
              <a:rPr lang="en-US" sz="4000" b="1">
                <a:solidFill>
                  <a:schemeClr val="tx1">
                    <a:lumMod val="65000"/>
                    <a:lumOff val="35000"/>
                  </a:schemeClr>
                </a:solidFill>
                <a:latin typeface="Calibri"/>
                <a:cs typeface="Calibri"/>
              </a:rPr>
              <a:t>questionnaire</a:t>
            </a:r>
            <a:endParaRPr lang="cs-CZ" sz="3200" b="1" i="0" dirty="0">
              <a:solidFill>
                <a:schemeClr val="tx1">
                  <a:lumMod val="65000"/>
                  <a:lumOff val="35000"/>
                </a:schemeClr>
              </a:solidFill>
              <a:latin typeface="Calibri"/>
              <a:cs typeface="Calibri"/>
            </a:endParaRPr>
          </a:p>
        </p:txBody>
      </p:sp>
      <p:pic>
        <p:nvPicPr>
          <p:cNvPr id="7" name="Imagen 3">
            <a:extLst>
              <a:ext uri="{FF2B5EF4-FFF2-40B4-BE49-F238E27FC236}">
                <a16:creationId xmlns:a16="http://schemas.microsoft.com/office/drawing/2014/main" id="{0DC265E3-60B8-4E85-9DEA-159F1CB51380}"/>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pic>
        <p:nvPicPr>
          <p:cNvPr id="2052" name="Picture 4">
            <a:extLst>
              <a:ext uri="{FF2B5EF4-FFF2-40B4-BE49-F238E27FC236}">
                <a16:creationId xmlns:a16="http://schemas.microsoft.com/office/drawing/2014/main" id="{380D5081-021E-4FBB-900E-445EF6E6A8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918" y="231679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521CE6F-77B2-4144-8585-71F29E079B53}"/>
              </a:ext>
            </a:extLst>
          </p:cNvPr>
          <p:cNvSpPr txBox="1"/>
          <p:nvPr/>
        </p:nvSpPr>
        <p:spPr>
          <a:xfrm>
            <a:off x="4404678" y="2190307"/>
            <a:ext cx="4287201" cy="1569660"/>
          </a:xfrm>
          <a:prstGeom prst="rect">
            <a:avLst/>
          </a:prstGeom>
          <a:noFill/>
        </p:spPr>
        <p:txBody>
          <a:bodyPr wrap="square" rtlCol="0">
            <a:spAutoFit/>
          </a:bodyPr>
          <a:lstStyle/>
          <a:p>
            <a:r>
              <a:rPr lang="en-US" sz="2400" dirty="0"/>
              <a:t>Before you go, we'd love to hear your feedback.</a:t>
            </a:r>
            <a:br>
              <a:rPr lang="en-US" sz="2400" dirty="0"/>
            </a:br>
            <a:r>
              <a:rPr lang="en-US" sz="2400" b="1" dirty="0"/>
              <a:t>Please scan the QR code to complete a quick exit survey. </a:t>
            </a:r>
            <a:endParaRPr lang="ca-ES" sz="2400" dirty="0"/>
          </a:p>
        </p:txBody>
      </p:sp>
    </p:spTree>
    <p:extLst>
      <p:ext uri="{BB962C8B-B14F-4D97-AF65-F5344CB8AC3E}">
        <p14:creationId xmlns:p14="http://schemas.microsoft.com/office/powerpoint/2010/main" val="16615931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ástupný obsah 2">
            <a:extLst>
              <a:ext uri="{FF2B5EF4-FFF2-40B4-BE49-F238E27FC236}">
                <a16:creationId xmlns:a16="http://schemas.microsoft.com/office/drawing/2014/main" id="{57931B8A-492F-8643-43BC-39AF28EA9939}"/>
              </a:ext>
            </a:extLst>
          </p:cNvPr>
          <p:cNvSpPr txBox="1">
            <a:spLocks/>
          </p:cNvSpPr>
          <p:nvPr/>
        </p:nvSpPr>
        <p:spPr>
          <a:xfrm>
            <a:off x="1144858" y="3175461"/>
            <a:ext cx="9523404" cy="13129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spc="300" dirty="0">
                <a:solidFill>
                  <a:schemeClr val="tx1">
                    <a:lumMod val="65000"/>
                    <a:lumOff val="35000"/>
                  </a:schemeClr>
                </a:solidFill>
                <a:latin typeface="Calibri"/>
                <a:cs typeface="Calibri"/>
              </a:rPr>
              <a:t>Gender Dimension in Research</a:t>
            </a:r>
          </a:p>
          <a:p>
            <a:pPr algn="l"/>
            <a:r>
              <a:rPr lang="en-US" dirty="0">
                <a:solidFill>
                  <a:schemeClr val="tx1">
                    <a:lumMod val="65000"/>
                    <a:lumOff val="35000"/>
                  </a:schemeClr>
                </a:solidFill>
                <a:latin typeface="Calibri"/>
                <a:cs typeface="Calibri"/>
              </a:rPr>
              <a:t>Gender dimension in projects and funding opportunities on gender</a:t>
            </a:r>
          </a:p>
          <a:p>
            <a:pPr algn="l"/>
            <a:endParaRPr lang="en-US" dirty="0">
              <a:solidFill>
                <a:schemeClr val="tx1">
                  <a:lumMod val="65000"/>
                  <a:lumOff val="35000"/>
                </a:schemeClr>
              </a:solidFill>
              <a:latin typeface="Calibri"/>
              <a:cs typeface="Calibri"/>
            </a:endParaRPr>
          </a:p>
          <a:p>
            <a:pPr algn="l"/>
            <a:r>
              <a:rPr lang="en-US" sz="1800" dirty="0">
                <a:solidFill>
                  <a:schemeClr val="tx1">
                    <a:lumMod val="65000"/>
                    <a:lumOff val="35000"/>
                  </a:schemeClr>
                </a:solidFill>
                <a:latin typeface="Calibri"/>
                <a:cs typeface="Calibri"/>
              </a:rPr>
              <a:t>Date. Facilitator’s name, email address.</a:t>
            </a:r>
          </a:p>
          <a:p>
            <a:pPr algn="l"/>
            <a:endParaRPr lang="en-US" sz="1100" b="1" dirty="0">
              <a:solidFill>
                <a:schemeClr val="tx1">
                  <a:lumMod val="65000"/>
                  <a:lumOff val="35000"/>
                </a:schemeClr>
              </a:solidFill>
              <a:latin typeface="Calibri"/>
              <a:cs typeface="Calibri"/>
            </a:endParaRPr>
          </a:p>
        </p:txBody>
      </p:sp>
      <p:pic>
        <p:nvPicPr>
          <p:cNvPr id="5" name="Imagen 3">
            <a:extLst>
              <a:ext uri="{FF2B5EF4-FFF2-40B4-BE49-F238E27FC236}">
                <a16:creationId xmlns:a16="http://schemas.microsoft.com/office/drawing/2014/main" id="{8921AF20-64C2-43D6-B80A-ED1C07CA2F74}"/>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160555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D96489-9832-2120-9F17-8C5D200B9122}"/>
              </a:ext>
            </a:extLst>
          </p:cNvPr>
          <p:cNvSpPr txBox="1"/>
          <p:nvPr/>
        </p:nvSpPr>
        <p:spPr>
          <a:xfrm>
            <a:off x="1108163" y="1386836"/>
            <a:ext cx="4987837" cy="707886"/>
          </a:xfrm>
          <a:prstGeom prst="rect">
            <a:avLst/>
          </a:prstGeom>
          <a:noFill/>
        </p:spPr>
        <p:txBody>
          <a:bodyPr wrap="square" rtlCol="0">
            <a:spAutoFit/>
          </a:bodyPr>
          <a:lstStyle/>
          <a:p>
            <a:r>
              <a:rPr lang="en-US" sz="4000" b="1" dirty="0">
                <a:solidFill>
                  <a:schemeClr val="tx1">
                    <a:lumMod val="65000"/>
                    <a:lumOff val="35000"/>
                  </a:schemeClr>
                </a:solidFill>
                <a:latin typeface="Calibri"/>
                <a:cs typeface="Calibri"/>
              </a:rPr>
              <a:t>Agenda</a:t>
            </a:r>
            <a:endParaRPr lang="cs-CZ" sz="4000" b="1" i="0" dirty="0">
              <a:solidFill>
                <a:schemeClr val="tx1">
                  <a:lumMod val="65000"/>
                  <a:lumOff val="35000"/>
                </a:schemeClr>
              </a:solidFill>
              <a:latin typeface="Calibri"/>
              <a:cs typeface="Calibri"/>
            </a:endParaRPr>
          </a:p>
        </p:txBody>
      </p:sp>
      <p:sp>
        <p:nvSpPr>
          <p:cNvPr id="5" name="TextovéPole 4">
            <a:extLst>
              <a:ext uri="{FF2B5EF4-FFF2-40B4-BE49-F238E27FC236}">
                <a16:creationId xmlns:a16="http://schemas.microsoft.com/office/drawing/2014/main" id="{08338C97-1F5A-76F9-C058-235BDCCE2660}"/>
              </a:ext>
            </a:extLst>
          </p:cNvPr>
          <p:cNvSpPr txBox="1"/>
          <p:nvPr/>
        </p:nvSpPr>
        <p:spPr>
          <a:xfrm>
            <a:off x="1470742" y="2251439"/>
            <a:ext cx="9316031" cy="4287199"/>
          </a:xfrm>
          <a:prstGeom prst="rect">
            <a:avLst/>
          </a:prstGeom>
          <a:noFill/>
        </p:spPr>
        <p:txBody>
          <a:bodyPr wrap="square" rtlCol="0">
            <a:spAutoFit/>
          </a:bodyPr>
          <a:lstStyle/>
          <a:p>
            <a:pPr>
              <a:lnSpc>
                <a:spcPct val="150000"/>
              </a:lnSpc>
            </a:pPr>
            <a:r>
              <a:rPr lang="en-US" sz="1800" b="0" i="0" u="none" strike="noStrike" baseline="0" dirty="0">
                <a:solidFill>
                  <a:srgbClr val="000000"/>
                </a:solidFill>
                <a:latin typeface="Calibri"/>
                <a:cs typeface="Calibri"/>
              </a:rPr>
              <a:t> 9.30 – 10.00 	</a:t>
            </a:r>
            <a:r>
              <a:rPr lang="en-US" sz="1800" b="1" i="0" u="none" strike="noStrike" baseline="0" dirty="0">
                <a:solidFill>
                  <a:srgbClr val="000000"/>
                </a:solidFill>
                <a:latin typeface="Calibri"/>
                <a:cs typeface="Calibri"/>
              </a:rPr>
              <a:t>Welcome and Overview </a:t>
            </a:r>
            <a:r>
              <a:rPr lang="en-US" sz="1800" b="0" i="0" u="none" strike="noStrike" baseline="0" dirty="0">
                <a:solidFill>
                  <a:srgbClr val="000000"/>
                </a:solidFill>
                <a:latin typeface="Calibri"/>
                <a:cs typeface="Calibri"/>
              </a:rPr>
              <a:t>	</a:t>
            </a:r>
          </a:p>
          <a:p>
            <a:pPr>
              <a:lnSpc>
                <a:spcPct val="150000"/>
              </a:lnSpc>
            </a:pPr>
            <a:r>
              <a:rPr lang="fr-FR" sz="1800" b="0" i="0" u="none" strike="noStrike" baseline="0" dirty="0">
                <a:solidFill>
                  <a:schemeClr val="accent6"/>
                </a:solidFill>
                <a:latin typeface="Calibri"/>
                <a:cs typeface="Calibri"/>
              </a:rPr>
              <a:t>10:00 – 11:30 	</a:t>
            </a:r>
            <a:r>
              <a:rPr lang="fr-FR" sz="1800" b="1" i="0" u="none" strike="noStrike" baseline="0" dirty="0">
                <a:solidFill>
                  <a:schemeClr val="accent6"/>
                </a:solidFill>
                <a:latin typeface="Calibri"/>
                <a:cs typeface="Calibri"/>
              </a:rPr>
              <a:t>Content Part 1. </a:t>
            </a:r>
            <a:r>
              <a:rPr lang="en-US" sz="1800" i="0" u="none" strike="noStrike" baseline="0" dirty="0">
                <a:solidFill>
                  <a:schemeClr val="accent6"/>
                </a:solidFill>
                <a:latin typeface="Calibri"/>
                <a:cs typeface="Calibri"/>
              </a:rPr>
              <a:t>Gender Equality Plan in Horizon Europe Projects</a:t>
            </a:r>
            <a:br>
              <a:rPr lang="en-US" sz="1800" i="0" u="none" strike="noStrike" baseline="0" dirty="0">
                <a:solidFill>
                  <a:srgbClr val="000000"/>
                </a:solidFill>
                <a:latin typeface="Calibri"/>
                <a:cs typeface="Calibri"/>
              </a:rPr>
            </a:br>
            <a:r>
              <a:rPr lang="ca-ES" sz="1800" b="0" i="0" u="none" strike="noStrike" baseline="0" dirty="0">
                <a:solidFill>
                  <a:srgbClr val="000000"/>
                </a:solidFill>
                <a:latin typeface="Calibri"/>
                <a:cs typeface="Calibri"/>
              </a:rPr>
              <a:t>11.30 – 11.45 	</a:t>
            </a:r>
            <a:r>
              <a:rPr lang="ca-ES" sz="1800" b="1" i="0" u="none" strike="noStrike" baseline="0" dirty="0">
                <a:solidFill>
                  <a:srgbClr val="000000"/>
                </a:solidFill>
                <a:latin typeface="Calibri"/>
                <a:cs typeface="Calibri"/>
              </a:rPr>
              <a:t>Break </a:t>
            </a:r>
            <a:r>
              <a:rPr lang="ca-ES" sz="1800" b="0" i="0" u="none" strike="noStrike" baseline="0" dirty="0">
                <a:solidFill>
                  <a:srgbClr val="000000"/>
                </a:solidFill>
                <a:latin typeface="Calibri"/>
                <a:cs typeface="Calibri"/>
              </a:rPr>
              <a:t>	</a:t>
            </a:r>
          </a:p>
          <a:p>
            <a:pPr>
              <a:lnSpc>
                <a:spcPct val="150000"/>
              </a:lnSpc>
            </a:pPr>
            <a:r>
              <a:rPr lang="fr-FR" sz="1800" b="0" i="0" u="none" strike="noStrike" baseline="0" dirty="0">
                <a:solidFill>
                  <a:srgbClr val="000000"/>
                </a:solidFill>
                <a:latin typeface="Calibri"/>
                <a:cs typeface="Calibri"/>
              </a:rPr>
              <a:t>11:45 – 11.30 	</a:t>
            </a:r>
            <a:r>
              <a:rPr lang="fr-FR" sz="1800" b="1" i="0" u="none" strike="noStrike" baseline="0" dirty="0">
                <a:solidFill>
                  <a:srgbClr val="000000"/>
                </a:solidFill>
                <a:latin typeface="Calibri"/>
                <a:cs typeface="Calibri"/>
              </a:rPr>
              <a:t>Content Part 2. </a:t>
            </a:r>
            <a:r>
              <a:rPr lang="ca-ES" sz="1800" i="0" u="none" strike="noStrike" baseline="0" dirty="0" err="1">
                <a:solidFill>
                  <a:srgbClr val="000000"/>
                </a:solidFill>
                <a:latin typeface="Calibri"/>
                <a:cs typeface="Calibri"/>
              </a:rPr>
              <a:t>Gender</a:t>
            </a:r>
            <a:r>
              <a:rPr lang="ca-ES" sz="1800" i="0" u="none" strike="noStrike" baseline="0" dirty="0">
                <a:solidFill>
                  <a:srgbClr val="000000"/>
                </a:solidFill>
                <a:latin typeface="Calibri"/>
                <a:cs typeface="Calibri"/>
              </a:rPr>
              <a:t> </a:t>
            </a:r>
            <a:r>
              <a:rPr lang="ca-ES" sz="1800" i="0" u="none" strike="noStrike" baseline="0" dirty="0" err="1">
                <a:solidFill>
                  <a:srgbClr val="000000"/>
                </a:solidFill>
                <a:latin typeface="Calibri"/>
                <a:cs typeface="Calibri"/>
              </a:rPr>
              <a:t>dimension</a:t>
            </a:r>
            <a:r>
              <a:rPr lang="ca-ES" sz="1800" i="0" u="none" strike="noStrike" baseline="0" dirty="0">
                <a:solidFill>
                  <a:srgbClr val="000000"/>
                </a:solidFill>
                <a:latin typeface="Calibri"/>
                <a:cs typeface="Calibri"/>
              </a:rPr>
              <a:t> in </a:t>
            </a:r>
            <a:r>
              <a:rPr lang="ca-ES" sz="1800" i="0" u="none" strike="noStrike" baseline="0" dirty="0" err="1">
                <a:solidFill>
                  <a:srgbClr val="000000"/>
                </a:solidFill>
                <a:latin typeface="Calibri"/>
                <a:cs typeface="Calibri"/>
              </a:rPr>
              <a:t>research</a:t>
            </a:r>
            <a:r>
              <a:rPr lang="ca-ES" sz="1800" i="0" u="none" strike="noStrike" baseline="0" dirty="0">
                <a:solidFill>
                  <a:srgbClr val="000000"/>
                </a:solidFill>
                <a:latin typeface="Calibri"/>
                <a:cs typeface="Calibri"/>
              </a:rPr>
              <a:t> </a:t>
            </a:r>
            <a:r>
              <a:rPr lang="ca-ES" sz="1800" i="0" u="none" strike="noStrike" baseline="0" dirty="0" err="1">
                <a:solidFill>
                  <a:srgbClr val="000000"/>
                </a:solidFill>
                <a:latin typeface="Calibri"/>
                <a:cs typeface="Calibri"/>
              </a:rPr>
              <a:t>projects</a:t>
            </a:r>
            <a:r>
              <a:rPr lang="ca-ES" sz="1800" i="0" u="none" strike="noStrike" baseline="0" dirty="0">
                <a:solidFill>
                  <a:srgbClr val="000000"/>
                </a:solidFill>
                <a:latin typeface="Calibri"/>
                <a:cs typeface="Calibri"/>
              </a:rPr>
              <a:t> 	</a:t>
            </a:r>
          </a:p>
          <a:p>
            <a:pPr>
              <a:lnSpc>
                <a:spcPct val="150000"/>
              </a:lnSpc>
            </a:pPr>
            <a:r>
              <a:rPr lang="fr-FR" sz="1800" i="0" u="none" strike="noStrike" baseline="0" dirty="0">
                <a:solidFill>
                  <a:srgbClr val="000000"/>
                </a:solidFill>
                <a:latin typeface="Calibri"/>
                <a:cs typeface="Calibri"/>
              </a:rPr>
              <a:t>12.45 – 13.15 	</a:t>
            </a:r>
            <a:r>
              <a:rPr lang="fr-FR" sz="1800" b="1" i="0" u="none" strike="noStrike" baseline="0" dirty="0">
                <a:solidFill>
                  <a:srgbClr val="000000"/>
                </a:solidFill>
                <a:latin typeface="Calibri"/>
                <a:cs typeface="Calibri"/>
              </a:rPr>
              <a:t>Content Part 3. </a:t>
            </a:r>
            <a:r>
              <a:rPr lang="en-US" sz="1800" i="0" u="none" strike="noStrike" baseline="0" dirty="0">
                <a:solidFill>
                  <a:srgbClr val="000000"/>
                </a:solidFill>
                <a:latin typeface="Calibri"/>
                <a:cs typeface="Calibri"/>
              </a:rPr>
              <a:t>EU funding opportunities on gender equality </a:t>
            </a:r>
          </a:p>
          <a:p>
            <a:pPr>
              <a:lnSpc>
                <a:spcPct val="150000"/>
              </a:lnSpc>
            </a:pPr>
            <a:r>
              <a:rPr lang="ca-ES" sz="1800" b="0" i="0" u="none" strike="noStrike" baseline="0" dirty="0">
                <a:solidFill>
                  <a:srgbClr val="000000"/>
                </a:solidFill>
                <a:latin typeface="Calibri"/>
                <a:cs typeface="Calibri"/>
              </a:rPr>
              <a:t>13.15 – 13.30 	</a:t>
            </a:r>
            <a:r>
              <a:rPr lang="ca-ES" sz="1800" b="1" i="0" u="none" strike="noStrike" baseline="0" dirty="0" err="1">
                <a:solidFill>
                  <a:srgbClr val="000000"/>
                </a:solidFill>
                <a:latin typeface="Calibri"/>
                <a:cs typeface="Calibri"/>
              </a:rPr>
              <a:t>Closure</a:t>
            </a:r>
            <a:r>
              <a:rPr lang="ca-ES" sz="1800" b="1" i="0" u="none" strike="noStrike" baseline="0" dirty="0">
                <a:solidFill>
                  <a:srgbClr val="000000"/>
                </a:solidFill>
                <a:latin typeface="Calibri"/>
                <a:cs typeface="Calibri"/>
              </a:rPr>
              <a:t> </a:t>
            </a:r>
            <a:r>
              <a:rPr lang="ca-ES" sz="1800" b="0" i="0" u="none" strike="noStrike" baseline="0" dirty="0">
                <a:solidFill>
                  <a:srgbClr val="000000"/>
                </a:solidFill>
                <a:latin typeface="Calibri"/>
                <a:cs typeface="Calibri"/>
              </a:rPr>
              <a:t>	</a:t>
            </a:r>
          </a:p>
          <a:p>
            <a:pPr>
              <a:lnSpc>
                <a:spcPct val="150000"/>
              </a:lnSpc>
            </a:pPr>
            <a:endParaRPr lang="en-US" sz="1800" b="1" i="0" u="none" strike="noStrike" baseline="0" dirty="0">
              <a:solidFill>
                <a:srgbClr val="000000"/>
              </a:solidFill>
              <a:latin typeface="Calibri"/>
              <a:cs typeface="Calibri"/>
            </a:endParaRPr>
          </a:p>
          <a:p>
            <a:pPr>
              <a:lnSpc>
                <a:spcPct val="150000"/>
              </a:lnSpc>
            </a:pPr>
            <a:r>
              <a:rPr lang="en-US" sz="1800" b="0" i="0" u="none" strike="noStrike" baseline="0" dirty="0">
                <a:solidFill>
                  <a:srgbClr val="000000"/>
                </a:solidFill>
                <a:latin typeface="Calibri"/>
                <a:cs typeface="Calibri"/>
              </a:rPr>
              <a:t>	</a:t>
            </a:r>
          </a:p>
          <a:p>
            <a:pPr>
              <a:lnSpc>
                <a:spcPct val="150000"/>
              </a:lnSpc>
            </a:pPr>
            <a:r>
              <a:rPr lang="en-US" sz="1800" b="0" i="0" u="none" strike="noStrike" baseline="0" dirty="0">
                <a:solidFill>
                  <a:srgbClr val="000000"/>
                </a:solidFill>
                <a:latin typeface="Calibri"/>
                <a:cs typeface="Calibri"/>
              </a:rPr>
              <a:t>	</a:t>
            </a:r>
          </a:p>
          <a:p>
            <a:pPr algn="just">
              <a:lnSpc>
                <a:spcPct val="150000"/>
              </a:lnSpc>
            </a:pPr>
            <a:endParaRPr lang="en-US" sz="2200" b="1" dirty="0">
              <a:latin typeface="Calibri"/>
              <a:cs typeface="Calibri"/>
            </a:endParaRPr>
          </a:p>
        </p:txBody>
      </p:sp>
      <p:pic>
        <p:nvPicPr>
          <p:cNvPr id="6" name="Imagen 3">
            <a:extLst>
              <a:ext uri="{FF2B5EF4-FFF2-40B4-BE49-F238E27FC236}">
                <a16:creationId xmlns:a16="http://schemas.microsoft.com/office/drawing/2014/main" id="{1CF21502-DBD1-4B9F-918E-2B3A17F1CE6B}"/>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spTree>
    <p:extLst>
      <p:ext uri="{BB962C8B-B14F-4D97-AF65-F5344CB8AC3E}">
        <p14:creationId xmlns:p14="http://schemas.microsoft.com/office/powerpoint/2010/main" val="941846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0639CB-C643-444E-B899-7BEDEA013D07}"/>
              </a:ext>
            </a:extLst>
          </p:cNvPr>
          <p:cNvSpPr txBox="1"/>
          <p:nvPr/>
        </p:nvSpPr>
        <p:spPr>
          <a:xfrm>
            <a:off x="2100847" y="2090172"/>
            <a:ext cx="7990306" cy="2677656"/>
          </a:xfrm>
          <a:prstGeom prst="rect">
            <a:avLst/>
          </a:prstGeom>
          <a:solidFill>
            <a:schemeClr val="bg1"/>
          </a:solidFill>
          <a:effectLst/>
        </p:spPr>
        <p:txBody>
          <a:bodyPr wrap="square" rtlCol="0">
            <a:spAutoFit/>
          </a:bodyPr>
          <a:lstStyle/>
          <a:p>
            <a:pPr algn="ctr"/>
            <a:r>
              <a:rPr lang="en-US" sz="2800" dirty="0"/>
              <a:t>Horizon Europe applicants that are </a:t>
            </a:r>
            <a:r>
              <a:rPr lang="en-US" sz="2800" b="1" dirty="0"/>
              <a:t>public bodies, research organisations or higher education institutions </a:t>
            </a:r>
            <a:r>
              <a:rPr lang="en-US" sz="2800" dirty="0"/>
              <a:t>established in a </a:t>
            </a:r>
            <a:r>
              <a:rPr lang="en-US" sz="2800" b="1" dirty="0"/>
              <a:t>Member State an Associated Country </a:t>
            </a:r>
            <a:r>
              <a:rPr lang="en-US" sz="2800" b="1" dirty="0">
                <a:solidFill>
                  <a:srgbClr val="2EA234"/>
                </a:solidFill>
              </a:rPr>
              <a:t>must have a Gender Equality Plan (GEP) in place</a:t>
            </a:r>
            <a:r>
              <a:rPr lang="en-US" sz="2800" dirty="0"/>
              <a:t>, fulfilling the </a:t>
            </a:r>
            <a:r>
              <a:rPr lang="en-US" sz="2800" b="1" dirty="0">
                <a:solidFill>
                  <a:srgbClr val="2EA234"/>
                </a:solidFill>
              </a:rPr>
              <a:t>four mandatory requirements and consider the recommended areas</a:t>
            </a:r>
            <a:r>
              <a:rPr lang="en-US" sz="2800" b="1" dirty="0"/>
              <a:t>.</a:t>
            </a:r>
          </a:p>
        </p:txBody>
      </p:sp>
      <p:sp>
        <p:nvSpPr>
          <p:cNvPr id="7" name="TextovéPole 3">
            <a:extLst>
              <a:ext uri="{FF2B5EF4-FFF2-40B4-BE49-F238E27FC236}">
                <a16:creationId xmlns:a16="http://schemas.microsoft.com/office/drawing/2014/main" id="{FF70681E-D2C4-4C22-8EDD-C58E9F94E548}"/>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Gender Equality Plan in Horizon Europe Projects</a:t>
            </a:r>
            <a:endParaRPr lang="cs-CZ" sz="2800" b="1" i="0" dirty="0">
              <a:solidFill>
                <a:schemeClr val="tx1">
                  <a:lumMod val="65000"/>
                  <a:lumOff val="35000"/>
                </a:schemeClr>
              </a:solidFill>
              <a:latin typeface="Calibri"/>
              <a:cs typeface="Calibri"/>
            </a:endParaRPr>
          </a:p>
        </p:txBody>
      </p:sp>
      <p:pic>
        <p:nvPicPr>
          <p:cNvPr id="8" name="Imagen 3">
            <a:extLst>
              <a:ext uri="{FF2B5EF4-FFF2-40B4-BE49-F238E27FC236}">
                <a16:creationId xmlns:a16="http://schemas.microsoft.com/office/drawing/2014/main" id="{2C465B7C-7689-4238-B9CA-E991D7990E97}"/>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pic>
        <p:nvPicPr>
          <p:cNvPr id="3" name="Picture 2" descr="Imatge que conté text, bandera, logotip, Font&#10;&#10;Descripció generada automàticament">
            <a:extLst>
              <a:ext uri="{FF2B5EF4-FFF2-40B4-BE49-F238E27FC236}">
                <a16:creationId xmlns:a16="http://schemas.microsoft.com/office/drawing/2014/main" id="{636BEE0F-DC16-5FB7-6DF8-294EB0D02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7146" y="637475"/>
            <a:ext cx="668564" cy="668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17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4C9C78F-10B1-4B1C-9E13-332AC293E749}"/>
              </a:ext>
            </a:extLst>
          </p:cNvPr>
          <p:cNvSpPr/>
          <p:nvPr/>
        </p:nvSpPr>
        <p:spPr>
          <a:xfrm>
            <a:off x="1803005" y="1708980"/>
            <a:ext cx="8293494" cy="3046988"/>
          </a:xfrm>
          <a:prstGeom prst="rect">
            <a:avLst/>
          </a:prstGeom>
        </p:spPr>
        <p:txBody>
          <a:bodyPr wrap="square" lIns="91440" tIns="45720" rIns="91440" bIns="45720" anchor="t">
            <a:spAutoFit/>
          </a:bodyPr>
          <a:lstStyle/>
          <a:p>
            <a:pPr marL="342900" indent="-342900" algn="just">
              <a:buFont typeface="Arial" panose="020B0604020202020204" pitchFamily="34" charset="0"/>
              <a:buChar char="•"/>
            </a:pPr>
            <a:endParaRPr lang="en-GB" sz="2400" dirty="0">
              <a:cs typeface="Calibri" panose="020F0502020204030204"/>
            </a:endParaRPr>
          </a:p>
          <a:p>
            <a:pPr marL="431800" indent="-342900">
              <a:buFont typeface="Arial" panose="020B0604020202020204" pitchFamily="34" charset="0"/>
              <a:buChar char="•"/>
            </a:pPr>
            <a:r>
              <a:rPr lang="en-GB" sz="2400" dirty="0"/>
              <a:t>Applicable to Horizon Europe calls </a:t>
            </a:r>
            <a:r>
              <a:rPr lang="en-GB" sz="2400" b="1" dirty="0"/>
              <a:t>from 2022 onwards</a:t>
            </a:r>
            <a:endParaRPr lang="en-GB" sz="2400" b="1">
              <a:cs typeface="Calibri" panose="020F0502020204030204"/>
            </a:endParaRPr>
          </a:p>
          <a:p>
            <a:pPr marL="342900" indent="-342900">
              <a:buFont typeface="Arial" panose="020B0604020202020204" pitchFamily="34" charset="0"/>
              <a:buChar char="•"/>
            </a:pPr>
            <a:endParaRPr lang="en-GB" sz="2400" dirty="0">
              <a:cs typeface="Calibri" panose="020F0502020204030204"/>
            </a:endParaRPr>
          </a:p>
          <a:p>
            <a:pPr marL="431800" indent="-342900">
              <a:buFont typeface="Arial" panose="020B0604020202020204" pitchFamily="34" charset="0"/>
              <a:buChar char="•"/>
            </a:pPr>
            <a:r>
              <a:rPr lang="en-GB" sz="2400" dirty="0"/>
              <a:t>The GEP is </a:t>
            </a:r>
            <a:r>
              <a:rPr lang="en-GB" sz="2400" b="1" dirty="0"/>
              <a:t>requested at proposal stage </a:t>
            </a:r>
            <a:r>
              <a:rPr lang="en-GB" sz="2400" dirty="0"/>
              <a:t>in applications forms</a:t>
            </a:r>
            <a:endParaRPr lang="en-GB" sz="2400" dirty="0">
              <a:cs typeface="Calibri" panose="020F0502020204030204"/>
            </a:endParaRPr>
          </a:p>
          <a:p>
            <a:pPr marL="431800" indent="-342900">
              <a:buFont typeface="Arial" panose="020B0604020202020204" pitchFamily="34" charset="0"/>
              <a:buChar char="•"/>
            </a:pPr>
            <a:endParaRPr lang="en-GB" sz="2400" dirty="0">
              <a:ea typeface="Open Sans Light" panose="020B0306030504020204" pitchFamily="34" charset="0"/>
              <a:cs typeface="Open Sans Light" panose="020B0306030504020204" pitchFamily="34" charset="0"/>
            </a:endParaRPr>
          </a:p>
          <a:p>
            <a:pPr marL="431800" indent="-342900">
              <a:buFont typeface="Arial" panose="020B0604020202020204" pitchFamily="34" charset="0"/>
              <a:buChar char="•"/>
            </a:pPr>
            <a:r>
              <a:rPr lang="en-GB" sz="2400" dirty="0">
                <a:ea typeface="Open Sans Light"/>
                <a:cs typeface="Open Sans Light"/>
              </a:rPr>
              <a:t>The GEP </a:t>
            </a:r>
            <a:r>
              <a:rPr lang="en-GB" sz="2400" b="1" dirty="0">
                <a:ea typeface="Open Sans Light"/>
                <a:cs typeface="Open Sans Light"/>
              </a:rPr>
              <a:t>must be in place for the signature</a:t>
            </a:r>
            <a:r>
              <a:rPr lang="en-GB" sz="2400" dirty="0">
                <a:ea typeface="Open Sans Light"/>
                <a:cs typeface="Open Sans Light"/>
              </a:rPr>
              <a:t> of the Grant Agreement</a:t>
            </a:r>
          </a:p>
          <a:p>
            <a:pPr marL="431800" indent="-342900">
              <a:buFont typeface="Arial" panose="020B0604020202020204" pitchFamily="34" charset="0"/>
              <a:buChar char="•"/>
            </a:pPr>
            <a:endParaRPr lang="en-GB" sz="2400" dirty="0">
              <a:cs typeface="Calibri" panose="020F0502020204030204"/>
            </a:endParaRPr>
          </a:p>
        </p:txBody>
      </p:sp>
      <p:sp>
        <p:nvSpPr>
          <p:cNvPr id="8" name="TextovéPole 3">
            <a:extLst>
              <a:ext uri="{FF2B5EF4-FFF2-40B4-BE49-F238E27FC236}">
                <a16:creationId xmlns:a16="http://schemas.microsoft.com/office/drawing/2014/main" id="{D2EEB5C5-05D6-48BB-BE63-2B2BB8B5226B}"/>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Gender Equality Plan in Horizon Europe Projects</a:t>
            </a:r>
            <a:endParaRPr lang="cs-CZ" sz="2800" b="1" i="0" dirty="0">
              <a:solidFill>
                <a:schemeClr val="tx1">
                  <a:lumMod val="65000"/>
                  <a:lumOff val="35000"/>
                </a:schemeClr>
              </a:solidFill>
              <a:latin typeface="Calibri"/>
              <a:cs typeface="Calibri"/>
            </a:endParaRPr>
          </a:p>
        </p:txBody>
      </p:sp>
      <p:pic>
        <p:nvPicPr>
          <p:cNvPr id="9" name="Imagen 3">
            <a:extLst>
              <a:ext uri="{FF2B5EF4-FFF2-40B4-BE49-F238E27FC236}">
                <a16:creationId xmlns:a16="http://schemas.microsoft.com/office/drawing/2014/main" id="{7F8CF333-E357-42BF-9E91-57C485325A79}"/>
              </a:ext>
            </a:extLst>
          </p:cNvPr>
          <p:cNvPicPr>
            <a:picLocks noChangeAspect="1"/>
          </p:cNvPicPr>
          <p:nvPr/>
        </p:nvPicPr>
        <p:blipFill rotWithShape="1">
          <a:blip r:embed="rId2" cstate="print"/>
          <a:srcRect l="2232" t="6129" r="1817" b="3755"/>
          <a:stretch/>
        </p:blipFill>
        <p:spPr>
          <a:xfrm>
            <a:off x="10797978" y="6375078"/>
            <a:ext cx="731777" cy="250165"/>
          </a:xfrm>
          <a:prstGeom prst="rect">
            <a:avLst/>
          </a:prstGeom>
        </p:spPr>
      </p:pic>
      <p:pic>
        <p:nvPicPr>
          <p:cNvPr id="1026" name="Picture 2">
            <a:extLst>
              <a:ext uri="{FF2B5EF4-FFF2-40B4-BE49-F238E27FC236}">
                <a16:creationId xmlns:a16="http://schemas.microsoft.com/office/drawing/2014/main" id="{0F78FF05-BFBC-4589-B0A4-6F611FE38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7146" y="637475"/>
            <a:ext cx="668564" cy="668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7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18631DC-3291-4F1E-828B-475149322643}"/>
              </a:ext>
            </a:extLst>
          </p:cNvPr>
          <p:cNvPicPr>
            <a:picLocks noChangeAspect="1"/>
          </p:cNvPicPr>
          <p:nvPr/>
        </p:nvPicPr>
        <p:blipFill>
          <a:blip r:embed="rId2"/>
          <a:stretch>
            <a:fillRect/>
          </a:stretch>
        </p:blipFill>
        <p:spPr>
          <a:xfrm>
            <a:off x="2139889" y="1483025"/>
            <a:ext cx="7924135" cy="3889621"/>
          </a:xfrm>
          <a:prstGeom prst="rect">
            <a:avLst/>
          </a:prstGeom>
          <a:solidFill>
            <a:schemeClr val="tx2"/>
          </a:solidFill>
          <a:effectLst/>
        </p:spPr>
      </p:pic>
      <p:sp>
        <p:nvSpPr>
          <p:cNvPr id="8" name="TextovéPole 3">
            <a:extLst>
              <a:ext uri="{FF2B5EF4-FFF2-40B4-BE49-F238E27FC236}">
                <a16:creationId xmlns:a16="http://schemas.microsoft.com/office/drawing/2014/main" id="{D2EEB5C5-05D6-48BB-BE63-2B2BB8B5226B}"/>
              </a:ext>
            </a:extLst>
          </p:cNvPr>
          <p:cNvSpPr txBox="1"/>
          <p:nvPr/>
        </p:nvSpPr>
        <p:spPr>
          <a:xfrm>
            <a:off x="1806618" y="737525"/>
            <a:ext cx="8293263" cy="523220"/>
          </a:xfrm>
          <a:prstGeom prst="rect">
            <a:avLst/>
          </a:prstGeom>
          <a:noFill/>
        </p:spPr>
        <p:txBody>
          <a:bodyPr wrap="square" rtlCol="0">
            <a:spAutoFit/>
          </a:bodyPr>
          <a:lstStyle/>
          <a:p>
            <a:r>
              <a:rPr lang="en-US" sz="2800" b="1" dirty="0">
                <a:solidFill>
                  <a:schemeClr val="tx1">
                    <a:lumMod val="65000"/>
                    <a:lumOff val="35000"/>
                  </a:schemeClr>
                </a:solidFill>
                <a:latin typeface="Calibri"/>
                <a:cs typeface="Calibri"/>
              </a:rPr>
              <a:t>I. Gender Equality Plan in Horizon Europe Projects</a:t>
            </a:r>
            <a:endParaRPr lang="cs-CZ" sz="2800" b="1" i="0" dirty="0">
              <a:solidFill>
                <a:schemeClr val="tx1">
                  <a:lumMod val="65000"/>
                  <a:lumOff val="35000"/>
                </a:schemeClr>
              </a:solidFill>
              <a:latin typeface="Calibri"/>
              <a:cs typeface="Calibri"/>
            </a:endParaRPr>
          </a:p>
        </p:txBody>
      </p:sp>
      <p:pic>
        <p:nvPicPr>
          <p:cNvPr id="9" name="Imagen 3">
            <a:extLst>
              <a:ext uri="{FF2B5EF4-FFF2-40B4-BE49-F238E27FC236}">
                <a16:creationId xmlns:a16="http://schemas.microsoft.com/office/drawing/2014/main" id="{7F8CF333-E357-42BF-9E91-57C485325A79}"/>
              </a:ext>
            </a:extLst>
          </p:cNvPr>
          <p:cNvPicPr>
            <a:picLocks noChangeAspect="1"/>
          </p:cNvPicPr>
          <p:nvPr/>
        </p:nvPicPr>
        <p:blipFill rotWithShape="1">
          <a:blip r:embed="rId3" cstate="print"/>
          <a:srcRect l="2232" t="6129" r="1817" b="3755"/>
          <a:stretch/>
        </p:blipFill>
        <p:spPr>
          <a:xfrm>
            <a:off x="10797978" y="6375078"/>
            <a:ext cx="731777" cy="250165"/>
          </a:xfrm>
          <a:prstGeom prst="rect">
            <a:avLst/>
          </a:prstGeom>
        </p:spPr>
      </p:pic>
      <p:pic>
        <p:nvPicPr>
          <p:cNvPr id="1026" name="Picture 2">
            <a:extLst>
              <a:ext uri="{FF2B5EF4-FFF2-40B4-BE49-F238E27FC236}">
                <a16:creationId xmlns:a16="http://schemas.microsoft.com/office/drawing/2014/main" id="{0F78FF05-BFBC-4589-B0A4-6F611FE38A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7146" y="637475"/>
            <a:ext cx="668564" cy="6685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9211AFD-4769-111B-B9F4-E90772811B99}"/>
              </a:ext>
            </a:extLst>
          </p:cNvPr>
          <p:cNvSpPr/>
          <p:nvPr/>
        </p:nvSpPr>
        <p:spPr>
          <a:xfrm>
            <a:off x="8460441" y="1714499"/>
            <a:ext cx="1591236" cy="661147"/>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3067736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C5298950AA2D144A1E0AC460BE0737D" ma:contentTypeVersion="15" ma:contentTypeDescription="Ustvari nov dokument." ma:contentTypeScope="" ma:versionID="514902761a6ea4703d7b2405fe78b19a">
  <xsd:schema xmlns:xsd="http://www.w3.org/2001/XMLSchema" xmlns:xs="http://www.w3.org/2001/XMLSchema" xmlns:p="http://schemas.microsoft.com/office/2006/metadata/properties" xmlns:ns2="bb52faf0-1b3f-40b6-bb3e-95faaa5e9b19" xmlns:ns3="87fb44b2-f83c-4d7d-b35e-21616d57a44f" targetNamespace="http://schemas.microsoft.com/office/2006/metadata/properties" ma:root="true" ma:fieldsID="34ef0adef86ca0c747f68b23e0da0ab4" ns2:_="" ns3:_="">
    <xsd:import namespace="bb52faf0-1b3f-40b6-bb3e-95faaa5e9b19"/>
    <xsd:import namespace="87fb44b2-f83c-4d7d-b35e-21616d57a44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52faf0-1b3f-40b6-bb3e-95faaa5e9b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Oznake slike" ma:readOnly="false" ma:fieldId="{5cf76f15-5ced-4ddc-b409-7134ff3c332f}" ma:taxonomyMulti="true" ma:sspId="46db051f-9e81-4d23-9ddd-64714e2cbc33"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fb44b2-f83c-4d7d-b35e-21616d57a44f" elementFormDefault="qualified">
    <xsd:import namespace="http://schemas.microsoft.com/office/2006/documentManagement/types"/>
    <xsd:import namespace="http://schemas.microsoft.com/office/infopath/2007/PartnerControls"/>
    <xsd:element name="SharedWithUsers" ma:index="12"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V skupni rabi s podrobnostmi" ma:internalName="SharedWithDetails" ma:readOnly="true">
      <xsd:simpleType>
        <xsd:restriction base="dms:Note">
          <xsd:maxLength value="255"/>
        </xsd:restriction>
      </xsd:simpleType>
    </xsd:element>
    <xsd:element name="TaxCatchAll" ma:index="20" nillable="true" ma:displayName="Taxonomy Catch All Column" ma:hidden="true" ma:list="{9b2d91e8-3c94-4c84-9b31-e6d0314a6bb5}" ma:internalName="TaxCatchAll" ma:showField="CatchAllData" ma:web="87fb44b2-f83c-4d7d-b35e-21616d57a4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7fb44b2-f83c-4d7d-b35e-21616d57a44f" xsi:nil="true"/>
    <lcf76f155ced4ddcb4097134ff3c332f xmlns="bb52faf0-1b3f-40b6-bb3e-95faaa5e9b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FCAC8E6-9A14-4EBA-82F6-051D961DD357}">
  <ds:schemaRefs>
    <ds:schemaRef ds:uri="http://schemas.microsoft.com/sharepoint/v3/contenttype/forms"/>
  </ds:schemaRefs>
</ds:datastoreItem>
</file>

<file path=customXml/itemProps2.xml><?xml version="1.0" encoding="utf-8"?>
<ds:datastoreItem xmlns:ds="http://schemas.openxmlformats.org/officeDocument/2006/customXml" ds:itemID="{400DEFB9-2209-4A5C-8C6F-2692362CFD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52faf0-1b3f-40b6-bb3e-95faaa5e9b19"/>
    <ds:schemaRef ds:uri="87fb44b2-f83c-4d7d-b35e-21616d57a4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0AEB54-5E1B-4BD5-9909-9C524B875A63}">
  <ds:schemaRefs>
    <ds:schemaRef ds:uri="http://schemas.microsoft.com/office/2006/metadata/properties"/>
    <ds:schemaRef ds:uri="http://schemas.microsoft.com/office/infopath/2007/PartnerControls"/>
    <ds:schemaRef ds:uri="3d30ff68-87b8-4396-b11d-cb9e454bed59"/>
    <ds:schemaRef ds:uri="0c2b3d8e-d253-416c-b83d-23f94b62c0dc"/>
    <ds:schemaRef ds:uri="87fb44b2-f83c-4d7d-b35e-21616d57a44f"/>
    <ds:schemaRef ds:uri="bb52faf0-1b3f-40b6-bb3e-95faaa5e9b19"/>
  </ds:schemaRefs>
</ds:datastoreItem>
</file>

<file path=docProps/app.xml><?xml version="1.0" encoding="utf-8"?>
<Properties xmlns="http://schemas.openxmlformats.org/officeDocument/2006/extended-properties" xmlns:vt="http://schemas.openxmlformats.org/officeDocument/2006/docPropsVTypes">
  <TotalTime>4846</TotalTime>
  <Words>2658</Words>
  <Application>Microsoft Office PowerPoint</Application>
  <PresentationFormat>Widescreen</PresentationFormat>
  <Paragraphs>310</Paragraphs>
  <Slides>58</Slides>
  <Notes>25</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Irene Jorge</dc:creator>
  <cp:lastModifiedBy>Rosó</cp:lastModifiedBy>
  <cp:revision>573</cp:revision>
  <cp:lastPrinted>2023-12-11T10:45:50Z</cp:lastPrinted>
  <dcterms:created xsi:type="dcterms:W3CDTF">2023-11-29T11:33:38Z</dcterms:created>
  <dcterms:modified xsi:type="dcterms:W3CDTF">2025-10-30T13:43:34Z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0x010100BC5298950AA2D144A1E0AC460BE0737D</vt:lpwstr>
  </property>
  <property fmtid="{D5CDD505-2E9C-101B-9397-08002B2CF9AE}" pid="3" name="MediaServiceImageTags">
    <vt:lpwstr/>
  </property>
</Properties>
</file>