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1"/>
  </p:notesMasterIdLst>
  <p:sldIdLst>
    <p:sldId id="265" r:id="rId5"/>
    <p:sldId id="832" r:id="rId6"/>
    <p:sldId id="833" r:id="rId7"/>
    <p:sldId id="834" r:id="rId8"/>
    <p:sldId id="839" r:id="rId9"/>
    <p:sldId id="835" r:id="rId10"/>
    <p:sldId id="836" r:id="rId11"/>
    <p:sldId id="840" r:id="rId12"/>
    <p:sldId id="837" r:id="rId13"/>
    <p:sldId id="838" r:id="rId14"/>
    <p:sldId id="841" r:id="rId15"/>
    <p:sldId id="842" r:id="rId16"/>
    <p:sldId id="843" r:id="rId17"/>
    <p:sldId id="844" r:id="rId18"/>
    <p:sldId id="845" r:id="rId19"/>
    <p:sldId id="846" r:id="rId20"/>
    <p:sldId id="848" r:id="rId21"/>
    <p:sldId id="849" r:id="rId22"/>
    <p:sldId id="847" r:id="rId23"/>
    <p:sldId id="850" r:id="rId24"/>
    <p:sldId id="851" r:id="rId25"/>
    <p:sldId id="852" r:id="rId26"/>
    <p:sldId id="853" r:id="rId27"/>
    <p:sldId id="854" r:id="rId28"/>
    <p:sldId id="855" r:id="rId29"/>
    <p:sldId id="856" r:id="rId30"/>
  </p:sldIdLst>
  <p:sldSz cx="12192000" cy="6858000"/>
  <p:notesSz cx="6797675" cy="9872663"/>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57EE3904-1741-40E9-8FF3-8627D3427CAB}">
          <p14:sldIdLst>
            <p14:sldId id="265"/>
            <p14:sldId id="832"/>
            <p14:sldId id="833"/>
            <p14:sldId id="834"/>
            <p14:sldId id="839"/>
            <p14:sldId id="835"/>
            <p14:sldId id="836"/>
            <p14:sldId id="840"/>
            <p14:sldId id="837"/>
            <p14:sldId id="838"/>
            <p14:sldId id="841"/>
            <p14:sldId id="842"/>
            <p14:sldId id="843"/>
            <p14:sldId id="844"/>
            <p14:sldId id="845"/>
            <p14:sldId id="846"/>
            <p14:sldId id="848"/>
            <p14:sldId id="849"/>
            <p14:sldId id="847"/>
            <p14:sldId id="850"/>
            <p14:sldId id="851"/>
            <p14:sldId id="852"/>
            <p14:sldId id="853"/>
            <p14:sldId id="854"/>
            <p14:sldId id="855"/>
            <p14:sldId id="85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8760A44-889F-4711-E3DA-731E0A8F5F46}" name="panagiota.polykarpou" initials="pa" userId="S::panagiota.polykarpou_yellowwindow.com#ext#@unimatehu.onmicrosoft.com::1b48d323-7de5-4672-9de6-28c45e23fc7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UPC" initials="UPC" lastIdx="7" clrIdx="0">
    <p:extLst>
      <p:ext uri="{19B8F6BF-5375-455C-9EA6-DF929625EA0E}">
        <p15:presenceInfo xmlns:p15="http://schemas.microsoft.com/office/powerpoint/2012/main" userId="f5e752ade3f7a6d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B8EB"/>
    <a:srgbClr val="004593"/>
    <a:srgbClr val="F39E0D"/>
    <a:srgbClr val="E69F1A"/>
    <a:srgbClr val="A2D5D0"/>
    <a:srgbClr val="B0D10E"/>
    <a:srgbClr val="931580"/>
    <a:srgbClr val="2EA23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61BE79-CD1B-82D0-B815-E68288E4B4F3}" v="1" dt="2024-12-13T15:27:14.935"/>
    <p1510:client id="{D8A47052-F949-EB97-871F-40577795429B}" v="1" dt="2024-12-13T19:41:52.133"/>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538" autoAdjust="0"/>
  </p:normalViewPr>
  <p:slideViewPr>
    <p:cSldViewPr snapToGrid="0">
      <p:cViewPr varScale="1">
        <p:scale>
          <a:sx n="57" d="100"/>
          <a:sy n="57" d="100"/>
        </p:scale>
        <p:origin x="139" y="6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ommentAuthors" Target="commentAuthor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ca-ES"/>
          </a:p>
        </p:txBody>
      </p:sp>
      <p:sp>
        <p:nvSpPr>
          <p:cNvPr id="3" name="Marcador de fecha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66604AD5-91EA-421E-AD42-0FCB14DC7119}" type="datetimeFigureOut">
              <a:rPr lang="ca-ES" smtClean="0"/>
              <a:t>30/10/2025</a:t>
            </a:fld>
            <a:endParaRPr lang="ca-ES"/>
          </a:p>
        </p:txBody>
      </p:sp>
      <p:sp>
        <p:nvSpPr>
          <p:cNvPr id="4" name="Marcador de imagen de diapositiva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91440" tIns="45720" rIns="91440" bIns="45720" rtlCol="0" anchor="ctr"/>
          <a:lstStyle/>
          <a:p>
            <a:endParaRPr lang="ca-ES"/>
          </a:p>
        </p:txBody>
      </p:sp>
      <p:sp>
        <p:nvSpPr>
          <p:cNvPr id="5" name="Marcador de notas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6" name="Marcador de pie de página 5"/>
          <p:cNvSpPr>
            <a:spLocks noGrp="1"/>
          </p:cNvSpPr>
          <p:nvPr>
            <p:ph type="ftr" sz="quarter" idx="4"/>
          </p:nvPr>
        </p:nvSpPr>
        <p:spPr>
          <a:xfrm>
            <a:off x="0" y="9377318"/>
            <a:ext cx="2945659" cy="495347"/>
          </a:xfrm>
          <a:prstGeom prst="rect">
            <a:avLst/>
          </a:prstGeom>
        </p:spPr>
        <p:txBody>
          <a:bodyPr vert="horz" lIns="91440" tIns="45720" rIns="91440" bIns="45720" rtlCol="0" anchor="b"/>
          <a:lstStyle>
            <a:lvl1pPr algn="l">
              <a:defRPr sz="1200"/>
            </a:lvl1pPr>
          </a:lstStyle>
          <a:p>
            <a:endParaRPr lang="ca-ES"/>
          </a:p>
        </p:txBody>
      </p:sp>
      <p:sp>
        <p:nvSpPr>
          <p:cNvPr id="7" name="Marcador de número de diapositiva 6"/>
          <p:cNvSpPr>
            <a:spLocks noGrp="1"/>
          </p:cNvSpPr>
          <p:nvPr>
            <p:ph type="sldNum" sz="quarter" idx="5"/>
          </p:nvPr>
        </p:nvSpPr>
        <p:spPr>
          <a:xfrm>
            <a:off x="3850443" y="9377318"/>
            <a:ext cx="2945659" cy="495347"/>
          </a:xfrm>
          <a:prstGeom prst="rect">
            <a:avLst/>
          </a:prstGeom>
        </p:spPr>
        <p:txBody>
          <a:bodyPr vert="horz" lIns="91440" tIns="45720" rIns="91440" bIns="45720" rtlCol="0" anchor="b"/>
          <a:lstStyle>
            <a:lvl1pPr algn="r">
              <a:defRPr sz="1200"/>
            </a:lvl1pPr>
          </a:lstStyle>
          <a:p>
            <a:fld id="{F29DD399-5989-4A36-9C3E-33C8761D44F6}" type="slidenum">
              <a:rPr lang="ca-ES" smtClean="0"/>
              <a:t>‹#›</a:t>
            </a:fld>
            <a:endParaRPr lang="ca-ES"/>
          </a:p>
        </p:txBody>
      </p:sp>
    </p:spTree>
    <p:extLst>
      <p:ext uri="{BB962C8B-B14F-4D97-AF65-F5344CB8AC3E}">
        <p14:creationId xmlns:p14="http://schemas.microsoft.com/office/powerpoint/2010/main" val="9095434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dirty="0"/>
          </a:p>
        </p:txBody>
      </p:sp>
      <p:sp>
        <p:nvSpPr>
          <p:cNvPr id="4" name="Marcador de número de diapositiva 3"/>
          <p:cNvSpPr>
            <a:spLocks noGrp="1"/>
          </p:cNvSpPr>
          <p:nvPr>
            <p:ph type="sldNum" sz="quarter" idx="5"/>
          </p:nvPr>
        </p:nvSpPr>
        <p:spPr/>
        <p:txBody>
          <a:bodyPr/>
          <a:lstStyle/>
          <a:p>
            <a:fld id="{F29DD399-5989-4A36-9C3E-33C8761D44F6}" type="slidenum">
              <a:rPr lang="ca-ES" smtClean="0"/>
              <a:t>1</a:t>
            </a:fld>
            <a:endParaRPr lang="ca-ES"/>
          </a:p>
        </p:txBody>
      </p:sp>
    </p:spTree>
    <p:extLst>
      <p:ext uri="{BB962C8B-B14F-4D97-AF65-F5344CB8AC3E}">
        <p14:creationId xmlns:p14="http://schemas.microsoft.com/office/powerpoint/2010/main" val="42829367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10</a:t>
            </a:fld>
            <a:endParaRPr lang="ca-ES"/>
          </a:p>
        </p:txBody>
      </p:sp>
    </p:spTree>
    <p:extLst>
      <p:ext uri="{BB962C8B-B14F-4D97-AF65-F5344CB8AC3E}">
        <p14:creationId xmlns:p14="http://schemas.microsoft.com/office/powerpoint/2010/main" val="22192547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11</a:t>
            </a:fld>
            <a:endParaRPr lang="ca-ES"/>
          </a:p>
        </p:txBody>
      </p:sp>
    </p:spTree>
    <p:extLst>
      <p:ext uri="{BB962C8B-B14F-4D97-AF65-F5344CB8AC3E}">
        <p14:creationId xmlns:p14="http://schemas.microsoft.com/office/powerpoint/2010/main" val="38876711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12</a:t>
            </a:fld>
            <a:endParaRPr lang="ca-ES"/>
          </a:p>
        </p:txBody>
      </p:sp>
    </p:spTree>
    <p:extLst>
      <p:ext uri="{BB962C8B-B14F-4D97-AF65-F5344CB8AC3E}">
        <p14:creationId xmlns:p14="http://schemas.microsoft.com/office/powerpoint/2010/main" val="2087967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13</a:t>
            </a:fld>
            <a:endParaRPr lang="ca-ES"/>
          </a:p>
        </p:txBody>
      </p:sp>
    </p:spTree>
    <p:extLst>
      <p:ext uri="{BB962C8B-B14F-4D97-AF65-F5344CB8AC3E}">
        <p14:creationId xmlns:p14="http://schemas.microsoft.com/office/powerpoint/2010/main" val="41529665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14</a:t>
            </a:fld>
            <a:endParaRPr lang="ca-ES"/>
          </a:p>
        </p:txBody>
      </p:sp>
    </p:spTree>
    <p:extLst>
      <p:ext uri="{BB962C8B-B14F-4D97-AF65-F5344CB8AC3E}">
        <p14:creationId xmlns:p14="http://schemas.microsoft.com/office/powerpoint/2010/main" val="39025813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15</a:t>
            </a:fld>
            <a:endParaRPr lang="ca-ES"/>
          </a:p>
        </p:txBody>
      </p:sp>
    </p:spTree>
    <p:extLst>
      <p:ext uri="{BB962C8B-B14F-4D97-AF65-F5344CB8AC3E}">
        <p14:creationId xmlns:p14="http://schemas.microsoft.com/office/powerpoint/2010/main" val="16045292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16</a:t>
            </a:fld>
            <a:endParaRPr lang="ca-ES"/>
          </a:p>
        </p:txBody>
      </p:sp>
    </p:spTree>
    <p:extLst>
      <p:ext uri="{BB962C8B-B14F-4D97-AF65-F5344CB8AC3E}">
        <p14:creationId xmlns:p14="http://schemas.microsoft.com/office/powerpoint/2010/main" val="1122816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17</a:t>
            </a:fld>
            <a:endParaRPr lang="ca-ES"/>
          </a:p>
        </p:txBody>
      </p:sp>
    </p:spTree>
    <p:extLst>
      <p:ext uri="{BB962C8B-B14F-4D97-AF65-F5344CB8AC3E}">
        <p14:creationId xmlns:p14="http://schemas.microsoft.com/office/powerpoint/2010/main" val="37017860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18</a:t>
            </a:fld>
            <a:endParaRPr lang="ca-ES"/>
          </a:p>
        </p:txBody>
      </p:sp>
    </p:spTree>
    <p:extLst>
      <p:ext uri="{BB962C8B-B14F-4D97-AF65-F5344CB8AC3E}">
        <p14:creationId xmlns:p14="http://schemas.microsoft.com/office/powerpoint/2010/main" val="33934523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19</a:t>
            </a:fld>
            <a:endParaRPr lang="ca-ES"/>
          </a:p>
        </p:txBody>
      </p:sp>
    </p:spTree>
    <p:extLst>
      <p:ext uri="{BB962C8B-B14F-4D97-AF65-F5344CB8AC3E}">
        <p14:creationId xmlns:p14="http://schemas.microsoft.com/office/powerpoint/2010/main" val="34469653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2</a:t>
            </a:fld>
            <a:endParaRPr lang="ca-ES"/>
          </a:p>
        </p:txBody>
      </p:sp>
    </p:spTree>
    <p:extLst>
      <p:ext uri="{BB962C8B-B14F-4D97-AF65-F5344CB8AC3E}">
        <p14:creationId xmlns:p14="http://schemas.microsoft.com/office/powerpoint/2010/main" val="35133732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20</a:t>
            </a:fld>
            <a:endParaRPr lang="ca-ES"/>
          </a:p>
        </p:txBody>
      </p:sp>
    </p:spTree>
    <p:extLst>
      <p:ext uri="{BB962C8B-B14F-4D97-AF65-F5344CB8AC3E}">
        <p14:creationId xmlns:p14="http://schemas.microsoft.com/office/powerpoint/2010/main" val="18931760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21</a:t>
            </a:fld>
            <a:endParaRPr lang="ca-ES"/>
          </a:p>
        </p:txBody>
      </p:sp>
    </p:spTree>
    <p:extLst>
      <p:ext uri="{BB962C8B-B14F-4D97-AF65-F5344CB8AC3E}">
        <p14:creationId xmlns:p14="http://schemas.microsoft.com/office/powerpoint/2010/main" val="15201310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22</a:t>
            </a:fld>
            <a:endParaRPr lang="ca-ES"/>
          </a:p>
        </p:txBody>
      </p:sp>
    </p:spTree>
    <p:extLst>
      <p:ext uri="{BB962C8B-B14F-4D97-AF65-F5344CB8AC3E}">
        <p14:creationId xmlns:p14="http://schemas.microsoft.com/office/powerpoint/2010/main" val="34006172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23</a:t>
            </a:fld>
            <a:endParaRPr lang="ca-ES"/>
          </a:p>
        </p:txBody>
      </p:sp>
    </p:spTree>
    <p:extLst>
      <p:ext uri="{BB962C8B-B14F-4D97-AF65-F5344CB8AC3E}">
        <p14:creationId xmlns:p14="http://schemas.microsoft.com/office/powerpoint/2010/main" val="38780811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24</a:t>
            </a:fld>
            <a:endParaRPr lang="ca-ES"/>
          </a:p>
        </p:txBody>
      </p:sp>
    </p:spTree>
    <p:extLst>
      <p:ext uri="{BB962C8B-B14F-4D97-AF65-F5344CB8AC3E}">
        <p14:creationId xmlns:p14="http://schemas.microsoft.com/office/powerpoint/2010/main" val="27408579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25</a:t>
            </a:fld>
            <a:endParaRPr lang="ca-ES"/>
          </a:p>
        </p:txBody>
      </p:sp>
    </p:spTree>
    <p:extLst>
      <p:ext uri="{BB962C8B-B14F-4D97-AF65-F5344CB8AC3E}">
        <p14:creationId xmlns:p14="http://schemas.microsoft.com/office/powerpoint/2010/main" val="83445546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26</a:t>
            </a:fld>
            <a:endParaRPr lang="ca-ES"/>
          </a:p>
        </p:txBody>
      </p:sp>
    </p:spTree>
    <p:extLst>
      <p:ext uri="{BB962C8B-B14F-4D97-AF65-F5344CB8AC3E}">
        <p14:creationId xmlns:p14="http://schemas.microsoft.com/office/powerpoint/2010/main" val="1057627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3</a:t>
            </a:fld>
            <a:endParaRPr lang="ca-ES"/>
          </a:p>
        </p:txBody>
      </p:sp>
    </p:spTree>
    <p:extLst>
      <p:ext uri="{BB962C8B-B14F-4D97-AF65-F5344CB8AC3E}">
        <p14:creationId xmlns:p14="http://schemas.microsoft.com/office/powerpoint/2010/main" val="2007303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4</a:t>
            </a:fld>
            <a:endParaRPr lang="ca-ES"/>
          </a:p>
        </p:txBody>
      </p:sp>
    </p:spTree>
    <p:extLst>
      <p:ext uri="{BB962C8B-B14F-4D97-AF65-F5344CB8AC3E}">
        <p14:creationId xmlns:p14="http://schemas.microsoft.com/office/powerpoint/2010/main" val="25956292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5</a:t>
            </a:fld>
            <a:endParaRPr lang="ca-ES"/>
          </a:p>
        </p:txBody>
      </p:sp>
    </p:spTree>
    <p:extLst>
      <p:ext uri="{BB962C8B-B14F-4D97-AF65-F5344CB8AC3E}">
        <p14:creationId xmlns:p14="http://schemas.microsoft.com/office/powerpoint/2010/main" val="27265968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6</a:t>
            </a:fld>
            <a:endParaRPr lang="ca-ES"/>
          </a:p>
        </p:txBody>
      </p:sp>
    </p:spTree>
    <p:extLst>
      <p:ext uri="{BB962C8B-B14F-4D97-AF65-F5344CB8AC3E}">
        <p14:creationId xmlns:p14="http://schemas.microsoft.com/office/powerpoint/2010/main" val="36453122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7</a:t>
            </a:fld>
            <a:endParaRPr lang="ca-ES"/>
          </a:p>
        </p:txBody>
      </p:sp>
    </p:spTree>
    <p:extLst>
      <p:ext uri="{BB962C8B-B14F-4D97-AF65-F5344CB8AC3E}">
        <p14:creationId xmlns:p14="http://schemas.microsoft.com/office/powerpoint/2010/main" val="6218761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8</a:t>
            </a:fld>
            <a:endParaRPr lang="ca-ES"/>
          </a:p>
        </p:txBody>
      </p:sp>
    </p:spTree>
    <p:extLst>
      <p:ext uri="{BB962C8B-B14F-4D97-AF65-F5344CB8AC3E}">
        <p14:creationId xmlns:p14="http://schemas.microsoft.com/office/powerpoint/2010/main" val="24699460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5"/>
          </p:nvPr>
        </p:nvSpPr>
        <p:spPr/>
        <p:txBody>
          <a:bodyPr/>
          <a:lstStyle/>
          <a:p>
            <a:fld id="{F29DD399-5989-4A36-9C3E-33C8761D44F6}" type="slidenum">
              <a:rPr lang="ca-ES" smtClean="0"/>
              <a:t>9</a:t>
            </a:fld>
            <a:endParaRPr lang="ca-ES"/>
          </a:p>
        </p:txBody>
      </p:sp>
    </p:spTree>
    <p:extLst>
      <p:ext uri="{BB962C8B-B14F-4D97-AF65-F5344CB8AC3E}">
        <p14:creationId xmlns:p14="http://schemas.microsoft.com/office/powerpoint/2010/main" val="3740028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sv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svg"/></Relationships>
</file>

<file path=ppt/slideLayouts/_rels/slideLayout13.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2.svg"/><Relationship Id="rId7"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9.jpeg"/><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DBB5B0-6FC4-43A2-B642-D25B6E1FAC19}"/>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ca-ES"/>
          </a:p>
        </p:txBody>
      </p:sp>
      <p:sp>
        <p:nvSpPr>
          <p:cNvPr id="3" name="Subtítulo 2">
            <a:extLst>
              <a:ext uri="{FF2B5EF4-FFF2-40B4-BE49-F238E27FC236}">
                <a16:creationId xmlns:a16="http://schemas.microsoft.com/office/drawing/2014/main" id="{4A34CEA5-CAAC-46C7-BA29-79118D840C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ca-ES"/>
          </a:p>
        </p:txBody>
      </p:sp>
      <p:sp>
        <p:nvSpPr>
          <p:cNvPr id="4" name="Marcador de fecha 3">
            <a:extLst>
              <a:ext uri="{FF2B5EF4-FFF2-40B4-BE49-F238E27FC236}">
                <a16:creationId xmlns:a16="http://schemas.microsoft.com/office/drawing/2014/main" id="{4A144763-0327-460E-8AAD-7C35B92202E5}"/>
              </a:ext>
            </a:extLst>
          </p:cNvPr>
          <p:cNvSpPr>
            <a:spLocks noGrp="1"/>
          </p:cNvSpPr>
          <p:nvPr>
            <p:ph type="dt" sz="half" idx="10"/>
          </p:nvPr>
        </p:nvSpPr>
        <p:spPr/>
        <p:txBody>
          <a:bodyPr/>
          <a:lstStyle/>
          <a:p>
            <a:fld id="{DFE01261-5BA9-47D7-BD4C-5B241D0732E3}" type="datetimeFigureOut">
              <a:rPr lang="ca-ES" smtClean="0"/>
              <a:t>30/10/2025</a:t>
            </a:fld>
            <a:endParaRPr lang="ca-ES"/>
          </a:p>
        </p:txBody>
      </p:sp>
      <p:sp>
        <p:nvSpPr>
          <p:cNvPr id="5" name="Marcador de pie de página 4">
            <a:extLst>
              <a:ext uri="{FF2B5EF4-FFF2-40B4-BE49-F238E27FC236}">
                <a16:creationId xmlns:a16="http://schemas.microsoft.com/office/drawing/2014/main" id="{30E9B663-56F0-4614-8365-BA6DEABD8D47}"/>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a16="http://schemas.microsoft.com/office/drawing/2014/main" id="{3D2B7903-654A-4C4E-B166-F280723895C2}"/>
              </a:ext>
            </a:extLst>
          </p:cNvPr>
          <p:cNvSpPr>
            <a:spLocks noGrp="1"/>
          </p:cNvSpPr>
          <p:nvPr>
            <p:ph type="sldNum" sz="quarter" idx="12"/>
          </p:nvPr>
        </p:nvSpPr>
        <p:spPr/>
        <p:txBody>
          <a:bodyPr/>
          <a:lstStyle/>
          <a:p>
            <a:fld id="{9A15B461-C16D-426C-A337-FBC029A285F8}" type="slidenum">
              <a:rPr lang="ca-ES" smtClean="0"/>
              <a:t>‹#›</a:t>
            </a:fld>
            <a:endParaRPr lang="ca-ES"/>
          </a:p>
        </p:txBody>
      </p:sp>
    </p:spTree>
    <p:extLst>
      <p:ext uri="{BB962C8B-B14F-4D97-AF65-F5344CB8AC3E}">
        <p14:creationId xmlns:p14="http://schemas.microsoft.com/office/powerpoint/2010/main" val="3955569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57FA3D-BA31-48BB-8A6C-11B8293BFA19}"/>
              </a:ext>
            </a:extLst>
          </p:cNvPr>
          <p:cNvSpPr>
            <a:spLocks noGrp="1"/>
          </p:cNvSpPr>
          <p:nvPr>
            <p:ph type="title"/>
          </p:nvPr>
        </p:nvSpPr>
        <p:spPr/>
        <p:txBody>
          <a:bodyPr/>
          <a:lstStyle/>
          <a:p>
            <a:r>
              <a:rPr lang="es-ES"/>
              <a:t>Haga clic para modificar el estilo de título del patrón</a:t>
            </a:r>
            <a:endParaRPr lang="ca-ES"/>
          </a:p>
        </p:txBody>
      </p:sp>
      <p:sp>
        <p:nvSpPr>
          <p:cNvPr id="3" name="Marcador de texto vertical 2">
            <a:extLst>
              <a:ext uri="{FF2B5EF4-FFF2-40B4-BE49-F238E27FC236}">
                <a16:creationId xmlns:a16="http://schemas.microsoft.com/office/drawing/2014/main" id="{A93D9F25-B342-48C3-8643-20FDCBDCD8EA}"/>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a:extLst>
              <a:ext uri="{FF2B5EF4-FFF2-40B4-BE49-F238E27FC236}">
                <a16:creationId xmlns:a16="http://schemas.microsoft.com/office/drawing/2014/main" id="{3FB00380-5AC4-4576-8FD2-0BB01A7C295B}"/>
              </a:ext>
            </a:extLst>
          </p:cNvPr>
          <p:cNvSpPr>
            <a:spLocks noGrp="1"/>
          </p:cNvSpPr>
          <p:nvPr>
            <p:ph type="dt" sz="half" idx="10"/>
          </p:nvPr>
        </p:nvSpPr>
        <p:spPr/>
        <p:txBody>
          <a:bodyPr/>
          <a:lstStyle/>
          <a:p>
            <a:fld id="{DFE01261-5BA9-47D7-BD4C-5B241D0732E3}" type="datetimeFigureOut">
              <a:rPr lang="ca-ES" smtClean="0"/>
              <a:t>30/10/2025</a:t>
            </a:fld>
            <a:endParaRPr lang="ca-ES"/>
          </a:p>
        </p:txBody>
      </p:sp>
      <p:sp>
        <p:nvSpPr>
          <p:cNvPr id="5" name="Marcador de pie de página 4">
            <a:extLst>
              <a:ext uri="{FF2B5EF4-FFF2-40B4-BE49-F238E27FC236}">
                <a16:creationId xmlns:a16="http://schemas.microsoft.com/office/drawing/2014/main" id="{53CB7384-3233-4B48-99FF-1637696E2B66}"/>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a16="http://schemas.microsoft.com/office/drawing/2014/main" id="{372E6CE2-0DAA-4396-912F-720AC00B95EE}"/>
              </a:ext>
            </a:extLst>
          </p:cNvPr>
          <p:cNvSpPr>
            <a:spLocks noGrp="1"/>
          </p:cNvSpPr>
          <p:nvPr>
            <p:ph type="sldNum" sz="quarter" idx="12"/>
          </p:nvPr>
        </p:nvSpPr>
        <p:spPr/>
        <p:txBody>
          <a:bodyPr/>
          <a:lstStyle/>
          <a:p>
            <a:fld id="{9A15B461-C16D-426C-A337-FBC029A285F8}" type="slidenum">
              <a:rPr lang="ca-ES" smtClean="0"/>
              <a:t>‹#›</a:t>
            </a:fld>
            <a:endParaRPr lang="ca-ES"/>
          </a:p>
        </p:txBody>
      </p:sp>
    </p:spTree>
    <p:extLst>
      <p:ext uri="{BB962C8B-B14F-4D97-AF65-F5344CB8AC3E}">
        <p14:creationId xmlns:p14="http://schemas.microsoft.com/office/powerpoint/2010/main" val="728294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893DD01-0C1B-4582-B459-093C5EBDED44}"/>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ca-ES"/>
          </a:p>
        </p:txBody>
      </p:sp>
      <p:sp>
        <p:nvSpPr>
          <p:cNvPr id="3" name="Marcador de texto vertical 2">
            <a:extLst>
              <a:ext uri="{FF2B5EF4-FFF2-40B4-BE49-F238E27FC236}">
                <a16:creationId xmlns:a16="http://schemas.microsoft.com/office/drawing/2014/main" id="{240FF8B5-B656-480E-8656-EACD96EF798D}"/>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a:extLst>
              <a:ext uri="{FF2B5EF4-FFF2-40B4-BE49-F238E27FC236}">
                <a16:creationId xmlns:a16="http://schemas.microsoft.com/office/drawing/2014/main" id="{9F98E695-27A9-4982-AAC3-CEF1FD9DFD0D}"/>
              </a:ext>
            </a:extLst>
          </p:cNvPr>
          <p:cNvSpPr>
            <a:spLocks noGrp="1"/>
          </p:cNvSpPr>
          <p:nvPr>
            <p:ph type="dt" sz="half" idx="10"/>
          </p:nvPr>
        </p:nvSpPr>
        <p:spPr/>
        <p:txBody>
          <a:bodyPr/>
          <a:lstStyle/>
          <a:p>
            <a:fld id="{DFE01261-5BA9-47D7-BD4C-5B241D0732E3}" type="datetimeFigureOut">
              <a:rPr lang="ca-ES" smtClean="0"/>
              <a:t>30/10/2025</a:t>
            </a:fld>
            <a:endParaRPr lang="ca-ES"/>
          </a:p>
        </p:txBody>
      </p:sp>
      <p:sp>
        <p:nvSpPr>
          <p:cNvPr id="5" name="Marcador de pie de página 4">
            <a:extLst>
              <a:ext uri="{FF2B5EF4-FFF2-40B4-BE49-F238E27FC236}">
                <a16:creationId xmlns:a16="http://schemas.microsoft.com/office/drawing/2014/main" id="{A1826E3A-01AE-4E98-8A02-5AD9E287D421}"/>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a16="http://schemas.microsoft.com/office/drawing/2014/main" id="{EC561CD2-72FF-44CA-875D-54B954ED26B5}"/>
              </a:ext>
            </a:extLst>
          </p:cNvPr>
          <p:cNvSpPr>
            <a:spLocks noGrp="1"/>
          </p:cNvSpPr>
          <p:nvPr>
            <p:ph type="sldNum" sz="quarter" idx="12"/>
          </p:nvPr>
        </p:nvSpPr>
        <p:spPr/>
        <p:txBody>
          <a:bodyPr/>
          <a:lstStyle/>
          <a:p>
            <a:fld id="{9A15B461-C16D-426C-A337-FBC029A285F8}" type="slidenum">
              <a:rPr lang="ca-ES" smtClean="0"/>
              <a:t>‹#›</a:t>
            </a:fld>
            <a:endParaRPr lang="ca-ES"/>
          </a:p>
        </p:txBody>
      </p:sp>
    </p:spTree>
    <p:extLst>
      <p:ext uri="{BB962C8B-B14F-4D97-AF65-F5344CB8AC3E}">
        <p14:creationId xmlns:p14="http://schemas.microsoft.com/office/powerpoint/2010/main" val="25936547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Nadpis a obsah">
    <p:spTree>
      <p:nvGrpSpPr>
        <p:cNvPr id="1" name=""/>
        <p:cNvGrpSpPr/>
        <p:nvPr/>
      </p:nvGrpSpPr>
      <p:grpSpPr>
        <a:xfrm>
          <a:off x="0" y="0"/>
          <a:ext cx="0" cy="0"/>
          <a:chOff x="0" y="0"/>
          <a:chExt cx="0" cy="0"/>
        </a:xfrm>
      </p:grpSpPr>
      <p:pic>
        <p:nvPicPr>
          <p:cNvPr id="6" name="Grafický objekt 5">
            <a:extLst>
              <a:ext uri="{FF2B5EF4-FFF2-40B4-BE49-F238E27FC236}">
                <a16:creationId xmlns:a16="http://schemas.microsoft.com/office/drawing/2014/main" id="{F5A131D6-0B61-C04C-91F4-682762695AB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44" y="1"/>
            <a:ext cx="12212512" cy="6869288"/>
          </a:xfrm>
          <a:prstGeom prst="rect">
            <a:avLst/>
          </a:prstGeom>
        </p:spPr>
      </p:pic>
      <p:pic>
        <p:nvPicPr>
          <p:cNvPr id="11" name="Grafický objekt 10">
            <a:extLst>
              <a:ext uri="{FF2B5EF4-FFF2-40B4-BE49-F238E27FC236}">
                <a16:creationId xmlns:a16="http://schemas.microsoft.com/office/drawing/2014/main" id="{D3C89706-9470-7D01-5A64-B6C2A1DB8728}"/>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144" y="-7815"/>
            <a:ext cx="2743199" cy="6858000"/>
          </a:xfrm>
          <a:prstGeom prst="rect">
            <a:avLst/>
          </a:prstGeom>
        </p:spPr>
      </p:pic>
      <p:sp>
        <p:nvSpPr>
          <p:cNvPr id="13" name="Obdélník 12">
            <a:extLst>
              <a:ext uri="{FF2B5EF4-FFF2-40B4-BE49-F238E27FC236}">
                <a16:creationId xmlns:a16="http://schemas.microsoft.com/office/drawing/2014/main" id="{DE7550B6-8147-0298-8B33-2D293454C7A0}"/>
              </a:ext>
            </a:extLst>
          </p:cNvPr>
          <p:cNvSpPr/>
          <p:nvPr userDrawn="1"/>
        </p:nvSpPr>
        <p:spPr>
          <a:xfrm>
            <a:off x="643670" y="529682"/>
            <a:ext cx="10896599" cy="57986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5" name="Grafický objekt 4">
            <a:extLst>
              <a:ext uri="{FF2B5EF4-FFF2-40B4-BE49-F238E27FC236}">
                <a16:creationId xmlns:a16="http://schemas.microsoft.com/office/drawing/2014/main" id="{91E73527-EF80-E607-C2E0-7DC2C69DFAE6}"/>
              </a:ext>
            </a:extLst>
          </p:cNvPr>
          <p:cNvPicPr>
            <a:picLocks/>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16200000">
            <a:off x="7361927" y="2175884"/>
            <a:ext cx="6020805" cy="2506230"/>
          </a:xfrm>
          <a:prstGeom prst="rect">
            <a:avLst/>
          </a:prstGeom>
        </p:spPr>
      </p:pic>
      <p:pic>
        <p:nvPicPr>
          <p:cNvPr id="10" name="Grafický objekt 9">
            <a:extLst>
              <a:ext uri="{FF2B5EF4-FFF2-40B4-BE49-F238E27FC236}">
                <a16:creationId xmlns:a16="http://schemas.microsoft.com/office/drawing/2014/main" id="{51231657-CCCD-0E9D-68A6-07B5ABC9C3E2}"/>
              </a:ext>
            </a:extLst>
          </p:cNvPr>
          <p:cNvPicPr>
            <a:picLocks noChangeAspect="1"/>
          </p:cNvPicPr>
          <p:nvPr userDrawn="1"/>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419603" y="1472023"/>
            <a:ext cx="2628903" cy="1070173"/>
          </a:xfrm>
          <a:prstGeom prst="rect">
            <a:avLst/>
          </a:prstGeom>
        </p:spPr>
      </p:pic>
      <p:pic>
        <p:nvPicPr>
          <p:cNvPr id="2" name="Obrázek 1">
            <a:extLst>
              <a:ext uri="{FF2B5EF4-FFF2-40B4-BE49-F238E27FC236}">
                <a16:creationId xmlns:a16="http://schemas.microsoft.com/office/drawing/2014/main" id="{AB407EF2-9794-F002-50C9-D44A0C39572A}"/>
              </a:ext>
            </a:extLst>
          </p:cNvPr>
          <p:cNvPicPr>
            <a:picLocks noChangeAspect="1"/>
          </p:cNvPicPr>
          <p:nvPr userDrawn="1"/>
        </p:nvPicPr>
        <p:blipFill>
          <a:blip r:embed="rId10" cstate="hqprint">
            <a:extLst>
              <a:ext uri="{28A0092B-C50C-407E-A947-70E740481C1C}">
                <a14:useLocalDpi xmlns:a14="http://schemas.microsoft.com/office/drawing/2010/main" val="0"/>
              </a:ext>
            </a:extLst>
          </a:blip>
          <a:stretch>
            <a:fillRect/>
          </a:stretch>
        </p:blipFill>
        <p:spPr>
          <a:xfrm>
            <a:off x="9708825" y="5791357"/>
            <a:ext cx="1579419" cy="331355"/>
          </a:xfrm>
          <a:prstGeom prst="rect">
            <a:avLst/>
          </a:prstGeom>
        </p:spPr>
      </p:pic>
      <p:sp>
        <p:nvSpPr>
          <p:cNvPr id="3" name="Zástupný obsah 2">
            <a:extLst>
              <a:ext uri="{FF2B5EF4-FFF2-40B4-BE49-F238E27FC236}">
                <a16:creationId xmlns:a16="http://schemas.microsoft.com/office/drawing/2014/main" id="{9BA4B092-A965-B4BF-E9C3-9F42E6B5FA34}"/>
              </a:ext>
            </a:extLst>
          </p:cNvPr>
          <p:cNvSpPr txBox="1">
            <a:spLocks/>
          </p:cNvSpPr>
          <p:nvPr userDrawn="1"/>
        </p:nvSpPr>
        <p:spPr>
          <a:xfrm>
            <a:off x="825709" y="5812616"/>
            <a:ext cx="8834891" cy="39078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en-GB" sz="700" noProof="0">
                <a:solidFill>
                  <a:schemeClr val="tx1">
                    <a:lumMod val="65000"/>
                    <a:lumOff val="35000"/>
                  </a:schemeClr>
                </a:solidFill>
                <a:effectLst/>
                <a:latin typeface="Varela Round" pitchFamily="2" charset="-79"/>
                <a:ea typeface="Calibri" panose="020F0502020204030204" pitchFamily="34" charset="0"/>
                <a:cs typeface="Varela Round" pitchFamily="2" charset="-79"/>
              </a:rPr>
              <a:t>Funded by the European Union. Views and opinions expressed are however those of the author(s) only and do not necessarily reflect those of the European Union or the European Research Executive Agency. Neither the European Union nor the granting authority can be held responsible for them.</a:t>
            </a:r>
            <a:endParaRPr lang="en-GB" sz="700" noProof="0">
              <a:solidFill>
                <a:schemeClr val="tx1">
                  <a:lumMod val="65000"/>
                  <a:lumOff val="35000"/>
                </a:schemeClr>
              </a:solidFill>
              <a:latin typeface="Varela Round" pitchFamily="2" charset="-79"/>
              <a:cs typeface="Varela Round" pitchFamily="2" charset="-79"/>
            </a:endParaRPr>
          </a:p>
        </p:txBody>
      </p:sp>
      <p:sp>
        <p:nvSpPr>
          <p:cNvPr id="4" name="Obdélník 3">
            <a:extLst>
              <a:ext uri="{FF2B5EF4-FFF2-40B4-BE49-F238E27FC236}">
                <a16:creationId xmlns:a16="http://schemas.microsoft.com/office/drawing/2014/main" id="{E0A87F3E-BF06-8B98-4E93-DC9D405D3601}"/>
              </a:ext>
            </a:extLst>
          </p:cNvPr>
          <p:cNvSpPr/>
          <p:nvPr userDrawn="1"/>
        </p:nvSpPr>
        <p:spPr>
          <a:xfrm>
            <a:off x="643670" y="5624882"/>
            <a:ext cx="10896599" cy="41564"/>
          </a:xfrm>
          <a:prstGeom prst="rect">
            <a:avLst/>
          </a:prstGeom>
          <a:solidFill>
            <a:srgbClr val="007F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9280694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Úvodní snímek">
    <p:spTree>
      <p:nvGrpSpPr>
        <p:cNvPr id="1" name=""/>
        <p:cNvGrpSpPr/>
        <p:nvPr/>
      </p:nvGrpSpPr>
      <p:grpSpPr>
        <a:xfrm>
          <a:off x="0" y="0"/>
          <a:ext cx="0" cy="0"/>
          <a:chOff x="0" y="0"/>
          <a:chExt cx="0" cy="0"/>
        </a:xfrm>
      </p:grpSpPr>
      <p:pic>
        <p:nvPicPr>
          <p:cNvPr id="5" name="Grafický objekt 4">
            <a:extLst>
              <a:ext uri="{FF2B5EF4-FFF2-40B4-BE49-F238E27FC236}">
                <a16:creationId xmlns:a16="http://schemas.microsoft.com/office/drawing/2014/main" id="{EA069DE6-4884-4EDB-D6D1-9F109ECAD53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44" y="1"/>
            <a:ext cx="12212512" cy="6869288"/>
          </a:xfrm>
          <a:prstGeom prst="rect">
            <a:avLst/>
          </a:prstGeom>
        </p:spPr>
      </p:pic>
      <p:pic>
        <p:nvPicPr>
          <p:cNvPr id="6" name="Grafický objekt 5">
            <a:extLst>
              <a:ext uri="{FF2B5EF4-FFF2-40B4-BE49-F238E27FC236}">
                <a16:creationId xmlns:a16="http://schemas.microsoft.com/office/drawing/2014/main" id="{33778BE9-684B-CF76-1BF4-9F5D5F90E930}"/>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144" y="-7815"/>
            <a:ext cx="2743199" cy="6858000"/>
          </a:xfrm>
          <a:prstGeom prst="rect">
            <a:avLst/>
          </a:prstGeom>
        </p:spPr>
      </p:pic>
      <p:sp>
        <p:nvSpPr>
          <p:cNvPr id="10" name="Obdélník 9">
            <a:extLst>
              <a:ext uri="{FF2B5EF4-FFF2-40B4-BE49-F238E27FC236}">
                <a16:creationId xmlns:a16="http://schemas.microsoft.com/office/drawing/2014/main" id="{E561CFBA-4CA8-176A-3B0D-649DBB389EB6}"/>
              </a:ext>
            </a:extLst>
          </p:cNvPr>
          <p:cNvSpPr/>
          <p:nvPr userDrawn="1"/>
        </p:nvSpPr>
        <p:spPr>
          <a:xfrm>
            <a:off x="643670" y="529682"/>
            <a:ext cx="10896599" cy="57986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3" name="Obrázek 12">
            <a:extLst>
              <a:ext uri="{FF2B5EF4-FFF2-40B4-BE49-F238E27FC236}">
                <a16:creationId xmlns:a16="http://schemas.microsoft.com/office/drawing/2014/main" id="{02FC2A12-D0D0-E4A4-82FF-67C6228BB507}"/>
              </a:ext>
            </a:extLst>
          </p:cNvPr>
          <p:cNvPicPr>
            <a:picLocks noChangeAspect="1"/>
          </p:cNvPicPr>
          <p:nvPr userDrawn="1"/>
        </p:nvPicPr>
        <p:blipFill>
          <a:blip r:embed="rId6" cstate="hqprint">
            <a:extLst>
              <a:ext uri="{28A0092B-C50C-407E-A947-70E740481C1C}">
                <a14:useLocalDpi xmlns:a14="http://schemas.microsoft.com/office/drawing/2010/main" val="0"/>
              </a:ext>
            </a:extLst>
          </a:blip>
          <a:stretch>
            <a:fillRect/>
          </a:stretch>
        </p:blipFill>
        <p:spPr>
          <a:xfrm>
            <a:off x="9708825" y="5791357"/>
            <a:ext cx="1579419" cy="331355"/>
          </a:xfrm>
          <a:prstGeom prst="rect">
            <a:avLst/>
          </a:prstGeom>
        </p:spPr>
      </p:pic>
      <p:sp>
        <p:nvSpPr>
          <p:cNvPr id="14" name="Zástupný obsah 2">
            <a:extLst>
              <a:ext uri="{FF2B5EF4-FFF2-40B4-BE49-F238E27FC236}">
                <a16:creationId xmlns:a16="http://schemas.microsoft.com/office/drawing/2014/main" id="{4D50E074-D0C1-C511-7647-FD5D1CE9A0C0}"/>
              </a:ext>
            </a:extLst>
          </p:cNvPr>
          <p:cNvSpPr txBox="1">
            <a:spLocks/>
          </p:cNvSpPr>
          <p:nvPr userDrawn="1"/>
        </p:nvSpPr>
        <p:spPr>
          <a:xfrm>
            <a:off x="825709" y="5812616"/>
            <a:ext cx="8834891" cy="39078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en-GB" sz="700" noProof="0">
                <a:solidFill>
                  <a:schemeClr val="tx1">
                    <a:lumMod val="65000"/>
                    <a:lumOff val="35000"/>
                  </a:schemeClr>
                </a:solidFill>
                <a:effectLst/>
                <a:latin typeface="Varela Round" pitchFamily="2" charset="-79"/>
                <a:ea typeface="Calibri" panose="020F0502020204030204" pitchFamily="34" charset="0"/>
                <a:cs typeface="Varela Round" pitchFamily="2" charset="-79"/>
              </a:rPr>
              <a:t>Funded by the European Union. Views and opinions expressed are however those of the author(s) only and do not necessarily reflect those of the European Union or the European Research Executive Agency. Neither the European Union nor the granting authority can be held responsible for them.</a:t>
            </a:r>
            <a:endParaRPr lang="en-GB" sz="700" noProof="0">
              <a:solidFill>
                <a:schemeClr val="tx1">
                  <a:lumMod val="65000"/>
                  <a:lumOff val="35000"/>
                </a:schemeClr>
              </a:solidFill>
              <a:latin typeface="Varela Round" pitchFamily="2" charset="-79"/>
              <a:cs typeface="Varela Round" pitchFamily="2" charset="-79"/>
            </a:endParaRPr>
          </a:p>
        </p:txBody>
      </p:sp>
      <p:sp>
        <p:nvSpPr>
          <p:cNvPr id="16" name="Obdélník 15">
            <a:extLst>
              <a:ext uri="{FF2B5EF4-FFF2-40B4-BE49-F238E27FC236}">
                <a16:creationId xmlns:a16="http://schemas.microsoft.com/office/drawing/2014/main" id="{35E77DA1-897C-3031-FACC-4420EA71FEF7}"/>
              </a:ext>
            </a:extLst>
          </p:cNvPr>
          <p:cNvSpPr/>
          <p:nvPr userDrawn="1"/>
        </p:nvSpPr>
        <p:spPr>
          <a:xfrm>
            <a:off x="643670" y="5624882"/>
            <a:ext cx="10896599" cy="41564"/>
          </a:xfrm>
          <a:prstGeom prst="rect">
            <a:avLst/>
          </a:prstGeom>
          <a:solidFill>
            <a:srgbClr val="007F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2" name="Grafický objekt 11">
            <a:extLst>
              <a:ext uri="{FF2B5EF4-FFF2-40B4-BE49-F238E27FC236}">
                <a16:creationId xmlns:a16="http://schemas.microsoft.com/office/drawing/2014/main" id="{B3BA2906-521D-BC0B-6AD3-09DB154A5F96}"/>
              </a:ext>
            </a:extLst>
          </p:cNvPr>
          <p:cNvPicPr>
            <a:picLocks noChangeAspect="1"/>
          </p:cNvPicPr>
          <p:nvPr userDrawn="1"/>
        </p:nvPicPr>
        <p:blipFill>
          <a:blip r:embed="rId7" cstate="hq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25709" y="728569"/>
            <a:ext cx="782955" cy="318725"/>
          </a:xfrm>
          <a:prstGeom prst="rect">
            <a:avLst/>
          </a:prstGeom>
        </p:spPr>
      </p:pic>
      <p:sp>
        <p:nvSpPr>
          <p:cNvPr id="15" name="Zástupný obsah 2">
            <a:extLst>
              <a:ext uri="{FF2B5EF4-FFF2-40B4-BE49-F238E27FC236}">
                <a16:creationId xmlns:a16="http://schemas.microsoft.com/office/drawing/2014/main" id="{E0697B74-3B5A-3473-2674-4645A8166EF7}"/>
              </a:ext>
            </a:extLst>
          </p:cNvPr>
          <p:cNvSpPr>
            <a:spLocks noGrp="1"/>
          </p:cNvSpPr>
          <p:nvPr>
            <p:ph idx="1"/>
          </p:nvPr>
        </p:nvSpPr>
        <p:spPr>
          <a:xfrm>
            <a:off x="6091969" y="755644"/>
            <a:ext cx="5099306" cy="4636624"/>
          </a:xfrm>
          <a:noFill/>
        </p:spPr>
        <p:txBody>
          <a:bodyPr/>
          <a:lstStyle>
            <a:lvl1pPr marL="0" indent="0">
              <a:buNone/>
              <a:defRPr sz="3200">
                <a:no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endParaRPr lang="cs-CZ"/>
          </a:p>
        </p:txBody>
      </p:sp>
    </p:spTree>
    <p:extLst>
      <p:ext uri="{BB962C8B-B14F-4D97-AF65-F5344CB8AC3E}">
        <p14:creationId xmlns:p14="http://schemas.microsoft.com/office/powerpoint/2010/main" val="2027665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6AE751-B403-4828-A174-5FFF125CF4ED}"/>
              </a:ext>
            </a:extLst>
          </p:cNvPr>
          <p:cNvSpPr>
            <a:spLocks noGrp="1"/>
          </p:cNvSpPr>
          <p:nvPr>
            <p:ph type="title"/>
          </p:nvPr>
        </p:nvSpPr>
        <p:spPr/>
        <p:txBody>
          <a:bodyPr/>
          <a:lstStyle/>
          <a:p>
            <a:r>
              <a:rPr lang="es-ES"/>
              <a:t>Haga clic para modificar el estilo de título del patrón</a:t>
            </a:r>
            <a:endParaRPr lang="ca-ES"/>
          </a:p>
        </p:txBody>
      </p:sp>
      <p:sp>
        <p:nvSpPr>
          <p:cNvPr id="3" name="Marcador de contenido 2">
            <a:extLst>
              <a:ext uri="{FF2B5EF4-FFF2-40B4-BE49-F238E27FC236}">
                <a16:creationId xmlns:a16="http://schemas.microsoft.com/office/drawing/2014/main" id="{6F1111B9-B70D-437C-9BC9-B6F37A93FAD2}"/>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a:extLst>
              <a:ext uri="{FF2B5EF4-FFF2-40B4-BE49-F238E27FC236}">
                <a16:creationId xmlns:a16="http://schemas.microsoft.com/office/drawing/2014/main" id="{BF1CE169-396C-4FB2-8DC2-437F7128D166}"/>
              </a:ext>
            </a:extLst>
          </p:cNvPr>
          <p:cNvSpPr>
            <a:spLocks noGrp="1"/>
          </p:cNvSpPr>
          <p:nvPr>
            <p:ph type="dt" sz="half" idx="10"/>
          </p:nvPr>
        </p:nvSpPr>
        <p:spPr/>
        <p:txBody>
          <a:bodyPr/>
          <a:lstStyle/>
          <a:p>
            <a:fld id="{DFE01261-5BA9-47D7-BD4C-5B241D0732E3}" type="datetimeFigureOut">
              <a:rPr lang="ca-ES" smtClean="0"/>
              <a:t>30/10/2025</a:t>
            </a:fld>
            <a:endParaRPr lang="ca-ES"/>
          </a:p>
        </p:txBody>
      </p:sp>
      <p:sp>
        <p:nvSpPr>
          <p:cNvPr id="5" name="Marcador de pie de página 4">
            <a:extLst>
              <a:ext uri="{FF2B5EF4-FFF2-40B4-BE49-F238E27FC236}">
                <a16:creationId xmlns:a16="http://schemas.microsoft.com/office/drawing/2014/main" id="{752520AB-BD9A-4566-A57D-B64FA6C45800}"/>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a16="http://schemas.microsoft.com/office/drawing/2014/main" id="{12162344-1316-4BEE-A0EA-F5799BE019AE}"/>
              </a:ext>
            </a:extLst>
          </p:cNvPr>
          <p:cNvSpPr>
            <a:spLocks noGrp="1"/>
          </p:cNvSpPr>
          <p:nvPr>
            <p:ph type="sldNum" sz="quarter" idx="12"/>
          </p:nvPr>
        </p:nvSpPr>
        <p:spPr/>
        <p:txBody>
          <a:bodyPr/>
          <a:lstStyle/>
          <a:p>
            <a:fld id="{9A15B461-C16D-426C-A337-FBC029A285F8}" type="slidenum">
              <a:rPr lang="ca-ES" smtClean="0"/>
              <a:t>‹#›</a:t>
            </a:fld>
            <a:endParaRPr lang="ca-ES"/>
          </a:p>
        </p:txBody>
      </p:sp>
    </p:spTree>
    <p:extLst>
      <p:ext uri="{BB962C8B-B14F-4D97-AF65-F5344CB8AC3E}">
        <p14:creationId xmlns:p14="http://schemas.microsoft.com/office/powerpoint/2010/main" val="3402578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F4A3A2-E568-4743-A7B3-6A2024F9F35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ca-ES"/>
          </a:p>
        </p:txBody>
      </p:sp>
      <p:sp>
        <p:nvSpPr>
          <p:cNvPr id="3" name="Marcador de texto 2">
            <a:extLst>
              <a:ext uri="{FF2B5EF4-FFF2-40B4-BE49-F238E27FC236}">
                <a16:creationId xmlns:a16="http://schemas.microsoft.com/office/drawing/2014/main" id="{1A0AB466-71EF-4BC7-A647-1C43A215AAB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id="{83972D30-33CE-410F-AE2E-D38AFBE4AA00}"/>
              </a:ext>
            </a:extLst>
          </p:cNvPr>
          <p:cNvSpPr>
            <a:spLocks noGrp="1"/>
          </p:cNvSpPr>
          <p:nvPr>
            <p:ph type="dt" sz="half" idx="10"/>
          </p:nvPr>
        </p:nvSpPr>
        <p:spPr/>
        <p:txBody>
          <a:bodyPr/>
          <a:lstStyle/>
          <a:p>
            <a:fld id="{DFE01261-5BA9-47D7-BD4C-5B241D0732E3}" type="datetimeFigureOut">
              <a:rPr lang="ca-ES" smtClean="0"/>
              <a:t>30/10/2025</a:t>
            </a:fld>
            <a:endParaRPr lang="ca-ES"/>
          </a:p>
        </p:txBody>
      </p:sp>
      <p:sp>
        <p:nvSpPr>
          <p:cNvPr id="5" name="Marcador de pie de página 4">
            <a:extLst>
              <a:ext uri="{FF2B5EF4-FFF2-40B4-BE49-F238E27FC236}">
                <a16:creationId xmlns:a16="http://schemas.microsoft.com/office/drawing/2014/main" id="{CE91A4DF-C175-404D-8C54-A84DAB552C9C}"/>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a16="http://schemas.microsoft.com/office/drawing/2014/main" id="{408AF1E1-FF3F-4152-99A4-6ACE7B622EA9}"/>
              </a:ext>
            </a:extLst>
          </p:cNvPr>
          <p:cNvSpPr>
            <a:spLocks noGrp="1"/>
          </p:cNvSpPr>
          <p:nvPr>
            <p:ph type="sldNum" sz="quarter" idx="12"/>
          </p:nvPr>
        </p:nvSpPr>
        <p:spPr/>
        <p:txBody>
          <a:bodyPr/>
          <a:lstStyle/>
          <a:p>
            <a:fld id="{9A15B461-C16D-426C-A337-FBC029A285F8}" type="slidenum">
              <a:rPr lang="ca-ES" smtClean="0"/>
              <a:t>‹#›</a:t>
            </a:fld>
            <a:endParaRPr lang="ca-ES"/>
          </a:p>
        </p:txBody>
      </p:sp>
    </p:spTree>
    <p:extLst>
      <p:ext uri="{BB962C8B-B14F-4D97-AF65-F5344CB8AC3E}">
        <p14:creationId xmlns:p14="http://schemas.microsoft.com/office/powerpoint/2010/main" val="115257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207C71-0730-4C4D-8A7B-96E438B28F21}"/>
              </a:ext>
            </a:extLst>
          </p:cNvPr>
          <p:cNvSpPr>
            <a:spLocks noGrp="1"/>
          </p:cNvSpPr>
          <p:nvPr>
            <p:ph type="title"/>
          </p:nvPr>
        </p:nvSpPr>
        <p:spPr/>
        <p:txBody>
          <a:bodyPr/>
          <a:lstStyle/>
          <a:p>
            <a:r>
              <a:rPr lang="es-ES"/>
              <a:t>Haga clic para modificar el estilo de título del patrón</a:t>
            </a:r>
            <a:endParaRPr lang="ca-ES"/>
          </a:p>
        </p:txBody>
      </p:sp>
      <p:sp>
        <p:nvSpPr>
          <p:cNvPr id="3" name="Marcador de contenido 2">
            <a:extLst>
              <a:ext uri="{FF2B5EF4-FFF2-40B4-BE49-F238E27FC236}">
                <a16:creationId xmlns:a16="http://schemas.microsoft.com/office/drawing/2014/main" id="{2CB0C3AB-0F8D-4623-AE6C-DB2289A32158}"/>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contenido 3">
            <a:extLst>
              <a:ext uri="{FF2B5EF4-FFF2-40B4-BE49-F238E27FC236}">
                <a16:creationId xmlns:a16="http://schemas.microsoft.com/office/drawing/2014/main" id="{6E5E9B06-331F-4A19-AB3F-8CBBD923E3B8}"/>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5" name="Marcador de fecha 4">
            <a:extLst>
              <a:ext uri="{FF2B5EF4-FFF2-40B4-BE49-F238E27FC236}">
                <a16:creationId xmlns:a16="http://schemas.microsoft.com/office/drawing/2014/main" id="{D758951B-54F0-4BFA-85CB-53E76F7D0D3A}"/>
              </a:ext>
            </a:extLst>
          </p:cNvPr>
          <p:cNvSpPr>
            <a:spLocks noGrp="1"/>
          </p:cNvSpPr>
          <p:nvPr>
            <p:ph type="dt" sz="half" idx="10"/>
          </p:nvPr>
        </p:nvSpPr>
        <p:spPr/>
        <p:txBody>
          <a:bodyPr/>
          <a:lstStyle/>
          <a:p>
            <a:fld id="{DFE01261-5BA9-47D7-BD4C-5B241D0732E3}" type="datetimeFigureOut">
              <a:rPr lang="ca-ES" smtClean="0"/>
              <a:t>30/10/2025</a:t>
            </a:fld>
            <a:endParaRPr lang="ca-ES"/>
          </a:p>
        </p:txBody>
      </p:sp>
      <p:sp>
        <p:nvSpPr>
          <p:cNvPr id="6" name="Marcador de pie de página 5">
            <a:extLst>
              <a:ext uri="{FF2B5EF4-FFF2-40B4-BE49-F238E27FC236}">
                <a16:creationId xmlns:a16="http://schemas.microsoft.com/office/drawing/2014/main" id="{F8EF74CC-C662-4A93-9DF3-176955787C5F}"/>
              </a:ext>
            </a:extLst>
          </p:cNvPr>
          <p:cNvSpPr>
            <a:spLocks noGrp="1"/>
          </p:cNvSpPr>
          <p:nvPr>
            <p:ph type="ftr" sz="quarter" idx="11"/>
          </p:nvPr>
        </p:nvSpPr>
        <p:spPr/>
        <p:txBody>
          <a:bodyPr/>
          <a:lstStyle/>
          <a:p>
            <a:endParaRPr lang="ca-ES"/>
          </a:p>
        </p:txBody>
      </p:sp>
      <p:sp>
        <p:nvSpPr>
          <p:cNvPr id="7" name="Marcador de número de diapositiva 6">
            <a:extLst>
              <a:ext uri="{FF2B5EF4-FFF2-40B4-BE49-F238E27FC236}">
                <a16:creationId xmlns:a16="http://schemas.microsoft.com/office/drawing/2014/main" id="{59E4EB8A-9D11-4A7A-8411-F410DC40390A}"/>
              </a:ext>
            </a:extLst>
          </p:cNvPr>
          <p:cNvSpPr>
            <a:spLocks noGrp="1"/>
          </p:cNvSpPr>
          <p:nvPr>
            <p:ph type="sldNum" sz="quarter" idx="12"/>
          </p:nvPr>
        </p:nvSpPr>
        <p:spPr/>
        <p:txBody>
          <a:bodyPr/>
          <a:lstStyle/>
          <a:p>
            <a:fld id="{9A15B461-C16D-426C-A337-FBC029A285F8}" type="slidenum">
              <a:rPr lang="ca-ES" smtClean="0"/>
              <a:t>‹#›</a:t>
            </a:fld>
            <a:endParaRPr lang="ca-ES"/>
          </a:p>
        </p:txBody>
      </p:sp>
    </p:spTree>
    <p:extLst>
      <p:ext uri="{BB962C8B-B14F-4D97-AF65-F5344CB8AC3E}">
        <p14:creationId xmlns:p14="http://schemas.microsoft.com/office/powerpoint/2010/main" val="416092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923E86-99E7-499C-9FA0-AA9810EB6174}"/>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ca-ES"/>
          </a:p>
        </p:txBody>
      </p:sp>
      <p:sp>
        <p:nvSpPr>
          <p:cNvPr id="3" name="Marcador de texto 2">
            <a:extLst>
              <a:ext uri="{FF2B5EF4-FFF2-40B4-BE49-F238E27FC236}">
                <a16:creationId xmlns:a16="http://schemas.microsoft.com/office/drawing/2014/main" id="{AA81728F-09DB-435A-A57C-ACC34A95FB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ABC9AA9D-1781-45A2-9F77-C2F4AD40079E}"/>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5" name="Marcador de texto 4">
            <a:extLst>
              <a:ext uri="{FF2B5EF4-FFF2-40B4-BE49-F238E27FC236}">
                <a16:creationId xmlns:a16="http://schemas.microsoft.com/office/drawing/2014/main" id="{3F4D3603-788C-42B0-BB0F-BD5399A01D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C7BB54DD-7548-4D6B-943F-64000EFE17FB}"/>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7" name="Marcador de fecha 6">
            <a:extLst>
              <a:ext uri="{FF2B5EF4-FFF2-40B4-BE49-F238E27FC236}">
                <a16:creationId xmlns:a16="http://schemas.microsoft.com/office/drawing/2014/main" id="{36B7456F-55CD-4944-BA54-D1223B996F85}"/>
              </a:ext>
            </a:extLst>
          </p:cNvPr>
          <p:cNvSpPr>
            <a:spLocks noGrp="1"/>
          </p:cNvSpPr>
          <p:nvPr>
            <p:ph type="dt" sz="half" idx="10"/>
          </p:nvPr>
        </p:nvSpPr>
        <p:spPr/>
        <p:txBody>
          <a:bodyPr/>
          <a:lstStyle/>
          <a:p>
            <a:fld id="{DFE01261-5BA9-47D7-BD4C-5B241D0732E3}" type="datetimeFigureOut">
              <a:rPr lang="ca-ES" smtClean="0"/>
              <a:t>30/10/2025</a:t>
            </a:fld>
            <a:endParaRPr lang="ca-ES"/>
          </a:p>
        </p:txBody>
      </p:sp>
      <p:sp>
        <p:nvSpPr>
          <p:cNvPr id="8" name="Marcador de pie de página 7">
            <a:extLst>
              <a:ext uri="{FF2B5EF4-FFF2-40B4-BE49-F238E27FC236}">
                <a16:creationId xmlns:a16="http://schemas.microsoft.com/office/drawing/2014/main" id="{9A447087-5B1C-412D-BED1-D36635B746BB}"/>
              </a:ext>
            </a:extLst>
          </p:cNvPr>
          <p:cNvSpPr>
            <a:spLocks noGrp="1"/>
          </p:cNvSpPr>
          <p:nvPr>
            <p:ph type="ftr" sz="quarter" idx="11"/>
          </p:nvPr>
        </p:nvSpPr>
        <p:spPr/>
        <p:txBody>
          <a:bodyPr/>
          <a:lstStyle/>
          <a:p>
            <a:endParaRPr lang="ca-ES"/>
          </a:p>
        </p:txBody>
      </p:sp>
      <p:sp>
        <p:nvSpPr>
          <p:cNvPr id="9" name="Marcador de número de diapositiva 8">
            <a:extLst>
              <a:ext uri="{FF2B5EF4-FFF2-40B4-BE49-F238E27FC236}">
                <a16:creationId xmlns:a16="http://schemas.microsoft.com/office/drawing/2014/main" id="{34DEA115-C8DC-4F4F-9F0F-6DE21C5AB802}"/>
              </a:ext>
            </a:extLst>
          </p:cNvPr>
          <p:cNvSpPr>
            <a:spLocks noGrp="1"/>
          </p:cNvSpPr>
          <p:nvPr>
            <p:ph type="sldNum" sz="quarter" idx="12"/>
          </p:nvPr>
        </p:nvSpPr>
        <p:spPr/>
        <p:txBody>
          <a:bodyPr/>
          <a:lstStyle/>
          <a:p>
            <a:fld id="{9A15B461-C16D-426C-A337-FBC029A285F8}" type="slidenum">
              <a:rPr lang="ca-ES" smtClean="0"/>
              <a:t>‹#›</a:t>
            </a:fld>
            <a:endParaRPr lang="ca-ES"/>
          </a:p>
        </p:txBody>
      </p:sp>
    </p:spTree>
    <p:extLst>
      <p:ext uri="{BB962C8B-B14F-4D97-AF65-F5344CB8AC3E}">
        <p14:creationId xmlns:p14="http://schemas.microsoft.com/office/powerpoint/2010/main" val="41231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41CFDF-3813-4121-8139-557305DFA392}"/>
              </a:ext>
            </a:extLst>
          </p:cNvPr>
          <p:cNvSpPr>
            <a:spLocks noGrp="1"/>
          </p:cNvSpPr>
          <p:nvPr>
            <p:ph type="title"/>
          </p:nvPr>
        </p:nvSpPr>
        <p:spPr/>
        <p:txBody>
          <a:bodyPr/>
          <a:lstStyle/>
          <a:p>
            <a:r>
              <a:rPr lang="es-ES"/>
              <a:t>Haga clic para modificar el estilo de título del patrón</a:t>
            </a:r>
            <a:endParaRPr lang="ca-ES"/>
          </a:p>
        </p:txBody>
      </p:sp>
      <p:sp>
        <p:nvSpPr>
          <p:cNvPr id="3" name="Marcador de fecha 2">
            <a:extLst>
              <a:ext uri="{FF2B5EF4-FFF2-40B4-BE49-F238E27FC236}">
                <a16:creationId xmlns:a16="http://schemas.microsoft.com/office/drawing/2014/main" id="{00249F3E-2F06-42B2-A9D4-33F9A0B1D359}"/>
              </a:ext>
            </a:extLst>
          </p:cNvPr>
          <p:cNvSpPr>
            <a:spLocks noGrp="1"/>
          </p:cNvSpPr>
          <p:nvPr>
            <p:ph type="dt" sz="half" idx="10"/>
          </p:nvPr>
        </p:nvSpPr>
        <p:spPr/>
        <p:txBody>
          <a:bodyPr/>
          <a:lstStyle/>
          <a:p>
            <a:fld id="{DFE01261-5BA9-47D7-BD4C-5B241D0732E3}" type="datetimeFigureOut">
              <a:rPr lang="ca-ES" smtClean="0"/>
              <a:t>30/10/2025</a:t>
            </a:fld>
            <a:endParaRPr lang="ca-ES"/>
          </a:p>
        </p:txBody>
      </p:sp>
      <p:sp>
        <p:nvSpPr>
          <p:cNvPr id="4" name="Marcador de pie de página 3">
            <a:extLst>
              <a:ext uri="{FF2B5EF4-FFF2-40B4-BE49-F238E27FC236}">
                <a16:creationId xmlns:a16="http://schemas.microsoft.com/office/drawing/2014/main" id="{DA44A2C3-C7D0-415A-91D3-040756E73016}"/>
              </a:ext>
            </a:extLst>
          </p:cNvPr>
          <p:cNvSpPr>
            <a:spLocks noGrp="1"/>
          </p:cNvSpPr>
          <p:nvPr>
            <p:ph type="ftr" sz="quarter" idx="11"/>
          </p:nvPr>
        </p:nvSpPr>
        <p:spPr/>
        <p:txBody>
          <a:bodyPr/>
          <a:lstStyle/>
          <a:p>
            <a:endParaRPr lang="ca-ES"/>
          </a:p>
        </p:txBody>
      </p:sp>
      <p:sp>
        <p:nvSpPr>
          <p:cNvPr id="5" name="Marcador de número de diapositiva 4">
            <a:extLst>
              <a:ext uri="{FF2B5EF4-FFF2-40B4-BE49-F238E27FC236}">
                <a16:creationId xmlns:a16="http://schemas.microsoft.com/office/drawing/2014/main" id="{B834835F-51EC-4006-898C-324202CB0948}"/>
              </a:ext>
            </a:extLst>
          </p:cNvPr>
          <p:cNvSpPr>
            <a:spLocks noGrp="1"/>
          </p:cNvSpPr>
          <p:nvPr>
            <p:ph type="sldNum" sz="quarter" idx="12"/>
          </p:nvPr>
        </p:nvSpPr>
        <p:spPr/>
        <p:txBody>
          <a:bodyPr/>
          <a:lstStyle/>
          <a:p>
            <a:fld id="{9A15B461-C16D-426C-A337-FBC029A285F8}" type="slidenum">
              <a:rPr lang="ca-ES" smtClean="0"/>
              <a:t>‹#›</a:t>
            </a:fld>
            <a:endParaRPr lang="ca-ES"/>
          </a:p>
        </p:txBody>
      </p:sp>
    </p:spTree>
    <p:extLst>
      <p:ext uri="{BB962C8B-B14F-4D97-AF65-F5344CB8AC3E}">
        <p14:creationId xmlns:p14="http://schemas.microsoft.com/office/powerpoint/2010/main" val="1892813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55127FCA-4FEE-40BD-81EE-BC4D9520A2C6}"/>
              </a:ext>
            </a:extLst>
          </p:cNvPr>
          <p:cNvSpPr>
            <a:spLocks noGrp="1"/>
          </p:cNvSpPr>
          <p:nvPr>
            <p:ph type="dt" sz="half" idx="10"/>
          </p:nvPr>
        </p:nvSpPr>
        <p:spPr/>
        <p:txBody>
          <a:bodyPr/>
          <a:lstStyle/>
          <a:p>
            <a:fld id="{DFE01261-5BA9-47D7-BD4C-5B241D0732E3}" type="datetimeFigureOut">
              <a:rPr lang="ca-ES" smtClean="0"/>
              <a:t>30/10/2025</a:t>
            </a:fld>
            <a:endParaRPr lang="ca-ES"/>
          </a:p>
        </p:txBody>
      </p:sp>
      <p:sp>
        <p:nvSpPr>
          <p:cNvPr id="3" name="Marcador de pie de página 2">
            <a:extLst>
              <a:ext uri="{FF2B5EF4-FFF2-40B4-BE49-F238E27FC236}">
                <a16:creationId xmlns:a16="http://schemas.microsoft.com/office/drawing/2014/main" id="{EC33B712-DEB4-4A79-A0EC-503055B24FE4}"/>
              </a:ext>
            </a:extLst>
          </p:cNvPr>
          <p:cNvSpPr>
            <a:spLocks noGrp="1"/>
          </p:cNvSpPr>
          <p:nvPr>
            <p:ph type="ftr" sz="quarter" idx="11"/>
          </p:nvPr>
        </p:nvSpPr>
        <p:spPr/>
        <p:txBody>
          <a:bodyPr/>
          <a:lstStyle/>
          <a:p>
            <a:endParaRPr lang="ca-ES"/>
          </a:p>
        </p:txBody>
      </p:sp>
      <p:sp>
        <p:nvSpPr>
          <p:cNvPr id="4" name="Marcador de número de diapositiva 3">
            <a:extLst>
              <a:ext uri="{FF2B5EF4-FFF2-40B4-BE49-F238E27FC236}">
                <a16:creationId xmlns:a16="http://schemas.microsoft.com/office/drawing/2014/main" id="{5BB9123C-25B0-47CD-893D-D443CADA2AFE}"/>
              </a:ext>
            </a:extLst>
          </p:cNvPr>
          <p:cNvSpPr>
            <a:spLocks noGrp="1"/>
          </p:cNvSpPr>
          <p:nvPr>
            <p:ph type="sldNum" sz="quarter" idx="12"/>
          </p:nvPr>
        </p:nvSpPr>
        <p:spPr/>
        <p:txBody>
          <a:bodyPr/>
          <a:lstStyle/>
          <a:p>
            <a:fld id="{9A15B461-C16D-426C-A337-FBC029A285F8}" type="slidenum">
              <a:rPr lang="ca-ES" smtClean="0"/>
              <a:t>‹#›</a:t>
            </a:fld>
            <a:endParaRPr lang="ca-ES"/>
          </a:p>
        </p:txBody>
      </p:sp>
    </p:spTree>
    <p:extLst>
      <p:ext uri="{BB962C8B-B14F-4D97-AF65-F5344CB8AC3E}">
        <p14:creationId xmlns:p14="http://schemas.microsoft.com/office/powerpoint/2010/main" val="2106947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A4758B-321A-4998-902A-A45CDACCBC5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ca-ES"/>
          </a:p>
        </p:txBody>
      </p:sp>
      <p:sp>
        <p:nvSpPr>
          <p:cNvPr id="3" name="Marcador de contenido 2">
            <a:extLst>
              <a:ext uri="{FF2B5EF4-FFF2-40B4-BE49-F238E27FC236}">
                <a16:creationId xmlns:a16="http://schemas.microsoft.com/office/drawing/2014/main" id="{49110E9D-128C-483A-BB4A-EF70B5B0DA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texto 3">
            <a:extLst>
              <a:ext uri="{FF2B5EF4-FFF2-40B4-BE49-F238E27FC236}">
                <a16:creationId xmlns:a16="http://schemas.microsoft.com/office/drawing/2014/main" id="{C196A921-4AFA-4EAC-8905-B7CDD88339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9BA80C9A-C326-46A4-8F03-B7F292EA7D42}"/>
              </a:ext>
            </a:extLst>
          </p:cNvPr>
          <p:cNvSpPr>
            <a:spLocks noGrp="1"/>
          </p:cNvSpPr>
          <p:nvPr>
            <p:ph type="dt" sz="half" idx="10"/>
          </p:nvPr>
        </p:nvSpPr>
        <p:spPr/>
        <p:txBody>
          <a:bodyPr/>
          <a:lstStyle/>
          <a:p>
            <a:fld id="{DFE01261-5BA9-47D7-BD4C-5B241D0732E3}" type="datetimeFigureOut">
              <a:rPr lang="ca-ES" smtClean="0"/>
              <a:t>30/10/2025</a:t>
            </a:fld>
            <a:endParaRPr lang="ca-ES"/>
          </a:p>
        </p:txBody>
      </p:sp>
      <p:sp>
        <p:nvSpPr>
          <p:cNvPr id="6" name="Marcador de pie de página 5">
            <a:extLst>
              <a:ext uri="{FF2B5EF4-FFF2-40B4-BE49-F238E27FC236}">
                <a16:creationId xmlns:a16="http://schemas.microsoft.com/office/drawing/2014/main" id="{9B52C026-23D7-44C2-BA60-CA63DC0654F6}"/>
              </a:ext>
            </a:extLst>
          </p:cNvPr>
          <p:cNvSpPr>
            <a:spLocks noGrp="1"/>
          </p:cNvSpPr>
          <p:nvPr>
            <p:ph type="ftr" sz="quarter" idx="11"/>
          </p:nvPr>
        </p:nvSpPr>
        <p:spPr/>
        <p:txBody>
          <a:bodyPr/>
          <a:lstStyle/>
          <a:p>
            <a:endParaRPr lang="ca-ES"/>
          </a:p>
        </p:txBody>
      </p:sp>
      <p:sp>
        <p:nvSpPr>
          <p:cNvPr id="7" name="Marcador de número de diapositiva 6">
            <a:extLst>
              <a:ext uri="{FF2B5EF4-FFF2-40B4-BE49-F238E27FC236}">
                <a16:creationId xmlns:a16="http://schemas.microsoft.com/office/drawing/2014/main" id="{60133D24-7CD2-4A2F-8B89-67E1FD007C44}"/>
              </a:ext>
            </a:extLst>
          </p:cNvPr>
          <p:cNvSpPr>
            <a:spLocks noGrp="1"/>
          </p:cNvSpPr>
          <p:nvPr>
            <p:ph type="sldNum" sz="quarter" idx="12"/>
          </p:nvPr>
        </p:nvSpPr>
        <p:spPr/>
        <p:txBody>
          <a:bodyPr/>
          <a:lstStyle/>
          <a:p>
            <a:fld id="{9A15B461-C16D-426C-A337-FBC029A285F8}" type="slidenum">
              <a:rPr lang="ca-ES" smtClean="0"/>
              <a:t>‹#›</a:t>
            </a:fld>
            <a:endParaRPr lang="ca-ES"/>
          </a:p>
        </p:txBody>
      </p:sp>
    </p:spTree>
    <p:extLst>
      <p:ext uri="{BB962C8B-B14F-4D97-AF65-F5344CB8AC3E}">
        <p14:creationId xmlns:p14="http://schemas.microsoft.com/office/powerpoint/2010/main" val="4145487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5944A1-68DD-45AE-8EC8-D72B55C1785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ca-ES"/>
          </a:p>
        </p:txBody>
      </p:sp>
      <p:sp>
        <p:nvSpPr>
          <p:cNvPr id="3" name="Marcador de posición de imagen 2">
            <a:extLst>
              <a:ext uri="{FF2B5EF4-FFF2-40B4-BE49-F238E27FC236}">
                <a16:creationId xmlns:a16="http://schemas.microsoft.com/office/drawing/2014/main" id="{FF56F17E-366D-425A-9C8D-53BEDBDCCB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a-ES"/>
          </a:p>
        </p:txBody>
      </p:sp>
      <p:sp>
        <p:nvSpPr>
          <p:cNvPr id="4" name="Marcador de texto 3">
            <a:extLst>
              <a:ext uri="{FF2B5EF4-FFF2-40B4-BE49-F238E27FC236}">
                <a16:creationId xmlns:a16="http://schemas.microsoft.com/office/drawing/2014/main" id="{01A21CC4-5A73-4E32-8A0C-09C9E0D2D0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EB5E71BC-0A45-4AC4-B154-F6D8A8439053}"/>
              </a:ext>
            </a:extLst>
          </p:cNvPr>
          <p:cNvSpPr>
            <a:spLocks noGrp="1"/>
          </p:cNvSpPr>
          <p:nvPr>
            <p:ph type="dt" sz="half" idx="10"/>
          </p:nvPr>
        </p:nvSpPr>
        <p:spPr/>
        <p:txBody>
          <a:bodyPr/>
          <a:lstStyle/>
          <a:p>
            <a:fld id="{DFE01261-5BA9-47D7-BD4C-5B241D0732E3}" type="datetimeFigureOut">
              <a:rPr lang="ca-ES" smtClean="0"/>
              <a:t>30/10/2025</a:t>
            </a:fld>
            <a:endParaRPr lang="ca-ES"/>
          </a:p>
        </p:txBody>
      </p:sp>
      <p:sp>
        <p:nvSpPr>
          <p:cNvPr id="6" name="Marcador de pie de página 5">
            <a:extLst>
              <a:ext uri="{FF2B5EF4-FFF2-40B4-BE49-F238E27FC236}">
                <a16:creationId xmlns:a16="http://schemas.microsoft.com/office/drawing/2014/main" id="{C7D266DB-5D4E-4380-A0EE-84A37D76A513}"/>
              </a:ext>
            </a:extLst>
          </p:cNvPr>
          <p:cNvSpPr>
            <a:spLocks noGrp="1"/>
          </p:cNvSpPr>
          <p:nvPr>
            <p:ph type="ftr" sz="quarter" idx="11"/>
          </p:nvPr>
        </p:nvSpPr>
        <p:spPr/>
        <p:txBody>
          <a:bodyPr/>
          <a:lstStyle/>
          <a:p>
            <a:endParaRPr lang="ca-ES"/>
          </a:p>
        </p:txBody>
      </p:sp>
      <p:sp>
        <p:nvSpPr>
          <p:cNvPr id="7" name="Marcador de número de diapositiva 6">
            <a:extLst>
              <a:ext uri="{FF2B5EF4-FFF2-40B4-BE49-F238E27FC236}">
                <a16:creationId xmlns:a16="http://schemas.microsoft.com/office/drawing/2014/main" id="{97F7BC5A-2845-4DE4-BF49-72379BB5929E}"/>
              </a:ext>
            </a:extLst>
          </p:cNvPr>
          <p:cNvSpPr>
            <a:spLocks noGrp="1"/>
          </p:cNvSpPr>
          <p:nvPr>
            <p:ph type="sldNum" sz="quarter" idx="12"/>
          </p:nvPr>
        </p:nvSpPr>
        <p:spPr/>
        <p:txBody>
          <a:bodyPr/>
          <a:lstStyle/>
          <a:p>
            <a:fld id="{9A15B461-C16D-426C-A337-FBC029A285F8}" type="slidenum">
              <a:rPr lang="ca-ES" smtClean="0"/>
              <a:t>‹#›</a:t>
            </a:fld>
            <a:endParaRPr lang="ca-ES"/>
          </a:p>
        </p:txBody>
      </p:sp>
    </p:spTree>
    <p:extLst>
      <p:ext uri="{BB962C8B-B14F-4D97-AF65-F5344CB8AC3E}">
        <p14:creationId xmlns:p14="http://schemas.microsoft.com/office/powerpoint/2010/main" val="1964170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EA4D497-3288-4D2C-BE36-4F9BE3A43B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ca-ES"/>
          </a:p>
        </p:txBody>
      </p:sp>
      <p:sp>
        <p:nvSpPr>
          <p:cNvPr id="3" name="Marcador de texto 2">
            <a:extLst>
              <a:ext uri="{FF2B5EF4-FFF2-40B4-BE49-F238E27FC236}">
                <a16:creationId xmlns:a16="http://schemas.microsoft.com/office/drawing/2014/main" id="{8498133A-5B4C-4878-9DE0-3D57AEBCA73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a:extLst>
              <a:ext uri="{FF2B5EF4-FFF2-40B4-BE49-F238E27FC236}">
                <a16:creationId xmlns:a16="http://schemas.microsoft.com/office/drawing/2014/main" id="{BA2C4387-96E9-4379-9EEB-CA27B96575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E01261-5BA9-47D7-BD4C-5B241D0732E3}" type="datetimeFigureOut">
              <a:rPr lang="ca-ES" smtClean="0"/>
              <a:t>30/10/2025</a:t>
            </a:fld>
            <a:endParaRPr lang="ca-ES"/>
          </a:p>
        </p:txBody>
      </p:sp>
      <p:sp>
        <p:nvSpPr>
          <p:cNvPr id="5" name="Marcador de pie de página 4">
            <a:extLst>
              <a:ext uri="{FF2B5EF4-FFF2-40B4-BE49-F238E27FC236}">
                <a16:creationId xmlns:a16="http://schemas.microsoft.com/office/drawing/2014/main" id="{9489CEED-9A45-48B7-AB8D-F329756296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a-ES"/>
          </a:p>
        </p:txBody>
      </p:sp>
      <p:sp>
        <p:nvSpPr>
          <p:cNvPr id="6" name="Marcador de número de diapositiva 5">
            <a:extLst>
              <a:ext uri="{FF2B5EF4-FFF2-40B4-BE49-F238E27FC236}">
                <a16:creationId xmlns:a16="http://schemas.microsoft.com/office/drawing/2014/main" id="{0D9151D7-81FC-4A91-9974-40209F30BB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15B461-C16D-426C-A337-FBC029A285F8}" type="slidenum">
              <a:rPr lang="ca-ES" smtClean="0"/>
              <a:t>‹#›</a:t>
            </a:fld>
            <a:endParaRPr lang="ca-ES"/>
          </a:p>
        </p:txBody>
      </p:sp>
    </p:spTree>
    <p:extLst>
      <p:ext uri="{BB962C8B-B14F-4D97-AF65-F5344CB8AC3E}">
        <p14:creationId xmlns:p14="http://schemas.microsoft.com/office/powerpoint/2010/main" val="13026007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13.xm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13.xml"/><Relationship Id="rId4" Type="http://schemas.openxmlformats.org/officeDocument/2006/relationships/image" Target="../media/image15.png"/></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13.xml"/><Relationship Id="rId4" Type="http://schemas.openxmlformats.org/officeDocument/2006/relationships/image" Target="../media/image16.png"/></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13.xml"/><Relationship Id="rId4" Type="http://schemas.openxmlformats.org/officeDocument/2006/relationships/image" Target="../media/image17.png"/></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2.xml"/><Relationship Id="rId1" Type="http://schemas.openxmlformats.org/officeDocument/2006/relationships/slideLayout" Target="../slideLayouts/slideLayout13.xml"/><Relationship Id="rId4" Type="http://schemas.openxmlformats.org/officeDocument/2006/relationships/image" Target="../media/image18.png"/></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5.xml"/><Relationship Id="rId1" Type="http://schemas.openxmlformats.org/officeDocument/2006/relationships/slideLayout" Target="../slideLayouts/slideLayout13.xml"/><Relationship Id="rId4" Type="http://schemas.openxmlformats.org/officeDocument/2006/relationships/image" Target="../media/image19.png"/></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Zástupný obsah 2">
            <a:extLst>
              <a:ext uri="{FF2B5EF4-FFF2-40B4-BE49-F238E27FC236}">
                <a16:creationId xmlns:a16="http://schemas.microsoft.com/office/drawing/2014/main" id="{57931B8A-492F-8643-43BC-39AF28EA9939}"/>
              </a:ext>
            </a:extLst>
          </p:cNvPr>
          <p:cNvSpPr txBox="1">
            <a:spLocks/>
          </p:cNvSpPr>
          <p:nvPr/>
        </p:nvSpPr>
        <p:spPr>
          <a:xfrm>
            <a:off x="1331648" y="3363083"/>
            <a:ext cx="8955351" cy="1312985"/>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3600" b="1" spc="300" dirty="0">
                <a:solidFill>
                  <a:schemeClr val="tx1">
                    <a:lumMod val="65000"/>
                    <a:lumOff val="35000"/>
                  </a:schemeClr>
                </a:solidFill>
                <a:latin typeface="Calibri"/>
                <a:cs typeface="Calibri"/>
              </a:rPr>
              <a:t>Examples of </a:t>
            </a:r>
            <a:r>
              <a:rPr lang="en-GB" sz="3600" b="1" spc="300" dirty="0">
                <a:solidFill>
                  <a:schemeClr val="tx1">
                    <a:lumMod val="65000"/>
                    <a:lumOff val="35000"/>
                  </a:schemeClr>
                </a:solidFill>
                <a:latin typeface="Calibri"/>
                <a:cs typeface="Calibri"/>
              </a:rPr>
              <a:t>gender discrimination and violence </a:t>
            </a:r>
            <a:r>
              <a:rPr lang="en-US" sz="3600" b="1" spc="300" dirty="0">
                <a:solidFill>
                  <a:schemeClr val="tx1">
                    <a:lumMod val="65000"/>
                    <a:lumOff val="35000"/>
                  </a:schemeClr>
                </a:solidFill>
                <a:latin typeface="Calibri"/>
                <a:cs typeface="Calibri"/>
              </a:rPr>
              <a:t>in the University</a:t>
            </a:r>
          </a:p>
          <a:p>
            <a:pPr algn="l"/>
            <a:endParaRPr lang="ca-ES" sz="3600" b="1" spc="300" dirty="0">
              <a:solidFill>
                <a:schemeClr val="tx1">
                  <a:lumMod val="65000"/>
                  <a:lumOff val="35000"/>
                </a:schemeClr>
              </a:solidFill>
              <a:latin typeface="Calibri"/>
              <a:cs typeface="Calibri"/>
            </a:endParaRPr>
          </a:p>
          <a:p>
            <a:pPr algn="l"/>
            <a:r>
              <a:rPr lang="en-US" b="1">
                <a:solidFill>
                  <a:schemeClr val="tx1">
                    <a:lumMod val="65000"/>
                    <a:lumOff val="35000"/>
                  </a:schemeClr>
                </a:solidFill>
                <a:latin typeface="Calibri"/>
                <a:cs typeface="Calibri"/>
              </a:rPr>
              <a:t>Trainer’s activity notes</a:t>
            </a:r>
            <a:endParaRPr lang="en-US" b="1" dirty="0">
              <a:solidFill>
                <a:schemeClr val="tx1">
                  <a:lumMod val="65000"/>
                  <a:lumOff val="35000"/>
                </a:schemeClr>
              </a:solidFill>
              <a:latin typeface="Calibri"/>
              <a:ea typeface="Calibri"/>
              <a:cs typeface="Calibri"/>
            </a:endParaRPr>
          </a:p>
          <a:p>
            <a:pPr algn="l"/>
            <a:endParaRPr lang="en-US" sz="1100" b="1" dirty="0">
              <a:solidFill>
                <a:schemeClr val="tx1">
                  <a:lumMod val="65000"/>
                  <a:lumOff val="35000"/>
                </a:schemeClr>
              </a:solidFill>
              <a:latin typeface="Calibri"/>
              <a:cs typeface="Calibri"/>
            </a:endParaRPr>
          </a:p>
        </p:txBody>
      </p:sp>
      <p:pic>
        <p:nvPicPr>
          <p:cNvPr id="5" name="Imagen 3">
            <a:extLst>
              <a:ext uri="{FF2B5EF4-FFF2-40B4-BE49-F238E27FC236}">
                <a16:creationId xmlns:a16="http://schemas.microsoft.com/office/drawing/2014/main" id="{8921AF20-64C2-43D6-B80A-ED1C07CA2F74}"/>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Tree>
    <p:extLst>
      <p:ext uri="{BB962C8B-B14F-4D97-AF65-F5344CB8AC3E}">
        <p14:creationId xmlns:p14="http://schemas.microsoft.com/office/powerpoint/2010/main" val="2983826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629026" cy="523220"/>
          </a:xfrm>
          <a:prstGeom prst="rect">
            <a:avLst/>
          </a:prstGeom>
          <a:noFill/>
        </p:spPr>
        <p:txBody>
          <a:bodyPr wrap="square" rtlCol="0">
            <a:spAutoFit/>
          </a:bodyPr>
          <a:lstStyle/>
          <a:p>
            <a:r>
              <a:rPr lang="en-US" sz="2800" b="1">
                <a:solidFill>
                  <a:schemeClr val="tx1">
                    <a:lumMod val="65000"/>
                    <a:lumOff val="35000"/>
                  </a:schemeClr>
                </a:solidFill>
                <a:cs typeface="Calibri"/>
              </a:rPr>
              <a:t>Group Activity: Scene 3 – </a:t>
            </a:r>
            <a:r>
              <a:rPr lang="en-GB" sz="2800" b="1">
                <a:solidFill>
                  <a:schemeClr val="tx1">
                    <a:lumMod val="65000"/>
                    <a:lumOff val="35000"/>
                  </a:schemeClr>
                </a:solidFill>
                <a:cs typeface="Calibri"/>
              </a:rPr>
              <a:t>Girl who has just arrived on Erasmus</a:t>
            </a:r>
            <a:endParaRPr lang="cs-CZ" sz="2800" b="1" i="0">
              <a:solidFill>
                <a:schemeClr val="tx1">
                  <a:lumMod val="65000"/>
                  <a:lumOff val="35000"/>
                </a:schemeClr>
              </a:solidFill>
              <a:latin typeface="Calibri"/>
              <a:cs typeface="Calibri"/>
            </a:endParaRPr>
          </a:p>
        </p:txBody>
      </p:sp>
      <p:sp>
        <p:nvSpPr>
          <p:cNvPr id="3" name="Rectángulo 2"/>
          <p:cNvSpPr/>
          <p:nvPr/>
        </p:nvSpPr>
        <p:spPr>
          <a:xfrm>
            <a:off x="914400" y="1169245"/>
            <a:ext cx="10521244" cy="4524315"/>
          </a:xfrm>
          <a:prstGeom prst="rect">
            <a:avLst/>
          </a:prstGeom>
        </p:spPr>
        <p:txBody>
          <a:bodyPr wrap="square">
            <a:spAutoFit/>
          </a:bodyPr>
          <a:lstStyle/>
          <a:p>
            <a:r>
              <a:rPr lang="en-GB" b="1"/>
              <a:t>What is happening?</a:t>
            </a:r>
          </a:p>
          <a:p>
            <a:endParaRPr lang="en-GB" b="1"/>
          </a:p>
          <a:p>
            <a:r>
              <a:rPr lang="en-GB"/>
              <a:t>Juan's insistent messages, despite Juliette's repeated refusal, are a form of </a:t>
            </a:r>
            <a:r>
              <a:rPr lang="en-GB" b="1"/>
              <a:t>harassment</a:t>
            </a:r>
            <a:r>
              <a:rPr lang="en-GB"/>
              <a:t>. However, it is a form of harassment that is often normalised and invisible.</a:t>
            </a:r>
          </a:p>
          <a:p>
            <a:endParaRPr lang="en-GB"/>
          </a:p>
          <a:p>
            <a:r>
              <a:rPr lang="en-GB"/>
              <a:t>Under the myth of conquest and ideas such as "seek and you will find", behaviours like Juan's are rarely seen as problematic or punished by the people around the harasser. But Juan’s insistence has clear consequences for Juliette: the discomfort it has caused her has ended up making her stop going to class so as not to have to meet him. </a:t>
            </a:r>
          </a:p>
          <a:p>
            <a:endParaRPr lang="es-ES"/>
          </a:p>
          <a:p>
            <a:r>
              <a:rPr lang="en-GB"/>
              <a:t>It should be noted that it is not the responsibility of the harassed person to stop the harassing attitude or behaviour: the only person responsible for what Juan does is himself.</a:t>
            </a:r>
          </a:p>
          <a:p>
            <a:endParaRPr lang="es-ES"/>
          </a:p>
          <a:p>
            <a:r>
              <a:rPr lang="en-GB"/>
              <a:t>This is not clear to everyone and, as we can see, </a:t>
            </a:r>
            <a:r>
              <a:rPr lang="en-GB" err="1"/>
              <a:t>Carles</a:t>
            </a:r>
            <a:r>
              <a:rPr lang="en-GB"/>
              <a:t>, Juan's friend, minimises the responsibility for what he has done and participates in building a story that blames Juliette for the attention she receives and did not want: for "the looks", for giving her phone number, etc.</a:t>
            </a:r>
            <a:endParaRPr lang="en-GB" b="1"/>
          </a:p>
        </p:txBody>
      </p:sp>
    </p:spTree>
    <p:extLst>
      <p:ext uri="{BB962C8B-B14F-4D97-AF65-F5344CB8AC3E}">
        <p14:creationId xmlns:p14="http://schemas.microsoft.com/office/powerpoint/2010/main" val="239045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629026" cy="523220"/>
          </a:xfrm>
          <a:prstGeom prst="rect">
            <a:avLst/>
          </a:prstGeom>
          <a:noFill/>
        </p:spPr>
        <p:txBody>
          <a:bodyPr wrap="square" rtlCol="0">
            <a:spAutoFit/>
          </a:bodyPr>
          <a:lstStyle/>
          <a:p>
            <a:r>
              <a:rPr lang="en-US" sz="2800" b="1">
                <a:solidFill>
                  <a:schemeClr val="tx1">
                    <a:lumMod val="65000"/>
                    <a:lumOff val="35000"/>
                  </a:schemeClr>
                </a:solidFill>
                <a:cs typeface="Calibri"/>
              </a:rPr>
              <a:t>Group Activity: Scene 3 – </a:t>
            </a:r>
            <a:r>
              <a:rPr lang="en-GB" sz="2800" b="1">
                <a:solidFill>
                  <a:schemeClr val="tx1">
                    <a:lumMod val="65000"/>
                    <a:lumOff val="35000"/>
                  </a:schemeClr>
                </a:solidFill>
                <a:cs typeface="Calibri"/>
              </a:rPr>
              <a:t>Girl who has just arrived on Erasmus</a:t>
            </a:r>
            <a:endParaRPr lang="cs-CZ" sz="2800" b="1" i="0">
              <a:solidFill>
                <a:schemeClr val="tx1">
                  <a:lumMod val="65000"/>
                  <a:lumOff val="35000"/>
                </a:schemeClr>
              </a:solidFill>
              <a:latin typeface="Calibri"/>
              <a:cs typeface="Calibri"/>
            </a:endParaRPr>
          </a:p>
        </p:txBody>
      </p:sp>
      <p:sp>
        <p:nvSpPr>
          <p:cNvPr id="3" name="Rectángulo 2"/>
          <p:cNvSpPr/>
          <p:nvPr/>
        </p:nvSpPr>
        <p:spPr>
          <a:xfrm>
            <a:off x="914400" y="1336157"/>
            <a:ext cx="10521244" cy="3416320"/>
          </a:xfrm>
          <a:prstGeom prst="rect">
            <a:avLst/>
          </a:prstGeom>
        </p:spPr>
        <p:txBody>
          <a:bodyPr wrap="square">
            <a:spAutoFit/>
          </a:bodyPr>
          <a:lstStyle/>
          <a:p>
            <a:r>
              <a:rPr lang="en-GB" b="1"/>
              <a:t>What are we doing at the University?</a:t>
            </a:r>
          </a:p>
          <a:p>
            <a:endParaRPr lang="en-GB"/>
          </a:p>
          <a:p>
            <a:r>
              <a:rPr lang="en-GB"/>
              <a:t>For the professor's behaviour to be finally seen as environmental harassment, the principle of insistence and repetition is required, that is, that this is not the first time it has happened. However, when a person makes comments like these, seeking the complicity of the other men in the classroom, they are likely to do it again, if they haven't already. The professor probably has these attitudes because he doesn't see the comments as demeaning or intimidating, but they are. It is a type of attitude that no one can afford to have within the context of the University. For more information go to the </a:t>
            </a:r>
            <a:r>
              <a:rPr lang="en-GB" err="1">
                <a:solidFill>
                  <a:srgbClr val="FF0000"/>
                </a:solidFill>
              </a:rPr>
              <a:t>Prou.UPC</a:t>
            </a:r>
            <a:r>
              <a:rPr lang="en-GB">
                <a:solidFill>
                  <a:srgbClr val="FF0000"/>
                </a:solidFill>
              </a:rPr>
              <a:t> website</a:t>
            </a:r>
            <a:r>
              <a:rPr lang="en-GB"/>
              <a:t>.</a:t>
            </a:r>
            <a:endParaRPr lang="es-ES"/>
          </a:p>
          <a:p>
            <a:endParaRPr lang="en-GB"/>
          </a:p>
          <a:p>
            <a:r>
              <a:rPr lang="en-GB"/>
              <a:t>If you are faced with this type of behaviour, refer to the </a:t>
            </a:r>
            <a:r>
              <a:rPr lang="en-GB">
                <a:solidFill>
                  <a:srgbClr val="FF0000"/>
                </a:solidFill>
              </a:rPr>
              <a:t>UPC Protocol for Prevention and Response to Situations of Violence, Discrimination and Harassment (excluding workplace harassment) and the mailbox for situations of violence, harassment and discrimination</a:t>
            </a:r>
            <a:r>
              <a:rPr lang="en-GB"/>
              <a:t>.</a:t>
            </a:r>
            <a:endParaRPr lang="es-ES" b="1"/>
          </a:p>
        </p:txBody>
      </p:sp>
    </p:spTree>
    <p:extLst>
      <p:ext uri="{BB962C8B-B14F-4D97-AF65-F5344CB8AC3E}">
        <p14:creationId xmlns:p14="http://schemas.microsoft.com/office/powerpoint/2010/main" val="294872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572582" cy="954107"/>
          </a:xfrm>
          <a:prstGeom prst="rect">
            <a:avLst/>
          </a:prstGeom>
          <a:noFill/>
        </p:spPr>
        <p:txBody>
          <a:bodyPr wrap="square" rtlCol="0">
            <a:spAutoFit/>
          </a:bodyPr>
          <a:lstStyle/>
          <a:p>
            <a:r>
              <a:rPr lang="en-US" sz="2800" b="1">
                <a:solidFill>
                  <a:schemeClr val="tx1">
                    <a:lumMod val="65000"/>
                    <a:lumOff val="35000"/>
                  </a:schemeClr>
                </a:solidFill>
                <a:latin typeface="Calibri"/>
                <a:cs typeface="Calibri"/>
              </a:rPr>
              <a:t>Group Activity: Scene 4 – </a:t>
            </a:r>
            <a:r>
              <a:rPr lang="en-GB" sz="2800" b="1">
                <a:solidFill>
                  <a:schemeClr val="tx1">
                    <a:lumMod val="65000"/>
                    <a:lumOff val="35000"/>
                  </a:schemeClr>
                </a:solidFill>
                <a:latin typeface="Calibri"/>
                <a:cs typeface="Calibri"/>
              </a:rPr>
              <a:t>Controlling behaviour in an intimate relationship</a:t>
            </a:r>
            <a:endParaRPr lang="es-ES" sz="2800" b="1">
              <a:solidFill>
                <a:schemeClr val="tx1">
                  <a:lumMod val="65000"/>
                  <a:lumOff val="35000"/>
                </a:schemeClr>
              </a:solidFill>
              <a:latin typeface="Calibri"/>
              <a:cs typeface="Calibri"/>
            </a:endParaRPr>
          </a:p>
        </p:txBody>
      </p:sp>
      <p:sp>
        <p:nvSpPr>
          <p:cNvPr id="6" name="Rectángulo 5"/>
          <p:cNvSpPr/>
          <p:nvPr/>
        </p:nvSpPr>
        <p:spPr>
          <a:xfrm>
            <a:off x="4005187" y="4603821"/>
            <a:ext cx="3906944" cy="369332"/>
          </a:xfrm>
          <a:prstGeom prst="rect">
            <a:avLst/>
          </a:prstGeom>
        </p:spPr>
        <p:txBody>
          <a:bodyPr wrap="square">
            <a:spAutoFit/>
          </a:bodyPr>
          <a:lstStyle/>
          <a:p>
            <a:pPr algn="ctr"/>
            <a:r>
              <a:rPr lang="en-GB" b="1"/>
              <a:t>What is happening?</a:t>
            </a:r>
          </a:p>
        </p:txBody>
      </p:sp>
      <p:pic>
        <p:nvPicPr>
          <p:cNvPr id="2" name="Imagen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21498" y="1691632"/>
            <a:ext cx="3074323" cy="2587071"/>
          </a:xfrm>
          <a:prstGeom prst="rect">
            <a:avLst/>
          </a:prstGeom>
        </p:spPr>
      </p:pic>
    </p:spTree>
    <p:extLst>
      <p:ext uri="{BB962C8B-B14F-4D97-AF65-F5344CB8AC3E}">
        <p14:creationId xmlns:p14="http://schemas.microsoft.com/office/powerpoint/2010/main" val="31998319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629026" cy="1384995"/>
          </a:xfrm>
          <a:prstGeom prst="rect">
            <a:avLst/>
          </a:prstGeom>
          <a:noFill/>
        </p:spPr>
        <p:txBody>
          <a:bodyPr wrap="square" rtlCol="0">
            <a:spAutoFit/>
          </a:bodyPr>
          <a:lstStyle/>
          <a:p>
            <a:r>
              <a:rPr lang="en-US" sz="2800" b="1">
                <a:solidFill>
                  <a:schemeClr val="tx1">
                    <a:lumMod val="65000"/>
                    <a:lumOff val="35000"/>
                  </a:schemeClr>
                </a:solidFill>
                <a:cs typeface="Calibri"/>
              </a:rPr>
              <a:t>Group Activity: Scene 4 – </a:t>
            </a:r>
            <a:r>
              <a:rPr lang="en-GB" sz="2800" b="1">
                <a:solidFill>
                  <a:schemeClr val="tx1">
                    <a:lumMod val="65000"/>
                    <a:lumOff val="35000"/>
                  </a:schemeClr>
                </a:solidFill>
                <a:cs typeface="Calibri"/>
              </a:rPr>
              <a:t>Controlling behaviour in an intimate relationship</a:t>
            </a:r>
            <a:endParaRPr lang="es-ES" sz="2800" b="1">
              <a:solidFill>
                <a:schemeClr val="tx1">
                  <a:lumMod val="65000"/>
                  <a:lumOff val="35000"/>
                </a:schemeClr>
              </a:solidFill>
              <a:cs typeface="Calibri"/>
            </a:endParaRPr>
          </a:p>
          <a:p>
            <a:endParaRPr lang="cs-CZ" sz="2800" b="1" i="0">
              <a:solidFill>
                <a:schemeClr val="tx1">
                  <a:lumMod val="65000"/>
                  <a:lumOff val="35000"/>
                </a:schemeClr>
              </a:solidFill>
              <a:latin typeface="Calibri"/>
              <a:cs typeface="Calibri"/>
            </a:endParaRPr>
          </a:p>
        </p:txBody>
      </p:sp>
      <p:sp>
        <p:nvSpPr>
          <p:cNvPr id="3" name="Rectángulo 2"/>
          <p:cNvSpPr/>
          <p:nvPr/>
        </p:nvSpPr>
        <p:spPr>
          <a:xfrm>
            <a:off x="914400" y="1660855"/>
            <a:ext cx="10351911" cy="3416320"/>
          </a:xfrm>
          <a:prstGeom prst="rect">
            <a:avLst/>
          </a:prstGeom>
        </p:spPr>
        <p:txBody>
          <a:bodyPr wrap="square">
            <a:spAutoFit/>
          </a:bodyPr>
          <a:lstStyle/>
          <a:p>
            <a:r>
              <a:rPr lang="en-GB" b="1"/>
              <a:t>What is happening?</a:t>
            </a:r>
          </a:p>
          <a:p>
            <a:endParaRPr lang="en-GB" b="1"/>
          </a:p>
          <a:p>
            <a:pPr marL="285750" indent="-285750">
              <a:buFont typeface="Arial" panose="020B0604020202020204" pitchFamily="34" charset="0"/>
              <a:buChar char="•"/>
            </a:pPr>
            <a:r>
              <a:rPr lang="en-GB" b="1"/>
              <a:t>Violence against women</a:t>
            </a:r>
          </a:p>
          <a:p>
            <a:endParaRPr lang="en-GB" b="1"/>
          </a:p>
          <a:p>
            <a:r>
              <a:rPr lang="en-GB"/>
              <a:t>Pol’s negative comments are not just an expression of his opinion, they damage </a:t>
            </a:r>
            <a:r>
              <a:rPr lang="en-GB" err="1"/>
              <a:t>Txell's</a:t>
            </a:r>
            <a:r>
              <a:rPr lang="en-GB"/>
              <a:t> self-esteem and also aim to change the way she dresses, the makeup she wears and the way she behaves. Therefore, they act as control mechanisms that limit what </a:t>
            </a:r>
            <a:r>
              <a:rPr lang="en-GB" err="1"/>
              <a:t>Txell</a:t>
            </a:r>
            <a:r>
              <a:rPr lang="en-GB"/>
              <a:t> does or doesn’t do, especially in social contexts.</a:t>
            </a:r>
          </a:p>
          <a:p>
            <a:endParaRPr lang="es-ES"/>
          </a:p>
          <a:p>
            <a:r>
              <a:rPr lang="en-GB"/>
              <a:t> Controlling behaviour in an intimate relationship is a form of violence against women that may be subtle (as in this scene) and at other times more explicit. Either way, it's intolerable.</a:t>
            </a:r>
          </a:p>
          <a:p>
            <a:endParaRPr lang="es-ES"/>
          </a:p>
          <a:p>
            <a:r>
              <a:rPr lang="en-GB"/>
              <a:t> </a:t>
            </a:r>
            <a:endParaRPr lang="en-GB" b="1"/>
          </a:p>
        </p:txBody>
      </p:sp>
    </p:spTree>
    <p:extLst>
      <p:ext uri="{BB962C8B-B14F-4D97-AF65-F5344CB8AC3E}">
        <p14:creationId xmlns:p14="http://schemas.microsoft.com/office/powerpoint/2010/main" val="7325097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629026" cy="1384995"/>
          </a:xfrm>
          <a:prstGeom prst="rect">
            <a:avLst/>
          </a:prstGeom>
          <a:noFill/>
        </p:spPr>
        <p:txBody>
          <a:bodyPr wrap="square" rtlCol="0">
            <a:spAutoFit/>
          </a:bodyPr>
          <a:lstStyle/>
          <a:p>
            <a:r>
              <a:rPr lang="en-US" sz="2800" b="1">
                <a:solidFill>
                  <a:schemeClr val="tx1">
                    <a:lumMod val="65000"/>
                    <a:lumOff val="35000"/>
                  </a:schemeClr>
                </a:solidFill>
                <a:cs typeface="Calibri"/>
              </a:rPr>
              <a:t>Group Activity: Scene 4 – </a:t>
            </a:r>
            <a:r>
              <a:rPr lang="en-GB" sz="2800" b="1">
                <a:solidFill>
                  <a:schemeClr val="tx1">
                    <a:lumMod val="65000"/>
                    <a:lumOff val="35000"/>
                  </a:schemeClr>
                </a:solidFill>
                <a:cs typeface="Calibri"/>
              </a:rPr>
              <a:t>Controlling behaviour in an intimate relationship</a:t>
            </a:r>
            <a:endParaRPr lang="es-ES" sz="2800" b="1">
              <a:solidFill>
                <a:schemeClr val="tx1">
                  <a:lumMod val="65000"/>
                  <a:lumOff val="35000"/>
                </a:schemeClr>
              </a:solidFill>
              <a:cs typeface="Calibri"/>
            </a:endParaRPr>
          </a:p>
          <a:p>
            <a:endParaRPr lang="cs-CZ" sz="2800" b="1" i="0">
              <a:solidFill>
                <a:schemeClr val="tx1">
                  <a:lumMod val="65000"/>
                  <a:lumOff val="35000"/>
                </a:schemeClr>
              </a:solidFill>
              <a:latin typeface="Calibri"/>
              <a:cs typeface="Calibri"/>
            </a:endParaRPr>
          </a:p>
        </p:txBody>
      </p:sp>
      <p:sp>
        <p:nvSpPr>
          <p:cNvPr id="3" name="Rectángulo 2"/>
          <p:cNvSpPr/>
          <p:nvPr/>
        </p:nvSpPr>
        <p:spPr>
          <a:xfrm>
            <a:off x="914400" y="1660855"/>
            <a:ext cx="10295467" cy="3970318"/>
          </a:xfrm>
          <a:prstGeom prst="rect">
            <a:avLst/>
          </a:prstGeom>
        </p:spPr>
        <p:txBody>
          <a:bodyPr wrap="square">
            <a:spAutoFit/>
          </a:bodyPr>
          <a:lstStyle/>
          <a:p>
            <a:r>
              <a:rPr lang="en-GB" b="1"/>
              <a:t>What is happening?</a:t>
            </a:r>
          </a:p>
          <a:p>
            <a:endParaRPr lang="en-GB" b="1"/>
          </a:p>
          <a:p>
            <a:r>
              <a:rPr lang="en-GB"/>
              <a:t>The ways in which control and isolation dynamics occur in an intimate relationship are diverse and are often so normalised that they are difficult to identify:</a:t>
            </a:r>
            <a:endParaRPr lang="es-ES"/>
          </a:p>
          <a:p>
            <a:pPr marL="742950" lvl="1" indent="-285750">
              <a:buFont typeface="Arial" panose="020B0604020202020204" pitchFamily="34" charset="0"/>
              <a:buChar char="•"/>
            </a:pPr>
            <a:r>
              <a:rPr lang="en-GB"/>
              <a:t>The boy checking whether his partner is online on an instant messaging app or how long she has been online.</a:t>
            </a:r>
            <a:endParaRPr lang="es-ES"/>
          </a:p>
          <a:p>
            <a:pPr marL="742950" lvl="1" indent="-285750">
              <a:buFont typeface="Arial" panose="020B0604020202020204" pitchFamily="34" charset="0"/>
              <a:buChar char="•"/>
            </a:pPr>
            <a:r>
              <a:rPr lang="en-GB"/>
              <a:t>Getting angry if she doesn't tell him early enough that she's meeting her friends.</a:t>
            </a:r>
            <a:endParaRPr lang="es-ES"/>
          </a:p>
          <a:p>
            <a:pPr marL="742950" lvl="1" indent="-285750">
              <a:buFont typeface="Arial" panose="020B0604020202020204" pitchFamily="34" charset="0"/>
              <a:buChar char="•"/>
            </a:pPr>
            <a:r>
              <a:rPr lang="en-GB"/>
              <a:t>Constantly criticising her friends and trying to convince her that they don't really like her.</a:t>
            </a:r>
            <a:endParaRPr lang="es-ES"/>
          </a:p>
          <a:p>
            <a:pPr marL="742950" lvl="1" indent="-285750">
              <a:buFont typeface="Arial" panose="020B0604020202020204" pitchFamily="34" charset="0"/>
              <a:buChar char="•"/>
            </a:pPr>
            <a:r>
              <a:rPr lang="en-GB"/>
              <a:t>Getting angry if she meets a male friend, talks to him, etc.</a:t>
            </a:r>
            <a:endParaRPr lang="es-ES"/>
          </a:p>
          <a:p>
            <a:r>
              <a:rPr lang="en-GB"/>
              <a:t> </a:t>
            </a:r>
          </a:p>
          <a:p>
            <a:r>
              <a:rPr lang="en-GB"/>
              <a:t>All these examples are psychological forms of violence against women. In a case like this, </a:t>
            </a:r>
            <a:r>
              <a:rPr lang="en-GB" err="1"/>
              <a:t>Txell</a:t>
            </a:r>
            <a:r>
              <a:rPr lang="en-GB"/>
              <a:t> may not think she needs help, but these situations tend to escalate over time (offensive comments, insults, prohibitions, etc.).</a:t>
            </a:r>
            <a:endParaRPr lang="es-ES"/>
          </a:p>
          <a:p>
            <a:endParaRPr lang="en-GB" b="1"/>
          </a:p>
        </p:txBody>
      </p:sp>
    </p:spTree>
    <p:extLst>
      <p:ext uri="{BB962C8B-B14F-4D97-AF65-F5344CB8AC3E}">
        <p14:creationId xmlns:p14="http://schemas.microsoft.com/office/powerpoint/2010/main" val="40341919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572582" cy="523220"/>
          </a:xfrm>
          <a:prstGeom prst="rect">
            <a:avLst/>
          </a:prstGeom>
          <a:noFill/>
        </p:spPr>
        <p:txBody>
          <a:bodyPr wrap="square" rtlCol="0">
            <a:spAutoFit/>
          </a:bodyPr>
          <a:lstStyle/>
          <a:p>
            <a:r>
              <a:rPr lang="en-US" sz="2800" b="1">
                <a:solidFill>
                  <a:schemeClr val="tx1">
                    <a:lumMod val="65000"/>
                    <a:lumOff val="35000"/>
                  </a:schemeClr>
                </a:solidFill>
                <a:latin typeface="Calibri"/>
                <a:cs typeface="Calibri"/>
              </a:rPr>
              <a:t>Group Activity: Scene 5 – </a:t>
            </a:r>
            <a:r>
              <a:rPr lang="en-GB" sz="2800" b="1">
                <a:solidFill>
                  <a:schemeClr val="tx1">
                    <a:lumMod val="65000"/>
                    <a:lumOff val="35000"/>
                  </a:schemeClr>
                </a:solidFill>
                <a:latin typeface="Calibri"/>
                <a:cs typeface="Calibri"/>
              </a:rPr>
              <a:t>Boys’ conversation about girls</a:t>
            </a:r>
            <a:endParaRPr lang="es-ES" sz="2800" b="1">
              <a:solidFill>
                <a:schemeClr val="tx1">
                  <a:lumMod val="65000"/>
                  <a:lumOff val="35000"/>
                </a:schemeClr>
              </a:solidFill>
              <a:latin typeface="Calibri"/>
              <a:cs typeface="Calibri"/>
            </a:endParaRPr>
          </a:p>
        </p:txBody>
      </p:sp>
      <p:sp>
        <p:nvSpPr>
          <p:cNvPr id="6" name="Rectángulo 5"/>
          <p:cNvSpPr/>
          <p:nvPr/>
        </p:nvSpPr>
        <p:spPr>
          <a:xfrm>
            <a:off x="4005187" y="4603821"/>
            <a:ext cx="3906944" cy="369332"/>
          </a:xfrm>
          <a:prstGeom prst="rect">
            <a:avLst/>
          </a:prstGeom>
        </p:spPr>
        <p:txBody>
          <a:bodyPr wrap="square">
            <a:spAutoFit/>
          </a:bodyPr>
          <a:lstStyle/>
          <a:p>
            <a:pPr algn="ctr"/>
            <a:r>
              <a:rPr lang="en-GB" b="1"/>
              <a:t>What is happening?</a:t>
            </a:r>
          </a:p>
        </p:txBody>
      </p:sp>
      <p:pic>
        <p:nvPicPr>
          <p:cNvPr id="3" name="Imagen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57511" y="1865684"/>
            <a:ext cx="2777067" cy="2527330"/>
          </a:xfrm>
          <a:prstGeom prst="rect">
            <a:avLst/>
          </a:prstGeom>
        </p:spPr>
      </p:pic>
    </p:spTree>
    <p:extLst>
      <p:ext uri="{BB962C8B-B14F-4D97-AF65-F5344CB8AC3E}">
        <p14:creationId xmlns:p14="http://schemas.microsoft.com/office/powerpoint/2010/main" val="39514073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629026" cy="523220"/>
          </a:xfrm>
          <a:prstGeom prst="rect">
            <a:avLst/>
          </a:prstGeom>
          <a:noFill/>
        </p:spPr>
        <p:txBody>
          <a:bodyPr wrap="square" rtlCol="0">
            <a:spAutoFit/>
          </a:bodyPr>
          <a:lstStyle/>
          <a:p>
            <a:r>
              <a:rPr lang="en-US" sz="2800" b="1">
                <a:solidFill>
                  <a:schemeClr val="tx1">
                    <a:lumMod val="65000"/>
                    <a:lumOff val="35000"/>
                  </a:schemeClr>
                </a:solidFill>
                <a:cs typeface="Calibri"/>
              </a:rPr>
              <a:t>Group Activity: Scene 5 – </a:t>
            </a:r>
            <a:r>
              <a:rPr lang="en-GB" sz="2800" b="1">
                <a:solidFill>
                  <a:schemeClr val="tx1">
                    <a:lumMod val="65000"/>
                    <a:lumOff val="35000"/>
                  </a:schemeClr>
                </a:solidFill>
                <a:cs typeface="Calibri"/>
              </a:rPr>
              <a:t>Boys’ conversation about girls</a:t>
            </a:r>
            <a:endParaRPr lang="es-ES" sz="2800" b="1">
              <a:solidFill>
                <a:schemeClr val="tx1">
                  <a:lumMod val="65000"/>
                  <a:lumOff val="35000"/>
                </a:schemeClr>
              </a:solidFill>
              <a:cs typeface="Calibri"/>
            </a:endParaRPr>
          </a:p>
        </p:txBody>
      </p:sp>
      <p:sp>
        <p:nvSpPr>
          <p:cNvPr id="3" name="Rectángulo 2"/>
          <p:cNvSpPr/>
          <p:nvPr/>
        </p:nvSpPr>
        <p:spPr>
          <a:xfrm>
            <a:off x="914400" y="1269931"/>
            <a:ext cx="10351911" cy="4247317"/>
          </a:xfrm>
          <a:prstGeom prst="rect">
            <a:avLst/>
          </a:prstGeom>
        </p:spPr>
        <p:txBody>
          <a:bodyPr wrap="square">
            <a:spAutoFit/>
          </a:bodyPr>
          <a:lstStyle/>
          <a:p>
            <a:r>
              <a:rPr lang="en-GB" b="1"/>
              <a:t>What is happening?</a:t>
            </a:r>
          </a:p>
          <a:p>
            <a:endParaRPr lang="en-GB" b="1"/>
          </a:p>
          <a:p>
            <a:pPr marL="285750" indent="-285750">
              <a:buFont typeface="Arial" panose="020B0604020202020204" pitchFamily="34" charset="0"/>
              <a:buChar char="•"/>
            </a:pPr>
            <a:r>
              <a:rPr lang="en-GB" b="1"/>
              <a:t>Harassment</a:t>
            </a:r>
          </a:p>
          <a:p>
            <a:r>
              <a:rPr lang="en-GB"/>
              <a:t>It is an attack on women’s dignity and turns the university environment into an intimidating, hostile, degrading, humiliating and offensive context for women.</a:t>
            </a:r>
            <a:endParaRPr lang="es-ES"/>
          </a:p>
          <a:p>
            <a:r>
              <a:rPr lang="en-GB"/>
              <a:t> </a:t>
            </a:r>
            <a:endParaRPr lang="es-ES"/>
          </a:p>
          <a:p>
            <a:r>
              <a:rPr lang="en-GB"/>
              <a:t>The objectification of women is a problem that is present in our social context in practically all spheres.</a:t>
            </a:r>
            <a:endParaRPr lang="es-ES"/>
          </a:p>
          <a:p>
            <a:r>
              <a:rPr lang="en-GB"/>
              <a:t>The assumption that women must always aspire to a specific ideal of beauty and that men can be constantly evaluating, judging and issuing verdicts on them is a situation that is completely normalised.</a:t>
            </a:r>
            <a:endParaRPr lang="es-ES"/>
          </a:p>
          <a:p>
            <a:r>
              <a:rPr lang="en-GB"/>
              <a:t> It is a form of symbolic violence, because women do not exist to be looked at or to satisfy the male gaze.</a:t>
            </a:r>
            <a:endParaRPr lang="es-ES"/>
          </a:p>
          <a:p>
            <a:r>
              <a:rPr lang="en-GB"/>
              <a:t> </a:t>
            </a:r>
            <a:endParaRPr lang="es-ES"/>
          </a:p>
          <a:p>
            <a:r>
              <a:rPr lang="en-GB"/>
              <a:t>Behaviours like those of this group of friends are direct expressions of inequality between men and women, as well as an element that facilitates and allows a context of more serious violence.</a:t>
            </a:r>
            <a:endParaRPr lang="es-ES"/>
          </a:p>
          <a:p>
            <a:endParaRPr lang="es-ES"/>
          </a:p>
          <a:p>
            <a:r>
              <a:rPr lang="en-GB"/>
              <a:t> </a:t>
            </a:r>
            <a:endParaRPr lang="en-GB" b="1"/>
          </a:p>
        </p:txBody>
      </p:sp>
    </p:spTree>
    <p:extLst>
      <p:ext uri="{BB962C8B-B14F-4D97-AF65-F5344CB8AC3E}">
        <p14:creationId xmlns:p14="http://schemas.microsoft.com/office/powerpoint/2010/main" val="4115930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572582" cy="523220"/>
          </a:xfrm>
          <a:prstGeom prst="rect">
            <a:avLst/>
          </a:prstGeom>
          <a:noFill/>
        </p:spPr>
        <p:txBody>
          <a:bodyPr wrap="square" rtlCol="0">
            <a:spAutoFit/>
          </a:bodyPr>
          <a:lstStyle/>
          <a:p>
            <a:r>
              <a:rPr lang="en-US" sz="2800" b="1">
                <a:solidFill>
                  <a:schemeClr val="tx1">
                    <a:lumMod val="65000"/>
                    <a:lumOff val="35000"/>
                  </a:schemeClr>
                </a:solidFill>
                <a:latin typeface="Calibri"/>
                <a:cs typeface="Calibri"/>
              </a:rPr>
              <a:t>Group Activity: Scene 6 – </a:t>
            </a:r>
            <a:r>
              <a:rPr lang="en-GB" sz="2800" b="1">
                <a:solidFill>
                  <a:schemeClr val="tx1">
                    <a:lumMod val="65000"/>
                    <a:lumOff val="35000"/>
                  </a:schemeClr>
                </a:solidFill>
                <a:latin typeface="Calibri"/>
                <a:cs typeface="Calibri"/>
              </a:rPr>
              <a:t>Girl on work placement</a:t>
            </a:r>
            <a:endParaRPr lang="es-ES" sz="2800" b="1">
              <a:solidFill>
                <a:schemeClr val="tx1">
                  <a:lumMod val="65000"/>
                  <a:lumOff val="35000"/>
                </a:schemeClr>
              </a:solidFill>
              <a:latin typeface="Calibri"/>
              <a:cs typeface="Calibri"/>
            </a:endParaRPr>
          </a:p>
        </p:txBody>
      </p:sp>
      <p:sp>
        <p:nvSpPr>
          <p:cNvPr id="8" name="Rectángulo 7"/>
          <p:cNvSpPr/>
          <p:nvPr/>
        </p:nvSpPr>
        <p:spPr>
          <a:xfrm>
            <a:off x="3995771" y="4378043"/>
            <a:ext cx="3906944" cy="923330"/>
          </a:xfrm>
          <a:prstGeom prst="rect">
            <a:avLst/>
          </a:prstGeom>
        </p:spPr>
        <p:txBody>
          <a:bodyPr wrap="square">
            <a:spAutoFit/>
          </a:bodyPr>
          <a:lstStyle/>
          <a:p>
            <a:pPr algn="ctr"/>
            <a:r>
              <a:rPr lang="en-GB" b="1"/>
              <a:t>What is happening?</a:t>
            </a:r>
          </a:p>
          <a:p>
            <a:pPr algn="ctr"/>
            <a:endParaRPr lang="es-ES"/>
          </a:p>
          <a:p>
            <a:pPr algn="ctr"/>
            <a:r>
              <a:rPr lang="en-GB" b="1"/>
              <a:t>What are we doing at the University?</a:t>
            </a:r>
            <a:endParaRPr lang="es-ES" b="1"/>
          </a:p>
        </p:txBody>
      </p:sp>
      <p:pic>
        <p:nvPicPr>
          <p:cNvPr id="2" name="Imagen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28444" y="1501422"/>
            <a:ext cx="3049750" cy="2794679"/>
          </a:xfrm>
          <a:prstGeom prst="rect">
            <a:avLst/>
          </a:prstGeom>
        </p:spPr>
      </p:pic>
    </p:spTree>
    <p:extLst>
      <p:ext uri="{BB962C8B-B14F-4D97-AF65-F5344CB8AC3E}">
        <p14:creationId xmlns:p14="http://schemas.microsoft.com/office/powerpoint/2010/main" val="42762920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629026" cy="523220"/>
          </a:xfrm>
          <a:prstGeom prst="rect">
            <a:avLst/>
          </a:prstGeom>
          <a:noFill/>
        </p:spPr>
        <p:txBody>
          <a:bodyPr wrap="square" rtlCol="0">
            <a:spAutoFit/>
          </a:bodyPr>
          <a:lstStyle/>
          <a:p>
            <a:r>
              <a:rPr lang="en-US" sz="2800" b="1">
                <a:solidFill>
                  <a:schemeClr val="tx1">
                    <a:lumMod val="65000"/>
                    <a:lumOff val="35000"/>
                  </a:schemeClr>
                </a:solidFill>
                <a:cs typeface="Calibri"/>
              </a:rPr>
              <a:t>Group Activity: Scene 6 – </a:t>
            </a:r>
            <a:r>
              <a:rPr lang="en-GB" sz="2800" b="1">
                <a:solidFill>
                  <a:schemeClr val="tx1">
                    <a:lumMod val="65000"/>
                    <a:lumOff val="35000"/>
                  </a:schemeClr>
                </a:solidFill>
                <a:cs typeface="Calibri"/>
              </a:rPr>
              <a:t>Girl on work placement</a:t>
            </a:r>
            <a:endParaRPr lang="es-ES" sz="2800" b="1">
              <a:solidFill>
                <a:schemeClr val="tx1">
                  <a:lumMod val="65000"/>
                  <a:lumOff val="35000"/>
                </a:schemeClr>
              </a:solidFill>
              <a:cs typeface="Calibri"/>
            </a:endParaRPr>
          </a:p>
        </p:txBody>
      </p:sp>
      <p:sp>
        <p:nvSpPr>
          <p:cNvPr id="3" name="Rectángulo 2"/>
          <p:cNvSpPr/>
          <p:nvPr/>
        </p:nvSpPr>
        <p:spPr>
          <a:xfrm>
            <a:off x="914400" y="1269931"/>
            <a:ext cx="10351911" cy="4524315"/>
          </a:xfrm>
          <a:prstGeom prst="rect">
            <a:avLst/>
          </a:prstGeom>
        </p:spPr>
        <p:txBody>
          <a:bodyPr wrap="square">
            <a:spAutoFit/>
          </a:bodyPr>
          <a:lstStyle/>
          <a:p>
            <a:r>
              <a:rPr lang="en-GB" b="1"/>
              <a:t>What is happening?</a:t>
            </a:r>
          </a:p>
          <a:p>
            <a:endParaRPr lang="en-GB" b="1"/>
          </a:p>
          <a:p>
            <a:pPr marL="285750" indent="-285750">
              <a:buFont typeface="Arial" panose="020B0604020202020204" pitchFamily="34" charset="0"/>
              <a:buChar char="•"/>
            </a:pPr>
            <a:r>
              <a:rPr lang="en-GB" b="1"/>
              <a:t>Sexual harassment</a:t>
            </a:r>
          </a:p>
          <a:p>
            <a:r>
              <a:rPr lang="en-GB"/>
              <a:t>First, it is not appropriate to make comments to a female colleague about what clothes she should or shouldn't wear, or how formal or casual she should be, and even less so if the person making the comments is in a position of power as clearly as </a:t>
            </a:r>
            <a:r>
              <a:rPr lang="en-GB" err="1"/>
              <a:t>Arnau</a:t>
            </a:r>
            <a:r>
              <a:rPr lang="en-GB"/>
              <a:t> is with respect to </a:t>
            </a:r>
            <a:r>
              <a:rPr lang="en-GB" err="1"/>
              <a:t>Lucía</a:t>
            </a:r>
            <a:r>
              <a:rPr lang="en-GB"/>
              <a:t>.</a:t>
            </a:r>
            <a:endParaRPr lang="es-ES"/>
          </a:p>
          <a:p>
            <a:r>
              <a:rPr lang="en-GB"/>
              <a:t> The comments about her body (referring to her legs) and lewd and insistent looks are behaviours clearly typified as harassment. They make her feel intimidated, insecure and upset, and generate feelings of shame, anxiety and possibly fear.</a:t>
            </a:r>
            <a:endParaRPr lang="es-ES"/>
          </a:p>
          <a:p>
            <a:r>
              <a:rPr lang="en-GB"/>
              <a:t>The account of the situation, moreover, shows us how this harassment seems to increase with time. </a:t>
            </a:r>
            <a:r>
              <a:rPr lang="en-GB" err="1"/>
              <a:t>Arnau</a:t>
            </a:r>
            <a:r>
              <a:rPr lang="en-GB"/>
              <a:t> will probably tend to increase the intensity of this harassment if he sees that what he has done so far goes unpunished.</a:t>
            </a:r>
            <a:endParaRPr lang="es-ES"/>
          </a:p>
          <a:p>
            <a:r>
              <a:rPr lang="en-GB"/>
              <a:t>Aggressors rely on the fact that, because of their position of power and social pressure, the victims will remain silent.</a:t>
            </a:r>
            <a:endParaRPr lang="es-ES"/>
          </a:p>
          <a:p>
            <a:endParaRPr lang="es-ES"/>
          </a:p>
          <a:p>
            <a:r>
              <a:rPr lang="en-GB"/>
              <a:t> </a:t>
            </a:r>
            <a:endParaRPr lang="en-GB" b="1"/>
          </a:p>
        </p:txBody>
      </p:sp>
    </p:spTree>
    <p:extLst>
      <p:ext uri="{BB962C8B-B14F-4D97-AF65-F5344CB8AC3E}">
        <p14:creationId xmlns:p14="http://schemas.microsoft.com/office/powerpoint/2010/main" val="38308666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629026" cy="523220"/>
          </a:xfrm>
          <a:prstGeom prst="rect">
            <a:avLst/>
          </a:prstGeom>
          <a:noFill/>
        </p:spPr>
        <p:txBody>
          <a:bodyPr wrap="square" rtlCol="0">
            <a:spAutoFit/>
          </a:bodyPr>
          <a:lstStyle/>
          <a:p>
            <a:r>
              <a:rPr lang="en-US" sz="2800" b="1">
                <a:solidFill>
                  <a:schemeClr val="tx1">
                    <a:lumMod val="65000"/>
                    <a:lumOff val="35000"/>
                  </a:schemeClr>
                </a:solidFill>
                <a:cs typeface="Calibri"/>
              </a:rPr>
              <a:t>Group Activity: Scene 6 – </a:t>
            </a:r>
            <a:r>
              <a:rPr lang="en-GB" sz="2800" b="1">
                <a:solidFill>
                  <a:schemeClr val="tx1">
                    <a:lumMod val="65000"/>
                    <a:lumOff val="35000"/>
                  </a:schemeClr>
                </a:solidFill>
                <a:cs typeface="Calibri"/>
              </a:rPr>
              <a:t>Girl on work placement</a:t>
            </a:r>
            <a:endParaRPr lang="cs-CZ" sz="2800" b="1" i="0">
              <a:solidFill>
                <a:schemeClr val="tx1">
                  <a:lumMod val="65000"/>
                  <a:lumOff val="35000"/>
                </a:schemeClr>
              </a:solidFill>
              <a:latin typeface="Calibri"/>
              <a:cs typeface="Calibri"/>
            </a:endParaRPr>
          </a:p>
        </p:txBody>
      </p:sp>
      <p:sp>
        <p:nvSpPr>
          <p:cNvPr id="3" name="Rectángulo 2"/>
          <p:cNvSpPr/>
          <p:nvPr/>
        </p:nvSpPr>
        <p:spPr>
          <a:xfrm>
            <a:off x="914400" y="1660855"/>
            <a:ext cx="10351911" cy="2862322"/>
          </a:xfrm>
          <a:prstGeom prst="rect">
            <a:avLst/>
          </a:prstGeom>
        </p:spPr>
        <p:txBody>
          <a:bodyPr wrap="square">
            <a:spAutoFit/>
          </a:bodyPr>
          <a:lstStyle/>
          <a:p>
            <a:r>
              <a:rPr lang="en-GB" b="1"/>
              <a:t>What are we doing at the University?</a:t>
            </a:r>
          </a:p>
          <a:p>
            <a:endParaRPr lang="en-GB" b="1"/>
          </a:p>
          <a:p>
            <a:r>
              <a:rPr lang="en-GB"/>
              <a:t>Although this situation does not take place at the University, the </a:t>
            </a:r>
            <a:r>
              <a:rPr lang="en-GB">
                <a:solidFill>
                  <a:srgbClr val="FF0000"/>
                </a:solidFill>
              </a:rPr>
              <a:t>UPC Protocol for Prevention and Response to Situations of Violence, Discrimination and Harassment (excluding workplace harassment) </a:t>
            </a:r>
            <a:r>
              <a:rPr lang="en-GB"/>
              <a:t>would still be activated, because it includes all people who are associated with the University in one way or another. </a:t>
            </a:r>
          </a:p>
          <a:p>
            <a:endParaRPr lang="en-GB"/>
          </a:p>
          <a:p>
            <a:r>
              <a:rPr lang="en-GB"/>
              <a:t>No student should feel intimidated or bullied in their placement context. For more information go to the </a:t>
            </a:r>
            <a:r>
              <a:rPr lang="en-GB" err="1">
                <a:solidFill>
                  <a:srgbClr val="FF0000"/>
                </a:solidFill>
              </a:rPr>
              <a:t>Prou.UPC</a:t>
            </a:r>
            <a:r>
              <a:rPr lang="en-GB">
                <a:solidFill>
                  <a:srgbClr val="FF0000"/>
                </a:solidFill>
              </a:rPr>
              <a:t> website</a:t>
            </a:r>
            <a:r>
              <a:rPr lang="en-GB"/>
              <a:t>.</a:t>
            </a:r>
            <a:endParaRPr lang="es-ES"/>
          </a:p>
          <a:p>
            <a:endParaRPr lang="es-ES"/>
          </a:p>
          <a:p>
            <a:r>
              <a:rPr lang="en-GB"/>
              <a:t> </a:t>
            </a:r>
            <a:endParaRPr lang="en-GB" b="1"/>
          </a:p>
        </p:txBody>
      </p:sp>
    </p:spTree>
    <p:extLst>
      <p:ext uri="{BB962C8B-B14F-4D97-AF65-F5344CB8AC3E}">
        <p14:creationId xmlns:p14="http://schemas.microsoft.com/office/powerpoint/2010/main" val="4120518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8293263" cy="523220"/>
          </a:xfrm>
          <a:prstGeom prst="rect">
            <a:avLst/>
          </a:prstGeom>
          <a:noFill/>
        </p:spPr>
        <p:txBody>
          <a:bodyPr wrap="square" rtlCol="0">
            <a:spAutoFit/>
          </a:bodyPr>
          <a:lstStyle/>
          <a:p>
            <a:r>
              <a:rPr lang="en-US" sz="2800" b="1">
                <a:solidFill>
                  <a:schemeClr val="tx1">
                    <a:lumMod val="65000"/>
                    <a:lumOff val="35000"/>
                  </a:schemeClr>
                </a:solidFill>
                <a:latin typeface="Calibri"/>
                <a:cs typeface="Calibri"/>
              </a:rPr>
              <a:t>Group Activity (</a:t>
            </a:r>
            <a:r>
              <a:rPr lang="en-US" sz="2800" b="1" i="1">
                <a:solidFill>
                  <a:schemeClr val="tx1">
                    <a:lumMod val="65000"/>
                    <a:lumOff val="35000"/>
                  </a:schemeClr>
                </a:solidFill>
                <a:latin typeface="Calibri"/>
                <a:cs typeface="Calibri"/>
              </a:rPr>
              <a:t>Template</a:t>
            </a:r>
            <a:r>
              <a:rPr lang="en-US" sz="2800" b="1">
                <a:solidFill>
                  <a:schemeClr val="tx1">
                    <a:lumMod val="65000"/>
                    <a:lumOff val="35000"/>
                  </a:schemeClr>
                </a:solidFill>
                <a:latin typeface="Calibri"/>
                <a:cs typeface="Calibri"/>
              </a:rPr>
              <a:t>)</a:t>
            </a:r>
            <a:endParaRPr lang="cs-CZ" sz="2800" b="1" i="0">
              <a:solidFill>
                <a:schemeClr val="tx1">
                  <a:lumMod val="65000"/>
                  <a:lumOff val="35000"/>
                </a:schemeClr>
              </a:solidFill>
              <a:latin typeface="Calibri"/>
              <a:cs typeface="Calibri"/>
            </a:endParaRPr>
          </a:p>
        </p:txBody>
      </p:sp>
      <p:sp>
        <p:nvSpPr>
          <p:cNvPr id="2" name="Rectángulo 1"/>
          <p:cNvSpPr/>
          <p:nvPr/>
        </p:nvSpPr>
        <p:spPr>
          <a:xfrm>
            <a:off x="925690" y="1269931"/>
            <a:ext cx="10374488" cy="646331"/>
          </a:xfrm>
          <a:prstGeom prst="rect">
            <a:avLst/>
          </a:prstGeom>
        </p:spPr>
        <p:txBody>
          <a:bodyPr wrap="square">
            <a:spAutoFit/>
          </a:bodyPr>
          <a:lstStyle/>
          <a:p>
            <a:r>
              <a:rPr lang="en-GB" i="1"/>
              <a:t>Try to identify </a:t>
            </a:r>
            <a:r>
              <a:rPr lang="en-GB" b="1" i="1"/>
              <a:t>what is happening </a:t>
            </a:r>
            <a:r>
              <a:rPr lang="en-GB" i="1"/>
              <a:t>in the scenes narrated in the context of the University, where different behaviours related to gender discrimination and violence appear.</a:t>
            </a:r>
          </a:p>
        </p:txBody>
      </p:sp>
      <p:sp>
        <p:nvSpPr>
          <p:cNvPr id="10" name="TextovéPole 4">
            <a:extLst>
              <a:ext uri="{FF2B5EF4-FFF2-40B4-BE49-F238E27FC236}">
                <a16:creationId xmlns:a16="http://schemas.microsoft.com/office/drawing/2014/main" id="{910639CB-C643-444E-B899-7BEDEA013D07}"/>
              </a:ext>
            </a:extLst>
          </p:cNvPr>
          <p:cNvSpPr txBox="1"/>
          <p:nvPr/>
        </p:nvSpPr>
        <p:spPr>
          <a:xfrm>
            <a:off x="3430182" y="1968677"/>
            <a:ext cx="5046134" cy="2862322"/>
          </a:xfrm>
          <a:prstGeom prst="rect">
            <a:avLst/>
          </a:prstGeom>
          <a:solidFill>
            <a:schemeClr val="bg1"/>
          </a:solidFill>
          <a:effectLst/>
        </p:spPr>
        <p:txBody>
          <a:bodyPr wrap="square" rtlCol="0">
            <a:spAutoFit/>
          </a:bodyPr>
          <a:lstStyle/>
          <a:p>
            <a:r>
              <a:rPr lang="en-GB" b="1"/>
              <a:t>Everyday scenes we will deal with:</a:t>
            </a:r>
            <a:endParaRPr lang="es-ES" b="1"/>
          </a:p>
          <a:p>
            <a:pPr marL="342900" lvl="0" indent="-342900">
              <a:buFont typeface="+mj-lt"/>
              <a:buAutoNum type="arabicPeriod"/>
            </a:pPr>
            <a:r>
              <a:rPr lang="en-GB"/>
              <a:t>Girls doing work on role models</a:t>
            </a:r>
            <a:endParaRPr lang="es-ES"/>
          </a:p>
          <a:p>
            <a:pPr marL="342900" lvl="0" indent="-342900">
              <a:buFont typeface="+mj-lt"/>
              <a:buAutoNum type="arabicPeriod"/>
            </a:pPr>
            <a:r>
              <a:rPr lang="en-GB"/>
              <a:t>Girl who goes up to the blackboard</a:t>
            </a:r>
            <a:endParaRPr lang="es-ES"/>
          </a:p>
          <a:p>
            <a:pPr marL="342900" lvl="0" indent="-342900">
              <a:buFont typeface="+mj-lt"/>
              <a:buAutoNum type="arabicPeriod"/>
            </a:pPr>
            <a:r>
              <a:rPr lang="en-GB"/>
              <a:t>Girl who has just arrived on Erasmus</a:t>
            </a:r>
            <a:endParaRPr lang="es-ES"/>
          </a:p>
          <a:p>
            <a:pPr marL="342900" lvl="0" indent="-342900">
              <a:buFont typeface="+mj-lt"/>
              <a:buAutoNum type="arabicPeriod"/>
            </a:pPr>
            <a:r>
              <a:rPr lang="en-GB"/>
              <a:t>Controlling behaviour in an intimate relationship</a:t>
            </a:r>
            <a:endParaRPr lang="es-ES"/>
          </a:p>
          <a:p>
            <a:pPr marL="342900" lvl="0" indent="-342900">
              <a:buFont typeface="+mj-lt"/>
              <a:buAutoNum type="arabicPeriod"/>
            </a:pPr>
            <a:r>
              <a:rPr lang="en-GB"/>
              <a:t>Boys’ conversation about girls</a:t>
            </a:r>
            <a:endParaRPr lang="es-ES"/>
          </a:p>
          <a:p>
            <a:pPr marL="342900" lvl="0" indent="-342900">
              <a:buFont typeface="+mj-lt"/>
              <a:buAutoNum type="arabicPeriod"/>
            </a:pPr>
            <a:r>
              <a:rPr lang="en-GB"/>
              <a:t>Girl on work placement</a:t>
            </a:r>
            <a:endParaRPr lang="es-ES"/>
          </a:p>
          <a:p>
            <a:pPr marL="342900" lvl="0" indent="-342900">
              <a:buFont typeface="+mj-lt"/>
              <a:buAutoNum type="arabicPeriod"/>
            </a:pPr>
            <a:r>
              <a:rPr lang="en-GB"/>
              <a:t>Boys’ instant messaging group</a:t>
            </a:r>
            <a:endParaRPr lang="es-ES"/>
          </a:p>
          <a:p>
            <a:pPr marL="342900" lvl="0" indent="-342900">
              <a:buFont typeface="+mj-lt"/>
              <a:buAutoNum type="arabicPeriod"/>
            </a:pPr>
            <a:r>
              <a:rPr lang="en-GB"/>
              <a:t>Girl starting work</a:t>
            </a:r>
            <a:endParaRPr lang="es-ES"/>
          </a:p>
          <a:p>
            <a:pPr marL="342900" lvl="0" indent="-342900">
              <a:buFont typeface="+mj-lt"/>
              <a:buAutoNum type="arabicPeriod"/>
            </a:pPr>
            <a:r>
              <a:rPr lang="en-GB"/>
              <a:t>Girls going out</a:t>
            </a:r>
            <a:endParaRPr lang="es-ES"/>
          </a:p>
        </p:txBody>
      </p:sp>
      <p:sp>
        <p:nvSpPr>
          <p:cNvPr id="3" name="Rectángulo 2"/>
          <p:cNvSpPr/>
          <p:nvPr/>
        </p:nvSpPr>
        <p:spPr>
          <a:xfrm>
            <a:off x="1016000" y="4883414"/>
            <a:ext cx="10193867" cy="646331"/>
          </a:xfrm>
          <a:prstGeom prst="rect">
            <a:avLst/>
          </a:prstGeom>
        </p:spPr>
        <p:txBody>
          <a:bodyPr wrap="square">
            <a:spAutoFit/>
          </a:bodyPr>
          <a:lstStyle/>
          <a:p>
            <a:r>
              <a:rPr lang="en-GB" i="1"/>
              <a:t>After each of the scenes you will find a brief explanation of the different phenomena that occur in each of the situations, with data and information that will help you complement what you have already read.</a:t>
            </a:r>
          </a:p>
        </p:txBody>
      </p:sp>
    </p:spTree>
    <p:extLst>
      <p:ext uri="{BB962C8B-B14F-4D97-AF65-F5344CB8AC3E}">
        <p14:creationId xmlns:p14="http://schemas.microsoft.com/office/powerpoint/2010/main" val="41667305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572582" cy="523220"/>
          </a:xfrm>
          <a:prstGeom prst="rect">
            <a:avLst/>
          </a:prstGeom>
          <a:noFill/>
        </p:spPr>
        <p:txBody>
          <a:bodyPr wrap="square" rtlCol="0">
            <a:spAutoFit/>
          </a:bodyPr>
          <a:lstStyle/>
          <a:p>
            <a:r>
              <a:rPr lang="en-US" sz="2800" b="1">
                <a:solidFill>
                  <a:schemeClr val="tx1">
                    <a:lumMod val="65000"/>
                    <a:lumOff val="35000"/>
                  </a:schemeClr>
                </a:solidFill>
                <a:latin typeface="Calibri"/>
                <a:cs typeface="Calibri"/>
              </a:rPr>
              <a:t>Group Activity: Scene 7 – </a:t>
            </a:r>
            <a:r>
              <a:rPr lang="en-GB" sz="2800" b="1">
                <a:solidFill>
                  <a:schemeClr val="tx1">
                    <a:lumMod val="65000"/>
                    <a:lumOff val="35000"/>
                  </a:schemeClr>
                </a:solidFill>
                <a:latin typeface="Calibri"/>
                <a:cs typeface="Calibri"/>
              </a:rPr>
              <a:t>Boys’ instant messaging group</a:t>
            </a:r>
            <a:endParaRPr lang="es-ES" sz="2800" b="1">
              <a:solidFill>
                <a:schemeClr val="tx1">
                  <a:lumMod val="65000"/>
                  <a:lumOff val="35000"/>
                </a:schemeClr>
              </a:solidFill>
              <a:latin typeface="Calibri"/>
              <a:cs typeface="Calibri"/>
            </a:endParaRPr>
          </a:p>
        </p:txBody>
      </p:sp>
      <p:sp>
        <p:nvSpPr>
          <p:cNvPr id="8" name="Rectángulo 7"/>
          <p:cNvSpPr/>
          <p:nvPr/>
        </p:nvSpPr>
        <p:spPr>
          <a:xfrm>
            <a:off x="3944973" y="4561563"/>
            <a:ext cx="3906944" cy="369332"/>
          </a:xfrm>
          <a:prstGeom prst="rect">
            <a:avLst/>
          </a:prstGeom>
        </p:spPr>
        <p:txBody>
          <a:bodyPr wrap="square">
            <a:spAutoFit/>
          </a:bodyPr>
          <a:lstStyle/>
          <a:p>
            <a:pPr algn="ctr"/>
            <a:r>
              <a:rPr lang="en-GB" b="1"/>
              <a:t>What is happening?</a:t>
            </a:r>
          </a:p>
        </p:txBody>
      </p:sp>
      <p:pic>
        <p:nvPicPr>
          <p:cNvPr id="3" name="Imagen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91379" y="1693977"/>
            <a:ext cx="3014132" cy="2619020"/>
          </a:xfrm>
          <a:prstGeom prst="rect">
            <a:avLst/>
          </a:prstGeom>
        </p:spPr>
      </p:pic>
    </p:spTree>
    <p:extLst>
      <p:ext uri="{BB962C8B-B14F-4D97-AF65-F5344CB8AC3E}">
        <p14:creationId xmlns:p14="http://schemas.microsoft.com/office/powerpoint/2010/main" val="10380438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629026" cy="523220"/>
          </a:xfrm>
          <a:prstGeom prst="rect">
            <a:avLst/>
          </a:prstGeom>
          <a:noFill/>
        </p:spPr>
        <p:txBody>
          <a:bodyPr wrap="square" rtlCol="0">
            <a:spAutoFit/>
          </a:bodyPr>
          <a:lstStyle/>
          <a:p>
            <a:r>
              <a:rPr lang="en-US" sz="2800" b="1">
                <a:solidFill>
                  <a:schemeClr val="tx1">
                    <a:lumMod val="65000"/>
                    <a:lumOff val="35000"/>
                  </a:schemeClr>
                </a:solidFill>
                <a:cs typeface="Calibri"/>
              </a:rPr>
              <a:t>Group Activity: Scene 7 – </a:t>
            </a:r>
            <a:r>
              <a:rPr lang="en-GB" sz="2800" b="1">
                <a:solidFill>
                  <a:schemeClr val="tx1">
                    <a:lumMod val="65000"/>
                    <a:lumOff val="35000"/>
                  </a:schemeClr>
                </a:solidFill>
                <a:cs typeface="Calibri"/>
              </a:rPr>
              <a:t>Boys’ instant messaging group</a:t>
            </a:r>
            <a:endParaRPr lang="es-ES" sz="2800" b="1">
              <a:solidFill>
                <a:schemeClr val="tx1">
                  <a:lumMod val="65000"/>
                  <a:lumOff val="35000"/>
                </a:schemeClr>
              </a:solidFill>
              <a:cs typeface="Calibri"/>
            </a:endParaRPr>
          </a:p>
        </p:txBody>
      </p:sp>
      <p:sp>
        <p:nvSpPr>
          <p:cNvPr id="3" name="Rectángulo 2"/>
          <p:cNvSpPr/>
          <p:nvPr/>
        </p:nvSpPr>
        <p:spPr>
          <a:xfrm>
            <a:off x="914400" y="1269931"/>
            <a:ext cx="10351911" cy="3139321"/>
          </a:xfrm>
          <a:prstGeom prst="rect">
            <a:avLst/>
          </a:prstGeom>
        </p:spPr>
        <p:txBody>
          <a:bodyPr wrap="square">
            <a:spAutoFit/>
          </a:bodyPr>
          <a:lstStyle/>
          <a:p>
            <a:r>
              <a:rPr lang="en-GB" b="1"/>
              <a:t>What is happening?</a:t>
            </a:r>
          </a:p>
          <a:p>
            <a:endParaRPr lang="en-GB" b="1"/>
          </a:p>
          <a:p>
            <a:r>
              <a:rPr lang="en-GB"/>
              <a:t>The accomplices in the violence against a woman are validating their friend's sexist attitude, encouraging him and making it easier for what he has done to go further or be repeated in the future. They are attacking Laura's moral integrity and will possibly do the same with the rest of the girls (with whom Eloi or any of the others may hook up, but also other girls they interact with).</a:t>
            </a:r>
            <a:endParaRPr lang="es-ES"/>
          </a:p>
          <a:p>
            <a:r>
              <a:rPr lang="en-GB" b="1"/>
              <a:t> </a:t>
            </a:r>
            <a:endParaRPr lang="es-ES"/>
          </a:p>
          <a:p>
            <a:r>
              <a:rPr lang="en-GB" b="1" err="1"/>
              <a:t>Sexpreading</a:t>
            </a:r>
            <a:r>
              <a:rPr lang="en-GB"/>
              <a:t>. Sharing an intimate or sexual photograph of a person without their consent. Not only is it a form of sexual and sexist violence, it is also a crime.</a:t>
            </a:r>
            <a:endParaRPr lang="es-ES"/>
          </a:p>
          <a:p>
            <a:endParaRPr lang="es-ES"/>
          </a:p>
          <a:p>
            <a:r>
              <a:rPr lang="en-GB"/>
              <a:t> </a:t>
            </a:r>
            <a:endParaRPr lang="en-GB" b="1"/>
          </a:p>
        </p:txBody>
      </p:sp>
    </p:spTree>
    <p:extLst>
      <p:ext uri="{BB962C8B-B14F-4D97-AF65-F5344CB8AC3E}">
        <p14:creationId xmlns:p14="http://schemas.microsoft.com/office/powerpoint/2010/main" val="32423939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572582" cy="523220"/>
          </a:xfrm>
          <a:prstGeom prst="rect">
            <a:avLst/>
          </a:prstGeom>
          <a:noFill/>
        </p:spPr>
        <p:txBody>
          <a:bodyPr wrap="square" rtlCol="0">
            <a:spAutoFit/>
          </a:bodyPr>
          <a:lstStyle/>
          <a:p>
            <a:r>
              <a:rPr lang="en-US" sz="2800" b="1">
                <a:solidFill>
                  <a:schemeClr val="tx1">
                    <a:lumMod val="65000"/>
                    <a:lumOff val="35000"/>
                  </a:schemeClr>
                </a:solidFill>
                <a:latin typeface="Calibri"/>
                <a:cs typeface="Calibri"/>
              </a:rPr>
              <a:t>Group Activity: Scene 8 – </a:t>
            </a:r>
            <a:r>
              <a:rPr lang="en-GB" sz="2800" b="1">
                <a:solidFill>
                  <a:schemeClr val="tx1">
                    <a:lumMod val="65000"/>
                    <a:lumOff val="35000"/>
                  </a:schemeClr>
                </a:solidFill>
                <a:latin typeface="Calibri"/>
                <a:cs typeface="Calibri"/>
              </a:rPr>
              <a:t>Girl starting work</a:t>
            </a:r>
            <a:endParaRPr lang="es-ES" sz="2800" b="1">
              <a:solidFill>
                <a:schemeClr val="tx1">
                  <a:lumMod val="65000"/>
                  <a:lumOff val="35000"/>
                </a:schemeClr>
              </a:solidFill>
              <a:latin typeface="Calibri"/>
              <a:cs typeface="Calibri"/>
            </a:endParaRPr>
          </a:p>
        </p:txBody>
      </p:sp>
      <p:sp>
        <p:nvSpPr>
          <p:cNvPr id="6" name="Rectángulo 5"/>
          <p:cNvSpPr/>
          <p:nvPr/>
        </p:nvSpPr>
        <p:spPr>
          <a:xfrm>
            <a:off x="3995771" y="4378043"/>
            <a:ext cx="3906944" cy="923330"/>
          </a:xfrm>
          <a:prstGeom prst="rect">
            <a:avLst/>
          </a:prstGeom>
        </p:spPr>
        <p:txBody>
          <a:bodyPr wrap="square">
            <a:spAutoFit/>
          </a:bodyPr>
          <a:lstStyle/>
          <a:p>
            <a:pPr algn="ctr"/>
            <a:r>
              <a:rPr lang="en-GB" b="1"/>
              <a:t>What is happening?</a:t>
            </a:r>
          </a:p>
          <a:p>
            <a:pPr algn="ctr"/>
            <a:endParaRPr lang="es-ES"/>
          </a:p>
          <a:p>
            <a:pPr algn="ctr"/>
            <a:r>
              <a:rPr lang="en-GB" b="1"/>
              <a:t>What are we doing at the University?</a:t>
            </a:r>
            <a:endParaRPr lang="es-ES" b="1"/>
          </a:p>
        </p:txBody>
      </p:sp>
      <p:pic>
        <p:nvPicPr>
          <p:cNvPr id="2" name="Imagen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36783" y="1441694"/>
            <a:ext cx="3518684" cy="2878924"/>
          </a:xfrm>
          <a:prstGeom prst="rect">
            <a:avLst/>
          </a:prstGeom>
        </p:spPr>
      </p:pic>
    </p:spTree>
    <p:extLst>
      <p:ext uri="{BB962C8B-B14F-4D97-AF65-F5344CB8AC3E}">
        <p14:creationId xmlns:p14="http://schemas.microsoft.com/office/powerpoint/2010/main" val="21015960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629026" cy="523220"/>
          </a:xfrm>
          <a:prstGeom prst="rect">
            <a:avLst/>
          </a:prstGeom>
          <a:noFill/>
        </p:spPr>
        <p:txBody>
          <a:bodyPr wrap="square" rtlCol="0">
            <a:spAutoFit/>
          </a:bodyPr>
          <a:lstStyle/>
          <a:p>
            <a:r>
              <a:rPr lang="en-US" sz="2800" b="1">
                <a:solidFill>
                  <a:schemeClr val="tx1">
                    <a:lumMod val="65000"/>
                    <a:lumOff val="35000"/>
                  </a:schemeClr>
                </a:solidFill>
                <a:cs typeface="Calibri"/>
              </a:rPr>
              <a:t>Group Activity: Scene 8 – </a:t>
            </a:r>
            <a:r>
              <a:rPr lang="en-GB" sz="2800" b="1">
                <a:solidFill>
                  <a:schemeClr val="tx1">
                    <a:lumMod val="65000"/>
                    <a:lumOff val="35000"/>
                  </a:schemeClr>
                </a:solidFill>
                <a:cs typeface="Calibri"/>
              </a:rPr>
              <a:t>Girl starting work</a:t>
            </a:r>
            <a:endParaRPr lang="es-ES" sz="2800" b="1">
              <a:solidFill>
                <a:schemeClr val="tx1">
                  <a:lumMod val="65000"/>
                  <a:lumOff val="35000"/>
                </a:schemeClr>
              </a:solidFill>
              <a:cs typeface="Calibri"/>
            </a:endParaRPr>
          </a:p>
        </p:txBody>
      </p:sp>
      <p:sp>
        <p:nvSpPr>
          <p:cNvPr id="3" name="Rectángulo 2"/>
          <p:cNvSpPr/>
          <p:nvPr/>
        </p:nvSpPr>
        <p:spPr>
          <a:xfrm>
            <a:off x="914400" y="1269931"/>
            <a:ext cx="10351911" cy="4801314"/>
          </a:xfrm>
          <a:prstGeom prst="rect">
            <a:avLst/>
          </a:prstGeom>
        </p:spPr>
        <p:txBody>
          <a:bodyPr wrap="square">
            <a:spAutoFit/>
          </a:bodyPr>
          <a:lstStyle/>
          <a:p>
            <a:r>
              <a:rPr lang="en-GB" b="1"/>
              <a:t>What is happening?</a:t>
            </a:r>
          </a:p>
          <a:p>
            <a:pPr marL="285750" lvl="0" indent="-285750">
              <a:buFont typeface="Arial" panose="020B0604020202020204" pitchFamily="34" charset="0"/>
              <a:buChar char="•"/>
            </a:pPr>
            <a:r>
              <a:rPr lang="en-GB" b="1"/>
              <a:t>Sexual harassment</a:t>
            </a:r>
            <a:endParaRPr lang="es-ES" b="1"/>
          </a:p>
          <a:p>
            <a:r>
              <a:rPr lang="en-GB"/>
              <a:t>A situation like this, that is obviously uncomfortable, intimidates and distresses </a:t>
            </a:r>
            <a:r>
              <a:rPr lang="en-GB" err="1"/>
              <a:t>Laia</a:t>
            </a:r>
            <a:r>
              <a:rPr lang="en-GB"/>
              <a:t>, who has felt unsettled and violated by it, especially as it was accompanied by the comment about how she and the woman in the video look alike. The context necessarily makes the environment turn hostile, unsettling and intimidating.</a:t>
            </a:r>
            <a:endParaRPr lang="es-ES"/>
          </a:p>
          <a:p>
            <a:r>
              <a:rPr lang="en-GB"/>
              <a:t>The behaviour towards </a:t>
            </a:r>
            <a:r>
              <a:rPr lang="en-GB" err="1"/>
              <a:t>Laia</a:t>
            </a:r>
            <a:r>
              <a:rPr lang="en-GB"/>
              <a:t> may not be physical or verbal but it is exposing her to sexual content that she has not asked to see. Several aspects draw our attention: they have just met and have nothing resembling a relationship of trust, which means there is no doubt that Mario's intention was to make her feel uncomfortable in the first interaction.</a:t>
            </a:r>
            <a:endParaRPr lang="es-ES"/>
          </a:p>
          <a:p>
            <a:r>
              <a:rPr lang="en-GB"/>
              <a:t>In addition, the two times he has exhibited the videos of sexual content to his colleague he has waited to do so when they are alone in the office, which demonstrates that he knows that his behaviour is totally inappropriate.</a:t>
            </a:r>
            <a:endParaRPr lang="es-ES"/>
          </a:p>
          <a:p>
            <a:r>
              <a:rPr lang="en-GB"/>
              <a:t> </a:t>
            </a:r>
            <a:endParaRPr lang="es-ES"/>
          </a:p>
          <a:p>
            <a:pPr marL="285750" lvl="0" indent="-285750">
              <a:buFont typeface="Arial" panose="020B0604020202020204" pitchFamily="34" charset="0"/>
              <a:buChar char="•"/>
            </a:pPr>
            <a:r>
              <a:rPr lang="en-GB" b="1"/>
              <a:t>Horizontal harassment</a:t>
            </a:r>
            <a:endParaRPr lang="es-ES" b="1"/>
          </a:p>
          <a:p>
            <a:r>
              <a:rPr lang="en-GB"/>
              <a:t>The action took place between two members of the University's administrative and service staff.</a:t>
            </a:r>
            <a:endParaRPr lang="es-ES"/>
          </a:p>
          <a:p>
            <a:endParaRPr lang="es-ES"/>
          </a:p>
          <a:p>
            <a:r>
              <a:rPr lang="en-GB"/>
              <a:t> </a:t>
            </a:r>
            <a:endParaRPr lang="en-GB" b="1"/>
          </a:p>
        </p:txBody>
      </p:sp>
    </p:spTree>
    <p:extLst>
      <p:ext uri="{BB962C8B-B14F-4D97-AF65-F5344CB8AC3E}">
        <p14:creationId xmlns:p14="http://schemas.microsoft.com/office/powerpoint/2010/main" val="15583239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629026" cy="523220"/>
          </a:xfrm>
          <a:prstGeom prst="rect">
            <a:avLst/>
          </a:prstGeom>
          <a:noFill/>
        </p:spPr>
        <p:txBody>
          <a:bodyPr wrap="square" rtlCol="0">
            <a:spAutoFit/>
          </a:bodyPr>
          <a:lstStyle/>
          <a:p>
            <a:r>
              <a:rPr lang="en-US" sz="2800" b="1">
                <a:solidFill>
                  <a:schemeClr val="tx1">
                    <a:lumMod val="65000"/>
                    <a:lumOff val="35000"/>
                  </a:schemeClr>
                </a:solidFill>
                <a:cs typeface="Calibri"/>
              </a:rPr>
              <a:t>Group Activity: Scene 8 – </a:t>
            </a:r>
            <a:r>
              <a:rPr lang="en-GB" sz="2800" b="1">
                <a:solidFill>
                  <a:schemeClr val="tx1">
                    <a:lumMod val="65000"/>
                    <a:lumOff val="35000"/>
                  </a:schemeClr>
                </a:solidFill>
                <a:cs typeface="Calibri"/>
              </a:rPr>
              <a:t>Girl starting work</a:t>
            </a:r>
            <a:endParaRPr lang="es-ES" sz="2800" b="1">
              <a:solidFill>
                <a:schemeClr val="tx1">
                  <a:lumMod val="65000"/>
                  <a:lumOff val="35000"/>
                </a:schemeClr>
              </a:solidFill>
              <a:cs typeface="Calibri"/>
            </a:endParaRPr>
          </a:p>
        </p:txBody>
      </p:sp>
      <p:sp>
        <p:nvSpPr>
          <p:cNvPr id="3" name="Rectángulo 2"/>
          <p:cNvSpPr/>
          <p:nvPr/>
        </p:nvSpPr>
        <p:spPr>
          <a:xfrm>
            <a:off x="914400" y="1660855"/>
            <a:ext cx="10351911" cy="2585323"/>
          </a:xfrm>
          <a:prstGeom prst="rect">
            <a:avLst/>
          </a:prstGeom>
        </p:spPr>
        <p:txBody>
          <a:bodyPr wrap="square">
            <a:spAutoFit/>
          </a:bodyPr>
          <a:lstStyle/>
          <a:p>
            <a:r>
              <a:rPr lang="en-GB" b="1"/>
              <a:t>What are we doing at the University?</a:t>
            </a:r>
          </a:p>
          <a:p>
            <a:endParaRPr lang="en-GB" b="1"/>
          </a:p>
          <a:p>
            <a:r>
              <a:rPr lang="en-GB"/>
              <a:t>Faced with an event like this, </a:t>
            </a:r>
            <a:r>
              <a:rPr lang="en-GB" err="1"/>
              <a:t>Laia</a:t>
            </a:r>
            <a:r>
              <a:rPr lang="en-GB"/>
              <a:t> can refer to the </a:t>
            </a:r>
            <a:r>
              <a:rPr lang="en-GB" err="1">
                <a:solidFill>
                  <a:srgbClr val="FF0000"/>
                </a:solidFill>
              </a:rPr>
              <a:t>Prou.Upc</a:t>
            </a:r>
            <a:r>
              <a:rPr lang="en-GB">
                <a:solidFill>
                  <a:srgbClr val="FF0000"/>
                </a:solidFill>
              </a:rPr>
              <a:t> website </a:t>
            </a:r>
            <a:r>
              <a:rPr lang="en-GB"/>
              <a:t>and the </a:t>
            </a:r>
            <a:r>
              <a:rPr lang="en-GB">
                <a:solidFill>
                  <a:srgbClr val="FF0000"/>
                </a:solidFill>
              </a:rPr>
              <a:t>UPC Protocol for Prevention and Response to Situations of Violence, Discrimination and Harassment (excluding workplace harassment) </a:t>
            </a:r>
            <a:r>
              <a:rPr lang="en-GB"/>
              <a:t>to assess what she can do and to receive advice and counsel. She can also write to the mailbox for situations of violence, harassment and discrimination. Mario's behaviour is in no way acceptable and cannot be tolerated, either in the university context or in any social sphere.</a:t>
            </a:r>
            <a:endParaRPr lang="es-ES"/>
          </a:p>
          <a:p>
            <a:endParaRPr lang="es-ES"/>
          </a:p>
          <a:p>
            <a:r>
              <a:rPr lang="en-GB"/>
              <a:t> </a:t>
            </a:r>
            <a:endParaRPr lang="en-GB" b="1"/>
          </a:p>
        </p:txBody>
      </p:sp>
    </p:spTree>
    <p:extLst>
      <p:ext uri="{BB962C8B-B14F-4D97-AF65-F5344CB8AC3E}">
        <p14:creationId xmlns:p14="http://schemas.microsoft.com/office/powerpoint/2010/main" val="40739083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572582" cy="523220"/>
          </a:xfrm>
          <a:prstGeom prst="rect">
            <a:avLst/>
          </a:prstGeom>
          <a:noFill/>
        </p:spPr>
        <p:txBody>
          <a:bodyPr wrap="square" rtlCol="0">
            <a:spAutoFit/>
          </a:bodyPr>
          <a:lstStyle/>
          <a:p>
            <a:r>
              <a:rPr lang="en-US" sz="2800" b="1">
                <a:solidFill>
                  <a:schemeClr val="tx1">
                    <a:lumMod val="65000"/>
                    <a:lumOff val="35000"/>
                  </a:schemeClr>
                </a:solidFill>
                <a:latin typeface="Calibri"/>
                <a:cs typeface="Calibri"/>
              </a:rPr>
              <a:t>Group Activity: Scene 9 – </a:t>
            </a:r>
            <a:r>
              <a:rPr lang="en-GB" sz="2800" b="1">
                <a:solidFill>
                  <a:schemeClr val="tx1">
                    <a:lumMod val="65000"/>
                    <a:lumOff val="35000"/>
                  </a:schemeClr>
                </a:solidFill>
                <a:latin typeface="Calibri"/>
                <a:cs typeface="Calibri"/>
              </a:rPr>
              <a:t>Girls going out</a:t>
            </a:r>
            <a:endParaRPr lang="es-ES" sz="2800" b="1">
              <a:solidFill>
                <a:schemeClr val="tx1">
                  <a:lumMod val="65000"/>
                  <a:lumOff val="35000"/>
                </a:schemeClr>
              </a:solidFill>
              <a:latin typeface="Calibri"/>
              <a:cs typeface="Calibri"/>
            </a:endParaRPr>
          </a:p>
        </p:txBody>
      </p:sp>
      <p:sp>
        <p:nvSpPr>
          <p:cNvPr id="6" name="Rectángulo 5"/>
          <p:cNvSpPr/>
          <p:nvPr/>
        </p:nvSpPr>
        <p:spPr>
          <a:xfrm>
            <a:off x="4042653" y="4750577"/>
            <a:ext cx="3906944" cy="369332"/>
          </a:xfrm>
          <a:prstGeom prst="rect">
            <a:avLst/>
          </a:prstGeom>
        </p:spPr>
        <p:txBody>
          <a:bodyPr wrap="square">
            <a:spAutoFit/>
          </a:bodyPr>
          <a:lstStyle/>
          <a:p>
            <a:pPr algn="ctr"/>
            <a:r>
              <a:rPr lang="en-GB" b="1"/>
              <a:t>What is happening?</a:t>
            </a:r>
          </a:p>
        </p:txBody>
      </p:sp>
      <p:pic>
        <p:nvPicPr>
          <p:cNvPr id="3" name="Imagen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12344" y="1393428"/>
            <a:ext cx="3455688" cy="3122128"/>
          </a:xfrm>
          <a:prstGeom prst="rect">
            <a:avLst/>
          </a:prstGeom>
        </p:spPr>
      </p:pic>
    </p:spTree>
    <p:extLst>
      <p:ext uri="{BB962C8B-B14F-4D97-AF65-F5344CB8AC3E}">
        <p14:creationId xmlns:p14="http://schemas.microsoft.com/office/powerpoint/2010/main" val="30080864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629026" cy="523220"/>
          </a:xfrm>
          <a:prstGeom prst="rect">
            <a:avLst/>
          </a:prstGeom>
          <a:noFill/>
        </p:spPr>
        <p:txBody>
          <a:bodyPr wrap="square" rtlCol="0">
            <a:spAutoFit/>
          </a:bodyPr>
          <a:lstStyle/>
          <a:p>
            <a:r>
              <a:rPr lang="en-US" sz="2800" b="1">
                <a:solidFill>
                  <a:schemeClr val="tx1">
                    <a:lumMod val="65000"/>
                    <a:lumOff val="35000"/>
                  </a:schemeClr>
                </a:solidFill>
                <a:cs typeface="Calibri"/>
              </a:rPr>
              <a:t>Group Activity: Scene 9 – </a:t>
            </a:r>
            <a:r>
              <a:rPr lang="en-GB" sz="2800" b="1">
                <a:solidFill>
                  <a:schemeClr val="tx1">
                    <a:lumMod val="65000"/>
                    <a:lumOff val="35000"/>
                  </a:schemeClr>
                </a:solidFill>
                <a:cs typeface="Calibri"/>
              </a:rPr>
              <a:t>Girls going out</a:t>
            </a:r>
            <a:endParaRPr lang="es-ES" sz="2800" b="1">
              <a:solidFill>
                <a:schemeClr val="tx1">
                  <a:lumMod val="65000"/>
                  <a:lumOff val="35000"/>
                </a:schemeClr>
              </a:solidFill>
              <a:cs typeface="Calibri"/>
            </a:endParaRPr>
          </a:p>
        </p:txBody>
      </p:sp>
      <p:sp>
        <p:nvSpPr>
          <p:cNvPr id="3" name="Rectángulo 2"/>
          <p:cNvSpPr/>
          <p:nvPr/>
        </p:nvSpPr>
        <p:spPr>
          <a:xfrm>
            <a:off x="903111" y="1484420"/>
            <a:ext cx="10351911" cy="3139321"/>
          </a:xfrm>
          <a:prstGeom prst="rect">
            <a:avLst/>
          </a:prstGeom>
        </p:spPr>
        <p:txBody>
          <a:bodyPr wrap="square">
            <a:spAutoFit/>
          </a:bodyPr>
          <a:lstStyle/>
          <a:p>
            <a:r>
              <a:rPr lang="en-GB" b="1"/>
              <a:t>What is happening?</a:t>
            </a:r>
          </a:p>
          <a:p>
            <a:endParaRPr lang="en-GB" b="1"/>
          </a:p>
          <a:p>
            <a:r>
              <a:rPr lang="en-GB"/>
              <a:t>What happened in this scene is a story of </a:t>
            </a:r>
            <a:r>
              <a:rPr lang="en-GB" b="1"/>
              <a:t>sexual violence</a:t>
            </a:r>
            <a:r>
              <a:rPr lang="en-GB"/>
              <a:t>.</a:t>
            </a:r>
            <a:endParaRPr lang="es-ES"/>
          </a:p>
          <a:p>
            <a:br>
              <a:rPr lang="en-GB"/>
            </a:br>
            <a:r>
              <a:rPr lang="en-GB" err="1"/>
              <a:t>Luís</a:t>
            </a:r>
            <a:r>
              <a:rPr lang="en-GB"/>
              <a:t> has forced Cristina into sexual contact that she did not want. Many moments and factors in the story show us that she does not want to engage </a:t>
            </a:r>
            <a:r>
              <a:rPr lang="en-GB" err="1"/>
              <a:t>Luís</a:t>
            </a:r>
            <a:r>
              <a:rPr lang="en-GB"/>
              <a:t> sexually: she makes it clear to him before the concerts (when she talks to him about Mario), she explains it to her friend, she pulls away when he initiates contact with caresses and pushes him away when he tries to kiss her. She even says so directly and asks him to stop. It is clear that this situation occurs without Cristina's consent.</a:t>
            </a:r>
            <a:endParaRPr lang="es-ES"/>
          </a:p>
          <a:p>
            <a:endParaRPr lang="es-ES"/>
          </a:p>
          <a:p>
            <a:r>
              <a:rPr lang="en-GB"/>
              <a:t> </a:t>
            </a:r>
            <a:endParaRPr lang="en-GB" b="1"/>
          </a:p>
        </p:txBody>
      </p:sp>
    </p:spTree>
    <p:extLst>
      <p:ext uri="{BB962C8B-B14F-4D97-AF65-F5344CB8AC3E}">
        <p14:creationId xmlns:p14="http://schemas.microsoft.com/office/powerpoint/2010/main" val="4219518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245204" cy="523220"/>
          </a:xfrm>
          <a:prstGeom prst="rect">
            <a:avLst/>
          </a:prstGeom>
          <a:noFill/>
        </p:spPr>
        <p:txBody>
          <a:bodyPr wrap="square" rtlCol="0">
            <a:spAutoFit/>
          </a:bodyPr>
          <a:lstStyle/>
          <a:p>
            <a:r>
              <a:rPr lang="en-US" sz="2800" b="1">
                <a:solidFill>
                  <a:schemeClr val="tx1">
                    <a:lumMod val="65000"/>
                    <a:lumOff val="35000"/>
                  </a:schemeClr>
                </a:solidFill>
                <a:latin typeface="Calibri"/>
                <a:cs typeface="Calibri"/>
              </a:rPr>
              <a:t>Group Activity: Scene 1 – Girls doing work on role models</a:t>
            </a:r>
            <a:endParaRPr lang="cs-CZ" sz="2800" b="1" i="0">
              <a:solidFill>
                <a:schemeClr val="tx1">
                  <a:lumMod val="65000"/>
                  <a:lumOff val="35000"/>
                </a:schemeClr>
              </a:solidFill>
              <a:latin typeface="Calibri"/>
              <a:cs typeface="Calibri"/>
            </a:endParaRPr>
          </a:p>
        </p:txBody>
      </p:sp>
      <p:sp>
        <p:nvSpPr>
          <p:cNvPr id="3" name="Rectángulo 2"/>
          <p:cNvSpPr/>
          <p:nvPr/>
        </p:nvSpPr>
        <p:spPr>
          <a:xfrm>
            <a:off x="3995771" y="4276442"/>
            <a:ext cx="3906944" cy="923330"/>
          </a:xfrm>
          <a:prstGeom prst="rect">
            <a:avLst/>
          </a:prstGeom>
        </p:spPr>
        <p:txBody>
          <a:bodyPr wrap="square">
            <a:spAutoFit/>
          </a:bodyPr>
          <a:lstStyle/>
          <a:p>
            <a:pPr algn="ctr"/>
            <a:r>
              <a:rPr lang="en-GB" b="1"/>
              <a:t>What is happening?</a:t>
            </a:r>
          </a:p>
          <a:p>
            <a:pPr algn="ctr"/>
            <a:endParaRPr lang="es-ES"/>
          </a:p>
          <a:p>
            <a:pPr algn="ctr"/>
            <a:r>
              <a:rPr lang="en-GB" b="1"/>
              <a:t>What are we doing at the University?</a:t>
            </a:r>
            <a:endParaRPr lang="es-ES" b="1"/>
          </a:p>
        </p:txBody>
      </p:sp>
      <p:pic>
        <p:nvPicPr>
          <p:cNvPr id="8" name="Imagen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68800" y="1494786"/>
            <a:ext cx="3249115" cy="2665647"/>
          </a:xfrm>
          <a:prstGeom prst="rect">
            <a:avLst/>
          </a:prstGeom>
        </p:spPr>
      </p:pic>
    </p:spTree>
    <p:extLst>
      <p:ext uri="{BB962C8B-B14F-4D97-AF65-F5344CB8AC3E}">
        <p14:creationId xmlns:p14="http://schemas.microsoft.com/office/powerpoint/2010/main" val="4093190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245204" cy="523220"/>
          </a:xfrm>
          <a:prstGeom prst="rect">
            <a:avLst/>
          </a:prstGeom>
          <a:noFill/>
        </p:spPr>
        <p:txBody>
          <a:bodyPr wrap="square" rtlCol="0">
            <a:spAutoFit/>
          </a:bodyPr>
          <a:lstStyle/>
          <a:p>
            <a:r>
              <a:rPr lang="en-US" sz="2800" b="1">
                <a:solidFill>
                  <a:schemeClr val="tx1">
                    <a:lumMod val="65000"/>
                    <a:lumOff val="35000"/>
                  </a:schemeClr>
                </a:solidFill>
                <a:latin typeface="Calibri"/>
                <a:cs typeface="Calibri"/>
              </a:rPr>
              <a:t>Group Activity: Scene 1 – Girls doing work on role models</a:t>
            </a:r>
            <a:endParaRPr lang="cs-CZ" sz="2800" b="1" i="0">
              <a:solidFill>
                <a:schemeClr val="tx1">
                  <a:lumMod val="65000"/>
                  <a:lumOff val="35000"/>
                </a:schemeClr>
              </a:solidFill>
              <a:latin typeface="Calibri"/>
              <a:cs typeface="Calibri"/>
            </a:endParaRPr>
          </a:p>
        </p:txBody>
      </p:sp>
      <p:sp>
        <p:nvSpPr>
          <p:cNvPr id="3" name="Rectángulo 2"/>
          <p:cNvSpPr/>
          <p:nvPr/>
        </p:nvSpPr>
        <p:spPr>
          <a:xfrm>
            <a:off x="914400" y="1451467"/>
            <a:ext cx="10024533" cy="3139321"/>
          </a:xfrm>
          <a:prstGeom prst="rect">
            <a:avLst/>
          </a:prstGeom>
        </p:spPr>
        <p:txBody>
          <a:bodyPr wrap="square">
            <a:spAutoFit/>
          </a:bodyPr>
          <a:lstStyle/>
          <a:p>
            <a:r>
              <a:rPr lang="en-GB" b="1"/>
              <a:t>What is happening?</a:t>
            </a:r>
          </a:p>
          <a:p>
            <a:endParaRPr lang="en-GB" b="1"/>
          </a:p>
          <a:p>
            <a:pPr marL="285750" indent="-285750">
              <a:buFont typeface="Arial" panose="020B0604020202020204" pitchFamily="34" charset="0"/>
              <a:buChar char="•"/>
            </a:pPr>
            <a:r>
              <a:rPr lang="en-GB" b="1" err="1"/>
              <a:t>Invisibilisation</a:t>
            </a:r>
            <a:r>
              <a:rPr lang="en-GB" b="1"/>
              <a:t> of women</a:t>
            </a:r>
            <a:endParaRPr lang="es-ES" b="1"/>
          </a:p>
          <a:p>
            <a:r>
              <a:rPr lang="en-GB"/>
              <a:t>The lack of visibility and female representation in professional and technological sectors has a direct impact not just on the social construction of what women ‘can do’ but also on the perception that girls and women have of their own individual abilities and options.</a:t>
            </a:r>
          </a:p>
          <a:p>
            <a:endParaRPr lang="es-ES"/>
          </a:p>
          <a:p>
            <a:r>
              <a:rPr lang="en-GB"/>
              <a:t>This also affects and modulates career tastes and preferences. It is no coincidence that the </a:t>
            </a:r>
            <a:r>
              <a:rPr lang="en-GB">
                <a:solidFill>
                  <a:srgbClr val="FF0000"/>
                </a:solidFill>
              </a:rPr>
              <a:t>UPC has a mainly male student body</a:t>
            </a:r>
            <a:r>
              <a:rPr lang="en-GB"/>
              <a:t>, but this has to do not with sexual or biological differences but with the learning we have done around gender.</a:t>
            </a:r>
            <a:endParaRPr lang="es-ES"/>
          </a:p>
          <a:p>
            <a:endParaRPr lang="es-ES" b="1"/>
          </a:p>
        </p:txBody>
      </p:sp>
    </p:spTree>
    <p:extLst>
      <p:ext uri="{BB962C8B-B14F-4D97-AF65-F5344CB8AC3E}">
        <p14:creationId xmlns:p14="http://schemas.microsoft.com/office/powerpoint/2010/main" val="4110843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245204" cy="523220"/>
          </a:xfrm>
          <a:prstGeom prst="rect">
            <a:avLst/>
          </a:prstGeom>
          <a:noFill/>
        </p:spPr>
        <p:txBody>
          <a:bodyPr wrap="square" rtlCol="0">
            <a:spAutoFit/>
          </a:bodyPr>
          <a:lstStyle/>
          <a:p>
            <a:r>
              <a:rPr lang="en-US" sz="2800" b="1">
                <a:solidFill>
                  <a:schemeClr val="tx1">
                    <a:lumMod val="65000"/>
                    <a:lumOff val="35000"/>
                  </a:schemeClr>
                </a:solidFill>
                <a:latin typeface="Calibri"/>
                <a:cs typeface="Calibri"/>
              </a:rPr>
              <a:t>Group Activity: Scene 1 – Girls doing work on role models</a:t>
            </a:r>
            <a:endParaRPr lang="cs-CZ" sz="2800" b="1" i="0">
              <a:solidFill>
                <a:schemeClr val="tx1">
                  <a:lumMod val="65000"/>
                  <a:lumOff val="35000"/>
                </a:schemeClr>
              </a:solidFill>
              <a:latin typeface="Calibri"/>
              <a:cs typeface="Calibri"/>
            </a:endParaRPr>
          </a:p>
        </p:txBody>
      </p:sp>
      <p:sp>
        <p:nvSpPr>
          <p:cNvPr id="3" name="Rectángulo 2"/>
          <p:cNvSpPr/>
          <p:nvPr/>
        </p:nvSpPr>
        <p:spPr>
          <a:xfrm>
            <a:off x="914400" y="1169245"/>
            <a:ext cx="10024533" cy="3139321"/>
          </a:xfrm>
          <a:prstGeom prst="rect">
            <a:avLst/>
          </a:prstGeom>
        </p:spPr>
        <p:txBody>
          <a:bodyPr wrap="square">
            <a:spAutoFit/>
          </a:bodyPr>
          <a:lstStyle/>
          <a:p>
            <a:endParaRPr lang="en-GB" b="1"/>
          </a:p>
          <a:p>
            <a:r>
              <a:rPr lang="en-GB" b="1"/>
              <a:t>What are we doing at the University?</a:t>
            </a:r>
          </a:p>
          <a:p>
            <a:endParaRPr lang="en-GB" b="1"/>
          </a:p>
          <a:p>
            <a:r>
              <a:rPr lang="en-GB"/>
              <a:t>The University has made a commitment to create a safe and respectful environment for all people in which equality is upheld, and to do this effectively we need to listen, reflect and change attitudes and behaviours that have long been normalised. For more information go to the </a:t>
            </a:r>
            <a:r>
              <a:rPr lang="en-GB" err="1">
                <a:solidFill>
                  <a:srgbClr val="FF0000"/>
                </a:solidFill>
              </a:rPr>
              <a:t>Prou.UPC</a:t>
            </a:r>
            <a:r>
              <a:rPr lang="en-GB">
                <a:solidFill>
                  <a:srgbClr val="FF0000"/>
                </a:solidFill>
              </a:rPr>
              <a:t> website</a:t>
            </a:r>
            <a:r>
              <a:rPr lang="en-GB"/>
              <a:t>.</a:t>
            </a:r>
          </a:p>
          <a:p>
            <a:endParaRPr lang="es-ES"/>
          </a:p>
          <a:p>
            <a:r>
              <a:rPr lang="en-GB"/>
              <a:t>If you are faced with this type of behaviour, refer to the </a:t>
            </a:r>
            <a:r>
              <a:rPr lang="en-GB">
                <a:solidFill>
                  <a:srgbClr val="FF0000"/>
                </a:solidFill>
              </a:rPr>
              <a:t>UPC Protocol for Prevention and Response to Situations of Violence, Discrimination and Harassment (excluding workplace harassment) and the mailbox for situations of violence, harassment and discrimination</a:t>
            </a:r>
            <a:r>
              <a:rPr lang="en-GB"/>
              <a:t>.</a:t>
            </a:r>
            <a:endParaRPr lang="es-ES"/>
          </a:p>
          <a:p>
            <a:endParaRPr lang="es-ES" b="1"/>
          </a:p>
        </p:txBody>
      </p:sp>
    </p:spTree>
    <p:extLst>
      <p:ext uri="{BB962C8B-B14F-4D97-AF65-F5344CB8AC3E}">
        <p14:creationId xmlns:p14="http://schemas.microsoft.com/office/powerpoint/2010/main" val="2039382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245204" cy="523220"/>
          </a:xfrm>
          <a:prstGeom prst="rect">
            <a:avLst/>
          </a:prstGeom>
          <a:noFill/>
        </p:spPr>
        <p:txBody>
          <a:bodyPr wrap="square" rtlCol="0">
            <a:spAutoFit/>
          </a:bodyPr>
          <a:lstStyle/>
          <a:p>
            <a:r>
              <a:rPr lang="en-US" sz="2800" b="1">
                <a:solidFill>
                  <a:schemeClr val="tx1">
                    <a:lumMod val="65000"/>
                    <a:lumOff val="35000"/>
                  </a:schemeClr>
                </a:solidFill>
                <a:latin typeface="Calibri"/>
                <a:cs typeface="Calibri"/>
              </a:rPr>
              <a:t>Group Activity: Scene 2 – </a:t>
            </a:r>
            <a:r>
              <a:rPr lang="en-GB" sz="2800" b="1">
                <a:solidFill>
                  <a:schemeClr val="tx1">
                    <a:lumMod val="65000"/>
                    <a:lumOff val="35000"/>
                  </a:schemeClr>
                </a:solidFill>
                <a:latin typeface="Calibri"/>
                <a:cs typeface="Calibri"/>
              </a:rPr>
              <a:t>Girl who goes up to the blackboard</a:t>
            </a:r>
            <a:endParaRPr lang="es-ES" sz="2800" b="1">
              <a:solidFill>
                <a:schemeClr val="tx1">
                  <a:lumMod val="65000"/>
                  <a:lumOff val="35000"/>
                </a:schemeClr>
              </a:solidFill>
              <a:latin typeface="Calibri"/>
              <a:cs typeface="Calibri"/>
            </a:endParaRPr>
          </a:p>
        </p:txBody>
      </p:sp>
      <p:sp>
        <p:nvSpPr>
          <p:cNvPr id="6" name="Rectángulo 5"/>
          <p:cNvSpPr/>
          <p:nvPr/>
        </p:nvSpPr>
        <p:spPr>
          <a:xfrm>
            <a:off x="3995771" y="4378043"/>
            <a:ext cx="3906944" cy="923330"/>
          </a:xfrm>
          <a:prstGeom prst="rect">
            <a:avLst/>
          </a:prstGeom>
        </p:spPr>
        <p:txBody>
          <a:bodyPr wrap="square">
            <a:spAutoFit/>
          </a:bodyPr>
          <a:lstStyle/>
          <a:p>
            <a:pPr algn="ctr"/>
            <a:r>
              <a:rPr lang="en-GB" b="1"/>
              <a:t>What is happening?</a:t>
            </a:r>
          </a:p>
          <a:p>
            <a:pPr algn="ctr"/>
            <a:endParaRPr lang="es-ES"/>
          </a:p>
          <a:p>
            <a:pPr algn="ctr"/>
            <a:r>
              <a:rPr lang="en-GB" b="1"/>
              <a:t>What are we doing at the University?</a:t>
            </a:r>
            <a:endParaRPr lang="es-ES" b="1"/>
          </a:p>
        </p:txBody>
      </p:sp>
      <p:pic>
        <p:nvPicPr>
          <p:cNvPr id="2" name="Imagen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02667" y="1490410"/>
            <a:ext cx="3002844" cy="2786032"/>
          </a:xfrm>
          <a:prstGeom prst="rect">
            <a:avLst/>
          </a:prstGeom>
        </p:spPr>
      </p:pic>
    </p:spTree>
    <p:extLst>
      <p:ext uri="{BB962C8B-B14F-4D97-AF65-F5344CB8AC3E}">
        <p14:creationId xmlns:p14="http://schemas.microsoft.com/office/powerpoint/2010/main" val="3177471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245204" cy="523220"/>
          </a:xfrm>
          <a:prstGeom prst="rect">
            <a:avLst/>
          </a:prstGeom>
          <a:noFill/>
        </p:spPr>
        <p:txBody>
          <a:bodyPr wrap="square" rtlCol="0">
            <a:spAutoFit/>
          </a:bodyPr>
          <a:lstStyle/>
          <a:p>
            <a:r>
              <a:rPr lang="en-US" sz="2800" b="1">
                <a:solidFill>
                  <a:schemeClr val="tx1">
                    <a:lumMod val="65000"/>
                    <a:lumOff val="35000"/>
                  </a:schemeClr>
                </a:solidFill>
                <a:cs typeface="Calibri"/>
              </a:rPr>
              <a:t>Group Activity: Scene 2 – </a:t>
            </a:r>
            <a:r>
              <a:rPr lang="en-GB" sz="2800" b="1">
                <a:solidFill>
                  <a:schemeClr val="tx1">
                    <a:lumMod val="65000"/>
                    <a:lumOff val="35000"/>
                  </a:schemeClr>
                </a:solidFill>
                <a:cs typeface="Calibri"/>
              </a:rPr>
              <a:t>Girl who goes up to the blackboard</a:t>
            </a:r>
            <a:endParaRPr lang="cs-CZ" sz="2800" b="1" i="0">
              <a:solidFill>
                <a:schemeClr val="tx1">
                  <a:lumMod val="65000"/>
                  <a:lumOff val="35000"/>
                </a:schemeClr>
              </a:solidFill>
              <a:latin typeface="Calibri"/>
              <a:cs typeface="Calibri"/>
            </a:endParaRPr>
          </a:p>
        </p:txBody>
      </p:sp>
      <p:sp>
        <p:nvSpPr>
          <p:cNvPr id="3" name="Rectángulo 2"/>
          <p:cNvSpPr/>
          <p:nvPr/>
        </p:nvSpPr>
        <p:spPr>
          <a:xfrm>
            <a:off x="997618" y="1417600"/>
            <a:ext cx="10291271" cy="3139321"/>
          </a:xfrm>
          <a:prstGeom prst="rect">
            <a:avLst/>
          </a:prstGeom>
        </p:spPr>
        <p:txBody>
          <a:bodyPr wrap="square">
            <a:spAutoFit/>
          </a:bodyPr>
          <a:lstStyle/>
          <a:p>
            <a:r>
              <a:rPr lang="en-GB" b="1"/>
              <a:t>What is happening?</a:t>
            </a:r>
          </a:p>
          <a:p>
            <a:endParaRPr lang="en-GB" b="1"/>
          </a:p>
          <a:p>
            <a:pPr marL="285750" indent="-285750">
              <a:buFont typeface="Arial" panose="020B0604020202020204" pitchFamily="34" charset="0"/>
              <a:buChar char="•"/>
            </a:pPr>
            <a:r>
              <a:rPr lang="en-GB" b="1"/>
              <a:t>Harassment by reason of sex</a:t>
            </a:r>
            <a:endParaRPr lang="es-ES" b="1"/>
          </a:p>
          <a:p>
            <a:r>
              <a:rPr lang="en-GB"/>
              <a:t>The comments made about a student, first belittling or questioning her and then criticising her appearance, are clearly motivated by the fact that she is female.</a:t>
            </a:r>
          </a:p>
          <a:p>
            <a:r>
              <a:rPr lang="en-GB"/>
              <a:t>The harassment of a woman by a person in a position of power not only has consequences for the harassed person; this intimidating atmosphere also has negative effects on the rest of the women at the University.</a:t>
            </a:r>
          </a:p>
          <a:p>
            <a:endParaRPr lang="es-ES"/>
          </a:p>
          <a:p>
            <a:pPr marL="285750" indent="-285750">
              <a:buFont typeface="Arial" panose="020B0604020202020204" pitchFamily="34" charset="0"/>
              <a:buChar char="•"/>
            </a:pPr>
            <a:r>
              <a:rPr lang="en-GB" b="1"/>
              <a:t>Vertical harassment</a:t>
            </a:r>
            <a:endParaRPr lang="es-ES" b="1"/>
          </a:p>
          <a:p>
            <a:r>
              <a:rPr lang="en-GB"/>
              <a:t>The fact that it is a professor who makes them and seeks the complicity of the other male students is doubly serious, since he is in a position of power with respect to Marta.</a:t>
            </a:r>
            <a:endParaRPr lang="es-ES"/>
          </a:p>
        </p:txBody>
      </p:sp>
    </p:spTree>
    <p:extLst>
      <p:ext uri="{BB962C8B-B14F-4D97-AF65-F5344CB8AC3E}">
        <p14:creationId xmlns:p14="http://schemas.microsoft.com/office/powerpoint/2010/main" val="3048600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245204" cy="523220"/>
          </a:xfrm>
          <a:prstGeom prst="rect">
            <a:avLst/>
          </a:prstGeom>
          <a:noFill/>
        </p:spPr>
        <p:txBody>
          <a:bodyPr wrap="square" rtlCol="0">
            <a:spAutoFit/>
          </a:bodyPr>
          <a:lstStyle/>
          <a:p>
            <a:r>
              <a:rPr lang="en-US" sz="2800" b="1">
                <a:solidFill>
                  <a:schemeClr val="tx1">
                    <a:lumMod val="65000"/>
                    <a:lumOff val="35000"/>
                  </a:schemeClr>
                </a:solidFill>
                <a:cs typeface="Calibri"/>
              </a:rPr>
              <a:t>Group Activity: Scene 2 – </a:t>
            </a:r>
            <a:r>
              <a:rPr lang="en-GB" sz="2800" b="1">
                <a:solidFill>
                  <a:schemeClr val="tx1">
                    <a:lumMod val="65000"/>
                    <a:lumOff val="35000"/>
                  </a:schemeClr>
                </a:solidFill>
                <a:cs typeface="Calibri"/>
              </a:rPr>
              <a:t>Girl who goes up to the blackboard</a:t>
            </a:r>
            <a:endParaRPr lang="cs-CZ" sz="2800" b="1" i="0">
              <a:solidFill>
                <a:schemeClr val="tx1">
                  <a:lumMod val="65000"/>
                  <a:lumOff val="35000"/>
                </a:schemeClr>
              </a:solidFill>
              <a:latin typeface="Calibri"/>
              <a:cs typeface="Calibri"/>
            </a:endParaRPr>
          </a:p>
        </p:txBody>
      </p:sp>
      <p:sp>
        <p:nvSpPr>
          <p:cNvPr id="3" name="Rectángulo 2"/>
          <p:cNvSpPr/>
          <p:nvPr/>
        </p:nvSpPr>
        <p:spPr>
          <a:xfrm>
            <a:off x="914400" y="1169245"/>
            <a:ext cx="10521244" cy="3693319"/>
          </a:xfrm>
          <a:prstGeom prst="rect">
            <a:avLst/>
          </a:prstGeom>
        </p:spPr>
        <p:txBody>
          <a:bodyPr wrap="square">
            <a:spAutoFit/>
          </a:bodyPr>
          <a:lstStyle/>
          <a:p>
            <a:endParaRPr lang="en-GB" b="1"/>
          </a:p>
          <a:p>
            <a:r>
              <a:rPr lang="en-GB" b="1"/>
              <a:t>What are we doing at the University?</a:t>
            </a:r>
          </a:p>
          <a:p>
            <a:endParaRPr lang="en-GB" b="1"/>
          </a:p>
          <a:p>
            <a:r>
              <a:rPr lang="en-GB"/>
              <a:t>For the professor's behaviour to be finally seen as environmental harassment, the principle of insistence and repetition is required, that is, that this is not the first time it has happened. However, when a person makes comments like these, seeking the complicity of the other men in the classroom, they are likely to do it again, if they haven't already. The professor probably has these attitudes because he doesn't see the comments as demeaning or intimidating, but they are. It is a type of attitude that no one can afford to have within the context of the University. For more information go to the </a:t>
            </a:r>
            <a:r>
              <a:rPr lang="en-GB" err="1">
                <a:solidFill>
                  <a:srgbClr val="FF0000"/>
                </a:solidFill>
              </a:rPr>
              <a:t>Prou.UPC</a:t>
            </a:r>
            <a:r>
              <a:rPr lang="en-GB">
                <a:solidFill>
                  <a:srgbClr val="FF0000"/>
                </a:solidFill>
              </a:rPr>
              <a:t> website</a:t>
            </a:r>
            <a:r>
              <a:rPr lang="en-GB"/>
              <a:t>.</a:t>
            </a:r>
          </a:p>
          <a:p>
            <a:endParaRPr lang="es-ES"/>
          </a:p>
          <a:p>
            <a:r>
              <a:rPr lang="en-GB"/>
              <a:t>If you are faced with this type of behaviour, refer to the </a:t>
            </a:r>
            <a:r>
              <a:rPr lang="en-GB">
                <a:solidFill>
                  <a:srgbClr val="FF0000"/>
                </a:solidFill>
              </a:rPr>
              <a:t>UPC Protocol for Prevention and Response to Situations of Violence, Discrimination and Harassment (excluding workplace harassment) and the mailbox for situations of violence, harassment and discrimination</a:t>
            </a:r>
            <a:r>
              <a:rPr lang="en-GB"/>
              <a:t>.</a:t>
            </a:r>
            <a:endParaRPr lang="es-ES" b="1"/>
          </a:p>
        </p:txBody>
      </p:sp>
    </p:spTree>
    <p:extLst>
      <p:ext uri="{BB962C8B-B14F-4D97-AF65-F5344CB8AC3E}">
        <p14:creationId xmlns:p14="http://schemas.microsoft.com/office/powerpoint/2010/main" val="2085767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A01B91AB-1F8E-449F-80CB-4BB1B1DA87D9}"/>
              </a:ext>
            </a:extLst>
          </p:cNvPr>
          <p:cNvPicPr>
            <a:picLocks noChangeAspect="1"/>
          </p:cNvPicPr>
          <p:nvPr/>
        </p:nvPicPr>
        <p:blipFill rotWithShape="1">
          <a:blip r:embed="rId3" cstate="print"/>
          <a:srcRect l="2232" t="6129" r="1817" b="3755"/>
          <a:stretch/>
        </p:blipFill>
        <p:spPr>
          <a:xfrm>
            <a:off x="10797978" y="6375078"/>
            <a:ext cx="731777" cy="250165"/>
          </a:xfrm>
          <a:prstGeom prst="rect">
            <a:avLst/>
          </a:prstGeom>
        </p:spPr>
      </p:pic>
      <p:sp>
        <p:nvSpPr>
          <p:cNvPr id="7" name="TextovéPole 3">
            <a:extLst>
              <a:ext uri="{FF2B5EF4-FFF2-40B4-BE49-F238E27FC236}">
                <a16:creationId xmlns:a16="http://schemas.microsoft.com/office/drawing/2014/main" id="{9F53821A-13AE-419E-A4DF-94E410745BC7}"/>
              </a:ext>
            </a:extLst>
          </p:cNvPr>
          <p:cNvSpPr txBox="1"/>
          <p:nvPr/>
        </p:nvSpPr>
        <p:spPr>
          <a:xfrm>
            <a:off x="1806618" y="737525"/>
            <a:ext cx="9572582" cy="523220"/>
          </a:xfrm>
          <a:prstGeom prst="rect">
            <a:avLst/>
          </a:prstGeom>
          <a:noFill/>
        </p:spPr>
        <p:txBody>
          <a:bodyPr wrap="square" rtlCol="0">
            <a:spAutoFit/>
          </a:bodyPr>
          <a:lstStyle/>
          <a:p>
            <a:r>
              <a:rPr lang="en-US" sz="2800" b="1">
                <a:solidFill>
                  <a:schemeClr val="tx1">
                    <a:lumMod val="65000"/>
                    <a:lumOff val="35000"/>
                  </a:schemeClr>
                </a:solidFill>
                <a:latin typeface="Calibri"/>
                <a:cs typeface="Calibri"/>
              </a:rPr>
              <a:t>Group Activity: Scene 3 – </a:t>
            </a:r>
            <a:r>
              <a:rPr lang="en-GB" sz="2800" b="1">
                <a:solidFill>
                  <a:schemeClr val="tx1">
                    <a:lumMod val="65000"/>
                    <a:lumOff val="35000"/>
                  </a:schemeClr>
                </a:solidFill>
                <a:latin typeface="Calibri"/>
                <a:cs typeface="Calibri"/>
              </a:rPr>
              <a:t>Girl who has just arrived on Erasmus</a:t>
            </a:r>
            <a:endParaRPr lang="es-ES" sz="2800" b="1">
              <a:solidFill>
                <a:schemeClr val="tx1">
                  <a:lumMod val="65000"/>
                  <a:lumOff val="35000"/>
                </a:schemeClr>
              </a:solidFill>
              <a:latin typeface="Calibri"/>
              <a:cs typeface="Calibri"/>
            </a:endParaRPr>
          </a:p>
        </p:txBody>
      </p:sp>
      <p:sp>
        <p:nvSpPr>
          <p:cNvPr id="6" name="Rectángulo 5"/>
          <p:cNvSpPr/>
          <p:nvPr/>
        </p:nvSpPr>
        <p:spPr>
          <a:xfrm>
            <a:off x="3995771" y="4378043"/>
            <a:ext cx="3906944" cy="923330"/>
          </a:xfrm>
          <a:prstGeom prst="rect">
            <a:avLst/>
          </a:prstGeom>
        </p:spPr>
        <p:txBody>
          <a:bodyPr wrap="square">
            <a:spAutoFit/>
          </a:bodyPr>
          <a:lstStyle/>
          <a:p>
            <a:pPr algn="ctr"/>
            <a:r>
              <a:rPr lang="en-GB" b="1"/>
              <a:t>What is happening?</a:t>
            </a:r>
          </a:p>
          <a:p>
            <a:pPr algn="ctr"/>
            <a:endParaRPr lang="es-ES"/>
          </a:p>
          <a:p>
            <a:pPr algn="ctr"/>
            <a:r>
              <a:rPr lang="en-GB" b="1"/>
              <a:t>What are we doing at the University?</a:t>
            </a:r>
            <a:endParaRPr lang="es-ES" b="1"/>
          </a:p>
        </p:txBody>
      </p:sp>
      <p:pic>
        <p:nvPicPr>
          <p:cNvPr id="3" name="Imagen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65635" y="1580443"/>
            <a:ext cx="3230187" cy="2789707"/>
          </a:xfrm>
          <a:prstGeom prst="rect">
            <a:avLst/>
          </a:prstGeom>
        </p:spPr>
      </p:pic>
    </p:spTree>
    <p:extLst>
      <p:ext uri="{BB962C8B-B14F-4D97-AF65-F5344CB8AC3E}">
        <p14:creationId xmlns:p14="http://schemas.microsoft.com/office/powerpoint/2010/main" val="395364453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BC5298950AA2D144A1E0AC460BE0737D" ma:contentTypeVersion="15" ma:contentTypeDescription="Ustvari nov dokument." ma:contentTypeScope="" ma:versionID="514902761a6ea4703d7b2405fe78b19a">
  <xsd:schema xmlns:xsd="http://www.w3.org/2001/XMLSchema" xmlns:xs="http://www.w3.org/2001/XMLSchema" xmlns:p="http://schemas.microsoft.com/office/2006/metadata/properties" xmlns:ns2="bb52faf0-1b3f-40b6-bb3e-95faaa5e9b19" xmlns:ns3="87fb44b2-f83c-4d7d-b35e-21616d57a44f" targetNamespace="http://schemas.microsoft.com/office/2006/metadata/properties" ma:root="true" ma:fieldsID="34ef0adef86ca0c747f68b23e0da0ab4" ns2:_="" ns3:_="">
    <xsd:import namespace="bb52faf0-1b3f-40b6-bb3e-95faaa5e9b19"/>
    <xsd:import namespace="87fb44b2-f83c-4d7d-b35e-21616d57a44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52faf0-1b3f-40b6-bb3e-95faaa5e9b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Oznake slike" ma:readOnly="false" ma:fieldId="{5cf76f15-5ced-4ddc-b409-7134ff3c332f}" ma:taxonomyMulti="true" ma:sspId="46db051f-9e81-4d23-9ddd-64714e2cbc33"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dexed="true" ma:internalName="MediaServiceLocation"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7fb44b2-f83c-4d7d-b35e-21616d57a44f" elementFormDefault="qualified">
    <xsd:import namespace="http://schemas.microsoft.com/office/2006/documentManagement/types"/>
    <xsd:import namespace="http://schemas.microsoft.com/office/infopath/2007/PartnerControls"/>
    <xsd:element name="SharedWithUsers" ma:index="12" nillable="true" ma:displayName="V skupni rabi z"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V skupni rabi s podrobnostmi" ma:internalName="SharedWithDetails" ma:readOnly="true">
      <xsd:simpleType>
        <xsd:restriction base="dms:Note">
          <xsd:maxLength value="255"/>
        </xsd:restriction>
      </xsd:simpleType>
    </xsd:element>
    <xsd:element name="TaxCatchAll" ma:index="20" nillable="true" ma:displayName="Taxonomy Catch All Column" ma:hidden="true" ma:list="{9b2d91e8-3c94-4c84-9b31-e6d0314a6bb5}" ma:internalName="TaxCatchAll" ma:showField="CatchAllData" ma:web="87fb44b2-f83c-4d7d-b35e-21616d57a44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Vrsta vsebine"/>
        <xsd:element ref="dc:title" minOccurs="0" maxOccurs="1" ma:index="4" ma:displayName="Naslov"/>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87fb44b2-f83c-4d7d-b35e-21616d57a44f" xsi:nil="true"/>
    <lcf76f155ced4ddcb4097134ff3c332f xmlns="bb52faf0-1b3f-40b6-bb3e-95faaa5e9b1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FCAC8E6-9A14-4EBA-82F6-051D961DD357}">
  <ds:schemaRefs>
    <ds:schemaRef ds:uri="http://schemas.microsoft.com/sharepoint/v3/contenttype/forms"/>
  </ds:schemaRefs>
</ds:datastoreItem>
</file>

<file path=customXml/itemProps2.xml><?xml version="1.0" encoding="utf-8"?>
<ds:datastoreItem xmlns:ds="http://schemas.openxmlformats.org/officeDocument/2006/customXml" ds:itemID="{30B96C15-0B48-4AE0-B48B-10247C8B12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52faf0-1b3f-40b6-bb3e-95faaa5e9b19"/>
    <ds:schemaRef ds:uri="87fb44b2-f83c-4d7d-b35e-21616d57a4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70AEB54-5E1B-4BD5-9909-9C524B875A63}">
  <ds:schemaRefs>
    <ds:schemaRef ds:uri="http://purl.org/dc/elements/1.1/"/>
    <ds:schemaRef ds:uri="http://schemas.microsoft.com/office/2006/metadata/properties"/>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http://purl.org/dc/dcmitype/"/>
    <ds:schemaRef ds:uri="3d30ff68-87b8-4396-b11d-cb9e454bed59"/>
    <ds:schemaRef ds:uri="0c2b3d8e-d253-416c-b83d-23f94b62c0dc"/>
    <ds:schemaRef ds:uri="http://purl.org/dc/terms/"/>
    <ds:schemaRef ds:uri="87fb44b2-f83c-4d7d-b35e-21616d57a44f"/>
    <ds:schemaRef ds:uri="bb52faf0-1b3f-40b6-bb3e-95faaa5e9b19"/>
  </ds:schemaRefs>
</ds:datastoreItem>
</file>

<file path=docProps/app.xml><?xml version="1.0" encoding="utf-8"?>
<Properties xmlns="http://schemas.openxmlformats.org/officeDocument/2006/extended-properties" xmlns:vt="http://schemas.openxmlformats.org/officeDocument/2006/docPropsVTypes">
  <TotalTime>1230</TotalTime>
  <Words>1968</Words>
  <Application>Microsoft Office PowerPoint</Application>
  <PresentationFormat>Widescreen</PresentationFormat>
  <Paragraphs>199</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Irene Jorge</dc:creator>
  <cp:lastModifiedBy>UPC</cp:lastModifiedBy>
  <cp:revision>22</cp:revision>
  <cp:lastPrinted>2023-12-11T10:45:50Z</cp:lastPrinted>
  <dcterms:created xsi:type="dcterms:W3CDTF">2023-11-29T11:33:38Z</dcterms:created>
  <dcterms:modified xsi:type="dcterms:W3CDTF">2025-10-30T13:40:13Z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0x010100BC5298950AA2D144A1E0AC460BE0737D</vt:lpwstr>
  </property>
  <property fmtid="{D5CDD505-2E9C-101B-9397-08002B2CF9AE}" pid="3" name="MediaServiceImageTags">
    <vt:lpwstr/>
  </property>
</Properties>
</file>