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8" r:id="rId2"/>
    <p:sldMasterId id="2147483689" r:id="rId3"/>
  </p:sldMasterIdLst>
  <p:notesMasterIdLst>
    <p:notesMasterId r:id="rId5"/>
  </p:notesMasterIdLst>
  <p:sldIdLst>
    <p:sldId id="285" r:id="rId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BA1"/>
    <a:srgbClr val="71AF3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0" autoAdjust="0"/>
    <p:restoredTop sz="85624" autoAdjust="0"/>
  </p:normalViewPr>
  <p:slideViewPr>
    <p:cSldViewPr snapToGrid="0">
      <p:cViewPr varScale="1">
        <p:scale>
          <a:sx n="80" d="100"/>
          <a:sy n="80" d="100"/>
        </p:scale>
        <p:origin x="48" y="797"/>
      </p:cViewPr>
      <p:guideLst/>
    </p:cSldViewPr>
  </p:slideViewPr>
  <p:outlineViewPr>
    <p:cViewPr>
      <p:scale>
        <a:sx n="33" d="100"/>
        <a:sy n="33" d="100"/>
      </p:scale>
      <p:origin x="0" y="-10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31307-77A0-49CA-AFAD-50E86BB39F94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18E3F-3DA6-43C2-AF81-A1203AE79A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177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esentation title"/>
          <p:cNvSpPr txBox="1">
            <a:spLocks noGrp="1"/>
          </p:cNvSpPr>
          <p:nvPr>
            <p:ph type="body" sz="quarter" idx="21"/>
          </p:nvPr>
        </p:nvSpPr>
        <p:spPr>
          <a:xfrm>
            <a:off x="264920" y="2274729"/>
            <a:ext cx="11716284" cy="682944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>
                <a:latin typeface="DM Sans Regular"/>
                <a:ea typeface="DM Sans Regular"/>
                <a:cs typeface="DM Sans Regular"/>
                <a:sym typeface="DM Sans Regular"/>
              </a:defRPr>
            </a:lvl1pPr>
          </a:lstStyle>
          <a:p>
            <a:endParaRPr dirty="0"/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362177" y="5753073"/>
            <a:ext cx="551305" cy="56425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de-DE" smtClean="0"/>
              <a:pPr/>
              <a:t>‹#›</a:t>
            </a:fld>
            <a:r>
              <a:rPr lang="de-DE" dirty="0"/>
              <a:t>1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167235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0F9E4-0B24-7530-6771-71E6F29D2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0B0175-34A3-A75A-9002-E0735EDF9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33DE77-BF0E-20AC-DD8E-39811952D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79DCB8-424D-9419-B74B-E4FAF4F7F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3B2FF2-C6D8-A6D7-412F-195C0D157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46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BC772-2DE9-BBDD-AB9A-CB14B69A1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DA580C-DD0A-2782-33B0-73A9095A1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8089D2-A17E-6DCC-0140-68E8B49AB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406E13-B20C-B8F5-98D3-F9969122D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22A1089-F793-B148-1625-D097E53F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D66403-2600-0013-8DAB-114BDEF6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984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19590-9539-1AA4-0261-F5F4052ED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2EE4A9-83D9-6EA8-CD94-EAE029DA3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04AE30B-4055-412F-3D75-8E71DB724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EA16142-F97A-0868-8B27-7A2111C5E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836D3BB-361B-C210-CF39-6D72F56A29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A888AAB-87AD-895C-38C8-27A65D895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589E21D-7EAE-F3F3-7425-6880C46F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B9A007E-3AB8-BB1E-2C41-C4707F604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32C241-39D6-F1F3-ACA2-9DDA3C152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623C8B2-CE1C-80B1-3AAC-03403704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28B8013-B1EC-CD65-9728-9F3FA04BC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778538-8C4A-AFB0-7B9A-08E0B1288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568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0EED98-0C1F-3FFA-A586-C2543FB5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C1754C1-23C8-E6FB-3964-C9B7CA39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863E09-BC2E-422A-B18A-7DF978BC1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742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FF53A-CCE0-95DF-AFE5-CC8078F0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532236-E29B-8E2C-CBC7-38A368188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79F90EF-D54E-68B7-225B-95D577BF7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33BE42-A224-A702-60AB-CE54C5D3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B6EE78-FBB0-B58A-F2AE-333640E12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54429B5-D740-8425-A6C5-30FAFBC88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23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98DB3-D656-3BCD-ABB3-E142D552D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AC7DAFF-80A2-2D78-8EF9-B255FF93B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F656574-04D7-3382-DC98-35654DB47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D9B94E-AE58-6461-9C46-1A040F37E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394B5D-E10B-0879-687D-D5BC4C657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F08A5E-9632-034A-F58F-9F4204A7B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341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E6420C-1082-873C-AD48-9FCC31BC4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3CE2034-A7EA-F348-5C3E-4ED1CCBA4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1A0B03-E5CB-4244-1C07-D2562683A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DA35E4-FD01-38D4-E59F-77536412D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FAC542-A7F6-C013-BAEF-471728C7D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0046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993E222-6FB3-573C-A44C-027CB985A6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CD166F-E2F9-E063-1C35-0736938780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9970B5-C461-6D45-593D-B2FAB2AB9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3B487B-BF24-FB79-4151-6E13C75D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BE889E-9FD3-CF4B-441D-116ED0BE6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919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D9E664-A58E-917D-D017-6C88BEC39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2845E07-63F0-C053-71F1-619C2A9DE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88A53D-943B-6436-D9B8-94C6ED126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3A49F5-2D32-12FF-A99F-8021A32BC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340DA4-232D-FF83-4192-2F56F9F7D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84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esentation Title"/>
          <p:cNvSpPr txBox="1">
            <a:spLocks noGrp="1"/>
          </p:cNvSpPr>
          <p:nvPr>
            <p:ph type="title"/>
          </p:nvPr>
        </p:nvSpPr>
        <p:spPr>
          <a:xfrm>
            <a:off x="487957" y="370502"/>
            <a:ext cx="11216085" cy="10883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24" name="Rounded Rectangle"/>
          <p:cNvSpPr/>
          <p:nvPr/>
        </p:nvSpPr>
        <p:spPr>
          <a:xfrm>
            <a:off x="11142303" y="6254159"/>
            <a:ext cx="400051" cy="400051"/>
          </a:xfrm>
          <a:prstGeom prst="roundRect">
            <a:avLst>
              <a:gd name="adj" fmla="val 2381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6" name="Text"/>
          <p:cNvSpPr txBox="1"/>
          <p:nvPr/>
        </p:nvSpPr>
        <p:spPr>
          <a:xfrm>
            <a:off x="16487402" y="5518946"/>
            <a:ext cx="51361" cy="282129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defTabSz="292100"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Altero"/>
              </a:defRPr>
            </a:pPr>
            <a:endParaRPr sz="1500"/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3F62758-0CE7-D996-EBAD-D35EB79827F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228028" y="6278253"/>
            <a:ext cx="453522" cy="3334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7FE9F60F-E1EA-E6F2-48B8-03DF4B7517A5}"/>
              </a:ext>
            </a:extLst>
          </p:cNvPr>
          <p:cNvGrpSpPr/>
          <p:nvPr userDrawn="1"/>
        </p:nvGrpSpPr>
        <p:grpSpPr>
          <a:xfrm>
            <a:off x="367469" y="5739875"/>
            <a:ext cx="10721363" cy="857250"/>
            <a:chOff x="691719" y="5739875"/>
            <a:chExt cx="11151093" cy="857250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684CDD94-EF9A-EC6F-04DE-117644988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1719" y="5739875"/>
              <a:ext cx="2914650" cy="857250"/>
            </a:xfrm>
            <a:prstGeom prst="rect">
              <a:avLst/>
            </a:prstGeom>
          </p:spPr>
        </p:pic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C0824A66-E758-AB3A-EB67-381AD94281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94641" y="5739875"/>
              <a:ext cx="7748171" cy="7868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8191074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071E52-B81F-2E6C-0E61-CB9DF37C1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2DAE4A-7DB3-9310-0DB2-7A9717A84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11A4BA-A979-184B-E5F7-0128216BB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19798B-A0F9-4FDD-8457-66367770D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F253BC-A1E4-0701-0A43-AF8D6C82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6872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FB3670-334F-50E6-29FA-0092CA800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4326CA-C2E2-C605-2FB4-D535FC12B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585AF6-62D3-2F18-C550-787BB9212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93EAA4-CD4F-3202-2F8C-6170D5E34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96F81F-7E39-4C54-EC8D-C9CAA604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0900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45ED8B-F609-A041-FA34-BF1BDFBBD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6D9991-914F-83DE-F8D0-44AF85E63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154E9A-5CAD-E494-3BBE-CCEF7ECEF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27477E-E4EF-310C-1FD7-B38A633F6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14A5E2-9AA9-440D-5D21-6C9CED0E9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B3C4B9-9662-4BC4-FFF8-0870B8F11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184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01683-5598-E6BA-2C4E-823AA1EE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C77049-7052-0801-B544-7342D258F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280C22-6114-0EC3-BBEE-98CA42951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D80CBFC-5173-2674-B42E-EF7D15E5A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E45AC5A-6EDD-DB71-7D61-00050899D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308AF98-DA57-3BA0-C13C-112F4A65C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24927C7-F11E-D76C-96E4-3DF99346B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395D41A-3EF5-FFA5-6B18-47A01C609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623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48600B-A23F-0B53-1055-1C0502261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EB596F-0598-43FC-95A3-8C2E7E9A5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ECFD05-998F-1E6E-7B4F-41F967775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D8FD6E-8304-92BA-2FA9-DAE2997A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05094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CA4A26E-F16A-8B79-0315-CFDD096CC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E861BD-7C64-9466-D242-50359220E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352BDA-4EF9-4DA0-F1B6-6BB37068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6227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6DB50D-0399-786C-90E9-01223BF73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9FCC3C-8889-2B06-2669-69CD4E052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A99CB2C-1E7F-1C6E-F3B5-F7FC47139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5F9B176-C6DA-9B04-B979-A87E72035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9FA2CF-4DFB-BC7F-C35C-A47389F33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006F44-D72A-43C7-9F6A-9ED87703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9952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1C646-19B1-836D-5A11-FAE141D4B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40C1708-7893-13D9-6BFA-41D976699D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2A84E2-2A62-0961-8840-344D15BD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12B3827-D93D-7549-DB46-16E18BE58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78B711-0EFD-D598-DBEA-263D24393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BE9D08-5A7C-1C34-63D6-935502F43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4469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1560CD-23ED-93A7-23DE-23C21372F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D525C11-A173-3F5F-316D-AC7B1AEFB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C6C111-27E6-E61B-5C03-61C875453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C8016A-909E-EB92-2184-AF55FD1D7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5D42B-C12D-B5F6-2D1D-9BF7D9FC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3266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0D93B6B-4B96-6795-C359-ED362E5D4F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C713798-EAFC-B244-2C3A-198760B00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6549C5-D5B1-8141-2023-6E98A3A2F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5FD64D-C12D-ED14-480C-19E053D1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429C98-B60D-9337-466B-A30AACC65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31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exels-pixabay-534247.jpg"/>
          <p:cNvSpPr>
            <a:spLocks noGrp="1"/>
          </p:cNvSpPr>
          <p:nvPr>
            <p:ph type="pic" idx="21"/>
          </p:nvPr>
        </p:nvSpPr>
        <p:spPr>
          <a:xfrm>
            <a:off x="6094807" y="-1185262"/>
            <a:ext cx="6152412" cy="922861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36" name="Text"/>
          <p:cNvSpPr txBox="1"/>
          <p:nvPr/>
        </p:nvSpPr>
        <p:spPr>
          <a:xfrm>
            <a:off x="16487402" y="5518946"/>
            <a:ext cx="51361" cy="282129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defTabSz="292100"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Altero"/>
              </a:defRPr>
            </a:pPr>
            <a:endParaRPr sz="1500"/>
          </a:p>
        </p:txBody>
      </p:sp>
      <p:sp>
        <p:nvSpPr>
          <p:cNvPr id="37" name="Body Level One…"/>
          <p:cNvSpPr txBox="1">
            <a:spLocks noGrp="1"/>
          </p:cNvSpPr>
          <p:nvPr>
            <p:ph type="body" sz="half" idx="22"/>
          </p:nvPr>
        </p:nvSpPr>
        <p:spPr>
          <a:xfrm>
            <a:off x="519301" y="1302748"/>
            <a:ext cx="5055173" cy="4664593"/>
          </a:xfrm>
          <a:prstGeom prst="rect">
            <a:avLst/>
          </a:prstGeom>
        </p:spPr>
        <p:txBody>
          <a:bodyPr/>
          <a:lstStyle>
            <a:lvl1pPr defTabSz="412750">
              <a:lnSpc>
                <a:spcPct val="100000"/>
              </a:lnSpc>
              <a:defRPr sz="1800" spc="0">
                <a:latin typeface="DM Sans Regular"/>
                <a:ea typeface="DM Sans Regular"/>
                <a:cs typeface="DM Sans Regular"/>
                <a:sym typeface="DM Sans Regular"/>
              </a:defRPr>
            </a:lvl1pPr>
            <a:lvl2pPr defTabSz="412750">
              <a:lnSpc>
                <a:spcPct val="100000"/>
              </a:lnSpc>
              <a:defRPr sz="1800" spc="0">
                <a:latin typeface="DM Sans Regular"/>
                <a:ea typeface="DM Sans Regular"/>
                <a:cs typeface="DM Sans Regular"/>
                <a:sym typeface="DM Sans Regular"/>
              </a:defRPr>
            </a:lvl2pPr>
            <a:lvl3pPr defTabSz="412750">
              <a:lnSpc>
                <a:spcPct val="100000"/>
              </a:lnSpc>
              <a:defRPr sz="1800" spc="0">
                <a:latin typeface="DM Sans Regular"/>
                <a:ea typeface="DM Sans Regular"/>
                <a:cs typeface="DM Sans Regular"/>
                <a:sym typeface="DM Sans Regular"/>
              </a:defRPr>
            </a:lvl3pPr>
            <a:lvl4pPr defTabSz="412750">
              <a:lnSpc>
                <a:spcPct val="100000"/>
              </a:lnSpc>
              <a:defRPr sz="1800" spc="0">
                <a:latin typeface="DM Sans Regular"/>
                <a:ea typeface="DM Sans Regular"/>
                <a:cs typeface="DM Sans Regular"/>
                <a:sym typeface="DM Sans Regular"/>
              </a:defRPr>
            </a:lvl4pPr>
            <a:lvl5pPr defTabSz="412750">
              <a:lnSpc>
                <a:spcPct val="100000"/>
              </a:lnSpc>
              <a:defRPr sz="1800" spc="0">
                <a:latin typeface="DM Sans Regular"/>
                <a:ea typeface="DM Sans Regular"/>
                <a:cs typeface="DM Sans Regular"/>
                <a:sym typeface="DM Sans Regular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8" name="logo_png.png" descr="logo_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79" y="5984223"/>
            <a:ext cx="2419401" cy="399512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Rounded Rectangle"/>
          <p:cNvSpPr/>
          <p:nvPr/>
        </p:nvSpPr>
        <p:spPr>
          <a:xfrm>
            <a:off x="11353418" y="5964904"/>
            <a:ext cx="400051" cy="400051"/>
          </a:xfrm>
          <a:prstGeom prst="roundRect">
            <a:avLst>
              <a:gd name="adj" fmla="val 2381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186016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&amp; image big">
    <p:bg>
      <p:bgPr>
        <a:solidFill>
          <a:srgbClr val="71AF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exels-pixabay-327482.jpg"/>
          <p:cNvSpPr>
            <a:spLocks noGrp="1"/>
          </p:cNvSpPr>
          <p:nvPr>
            <p:ph type="pic" idx="21"/>
          </p:nvPr>
        </p:nvSpPr>
        <p:spPr>
          <a:xfrm>
            <a:off x="-747868" y="-150369"/>
            <a:ext cx="13687643" cy="71587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61" name="Text"/>
          <p:cNvSpPr txBox="1"/>
          <p:nvPr/>
        </p:nvSpPr>
        <p:spPr>
          <a:xfrm>
            <a:off x="16487402" y="5518946"/>
            <a:ext cx="51361" cy="282129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defTabSz="292100"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Altero"/>
              </a:defRPr>
            </a:pPr>
            <a:endParaRPr sz="1500"/>
          </a:p>
        </p:txBody>
      </p:sp>
      <p:pic>
        <p:nvPicPr>
          <p:cNvPr id="62" name="logo_png.png" descr="logo_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79" y="5984223"/>
            <a:ext cx="2419401" cy="399512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Rounded Rectangle"/>
          <p:cNvSpPr/>
          <p:nvPr/>
        </p:nvSpPr>
        <p:spPr>
          <a:xfrm>
            <a:off x="11281500" y="5964904"/>
            <a:ext cx="400051" cy="400051"/>
          </a:xfrm>
          <a:prstGeom prst="roundRect">
            <a:avLst>
              <a:gd name="adj" fmla="val 2381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356331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Gallery portrai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exels-pixasquare-1123982.jpg"/>
          <p:cNvSpPr>
            <a:spLocks noGrp="1"/>
          </p:cNvSpPr>
          <p:nvPr>
            <p:ph type="pic" sz="half" idx="21"/>
          </p:nvPr>
        </p:nvSpPr>
        <p:spPr>
          <a:xfrm>
            <a:off x="3754042" y="-83883"/>
            <a:ext cx="4683823" cy="70257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2" name="Text"/>
          <p:cNvSpPr txBox="1"/>
          <p:nvPr/>
        </p:nvSpPr>
        <p:spPr>
          <a:xfrm>
            <a:off x="16487402" y="5518946"/>
            <a:ext cx="51361" cy="282129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defTabSz="292100"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Altero"/>
              </a:defRPr>
            </a:pPr>
            <a:endParaRPr sz="1500"/>
          </a:p>
        </p:txBody>
      </p:sp>
      <p:sp>
        <p:nvSpPr>
          <p:cNvPr id="73" name="Rounded Rectangle"/>
          <p:cNvSpPr/>
          <p:nvPr/>
        </p:nvSpPr>
        <p:spPr>
          <a:xfrm>
            <a:off x="11281500" y="5964904"/>
            <a:ext cx="400051" cy="400051"/>
          </a:xfrm>
          <a:prstGeom prst="roundRect">
            <a:avLst>
              <a:gd name="adj" fmla="val 2381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24480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Gallery landscap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exels-aleksandar-pasaric-1758672.jpg"/>
          <p:cNvSpPr>
            <a:spLocks noGrp="1"/>
          </p:cNvSpPr>
          <p:nvPr>
            <p:ph type="pic" idx="21"/>
          </p:nvPr>
        </p:nvSpPr>
        <p:spPr>
          <a:xfrm>
            <a:off x="1467424" y="343298"/>
            <a:ext cx="9257060" cy="61713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2" name="Text"/>
          <p:cNvSpPr txBox="1"/>
          <p:nvPr/>
        </p:nvSpPr>
        <p:spPr>
          <a:xfrm>
            <a:off x="16487402" y="5518946"/>
            <a:ext cx="51361" cy="282129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defTabSz="292100"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Altero"/>
              </a:defRPr>
            </a:pPr>
            <a:endParaRPr sz="1500"/>
          </a:p>
        </p:txBody>
      </p:sp>
      <p:sp>
        <p:nvSpPr>
          <p:cNvPr id="83" name="Rounded Rectangle"/>
          <p:cNvSpPr/>
          <p:nvPr/>
        </p:nvSpPr>
        <p:spPr>
          <a:xfrm>
            <a:off x="11281500" y="5964904"/>
            <a:ext cx="400051" cy="400051"/>
          </a:xfrm>
          <a:prstGeom prst="roundRect">
            <a:avLst>
              <a:gd name="adj" fmla="val 2381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038857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"/>
          <p:cNvSpPr/>
          <p:nvPr/>
        </p:nvSpPr>
        <p:spPr>
          <a:xfrm>
            <a:off x="4258125" y="-9775"/>
            <a:ext cx="7968053" cy="694890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92" name="Text"/>
          <p:cNvSpPr txBox="1"/>
          <p:nvPr/>
        </p:nvSpPr>
        <p:spPr>
          <a:xfrm>
            <a:off x="16487402" y="5518946"/>
            <a:ext cx="51361" cy="282129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defTabSz="292100">
              <a:defRPr sz="3000">
                <a:solidFill>
                  <a:srgbClr val="FFFFFF"/>
                </a:solidFill>
                <a:latin typeface="+mj-lt"/>
                <a:ea typeface="+mj-ea"/>
                <a:cs typeface="+mj-cs"/>
                <a:sym typeface="Altero"/>
              </a:defRPr>
            </a:pPr>
            <a:endParaRPr sz="1500"/>
          </a:p>
        </p:txBody>
      </p:sp>
      <p:sp>
        <p:nvSpPr>
          <p:cNvPr id="93" name="pexels-negative-space-97080 (1).jpg"/>
          <p:cNvSpPr>
            <a:spLocks noGrp="1"/>
          </p:cNvSpPr>
          <p:nvPr>
            <p:ph type="pic" sz="half" idx="21"/>
          </p:nvPr>
        </p:nvSpPr>
        <p:spPr>
          <a:xfrm>
            <a:off x="4724755" y="1199613"/>
            <a:ext cx="6452561" cy="44588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4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95" name="Body Level One…"/>
          <p:cNvSpPr txBox="1">
            <a:spLocks noGrp="1"/>
          </p:cNvSpPr>
          <p:nvPr>
            <p:ph type="body" sz="quarter" idx="22"/>
          </p:nvPr>
        </p:nvSpPr>
        <p:spPr>
          <a:xfrm>
            <a:off x="519300" y="1297945"/>
            <a:ext cx="3144145" cy="4664593"/>
          </a:xfrm>
          <a:prstGeom prst="rect">
            <a:avLst/>
          </a:prstGeom>
        </p:spPr>
        <p:txBody>
          <a:bodyPr/>
          <a:lstStyle>
            <a:lvl1pPr defTabSz="412750">
              <a:lnSpc>
                <a:spcPct val="100000"/>
              </a:lnSpc>
              <a:defRPr sz="1800" spc="0">
                <a:latin typeface="DM Sans Regular"/>
                <a:ea typeface="DM Sans Regular"/>
                <a:cs typeface="DM Sans Regular"/>
                <a:sym typeface="DM Sans Regular"/>
              </a:defRPr>
            </a:lvl1pPr>
            <a:lvl2pPr defTabSz="412750">
              <a:lnSpc>
                <a:spcPct val="100000"/>
              </a:lnSpc>
              <a:defRPr sz="1800" spc="0">
                <a:latin typeface="DM Sans Regular"/>
                <a:ea typeface="DM Sans Regular"/>
                <a:cs typeface="DM Sans Regular"/>
                <a:sym typeface="DM Sans Regular"/>
              </a:defRPr>
            </a:lvl2pPr>
            <a:lvl3pPr defTabSz="412750">
              <a:lnSpc>
                <a:spcPct val="100000"/>
              </a:lnSpc>
              <a:defRPr sz="1800" spc="0">
                <a:latin typeface="DM Sans Regular"/>
                <a:ea typeface="DM Sans Regular"/>
                <a:cs typeface="DM Sans Regular"/>
                <a:sym typeface="DM Sans Regular"/>
              </a:defRPr>
            </a:lvl3pPr>
            <a:lvl4pPr defTabSz="412750">
              <a:lnSpc>
                <a:spcPct val="100000"/>
              </a:lnSpc>
              <a:defRPr sz="1800" spc="0">
                <a:latin typeface="DM Sans Regular"/>
                <a:ea typeface="DM Sans Regular"/>
                <a:cs typeface="DM Sans Regular"/>
                <a:sym typeface="DM Sans Regular"/>
              </a:defRPr>
            </a:lvl4pPr>
            <a:lvl5pPr defTabSz="412750">
              <a:lnSpc>
                <a:spcPct val="100000"/>
              </a:lnSpc>
              <a:defRPr sz="1800" spc="0">
                <a:latin typeface="DM Sans Regular"/>
                <a:ea typeface="DM Sans Regular"/>
                <a:cs typeface="DM Sans Regular"/>
                <a:sym typeface="DM Sans Regular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96" name="logo_png.png" descr="logo_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79" y="5984223"/>
            <a:ext cx="2419401" cy="399512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Rounded Rectangle"/>
          <p:cNvSpPr/>
          <p:nvPr/>
        </p:nvSpPr>
        <p:spPr>
          <a:xfrm>
            <a:off x="11281500" y="5964904"/>
            <a:ext cx="400051" cy="400051"/>
          </a:xfrm>
          <a:prstGeom prst="roundRect">
            <a:avLst>
              <a:gd name="adj" fmla="val 2381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79434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A5E87-B444-5D6B-99E6-5E7AB84CE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51C579-DDC3-9086-C4A0-53452F64D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C90F79-B494-A893-28F4-E960531DE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104221-AFCC-F436-D76D-8F1414B57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87216D-DD8B-A1FC-2DA1-3A9A3404F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466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D98A9-A6AA-29D8-84F1-11B0D1F0D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C21EDE-D1AB-57B8-46D4-018266E31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25E387-659D-7FE9-C7CA-16BF4B29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4C6FD2-E48E-0833-8FB3-200ED8C1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2F69F5-93ED-780C-B451-8E66C4DA0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8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4E_logo.png" descr="T4E_logo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236389" y="-111815"/>
            <a:ext cx="6350001" cy="2425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logo_png.png" descr="logo_png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5679" y="5984223"/>
            <a:ext cx="2419401" cy="399512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eu_logo_transparent.png" descr="eu_logo_transparent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52381" y="5861302"/>
            <a:ext cx="558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87958" y="336347"/>
            <a:ext cx="11216085" cy="1088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4397338" y="1419511"/>
            <a:ext cx="6787526" cy="4664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362177" y="5983905"/>
            <a:ext cx="453522" cy="333425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100"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Altero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78CD4D0-29DC-7551-12E5-E9650AFCB82C}"/>
              </a:ext>
            </a:extLst>
          </p:cNvPr>
          <p:cNvSpPr txBox="1"/>
          <p:nvPr userDrawn="1"/>
        </p:nvSpPr>
        <p:spPr>
          <a:xfrm>
            <a:off x="11260931" y="5965951"/>
            <a:ext cx="6215062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fld id="{86CB4B4D-7CA3-9044-876B-883B54F8677D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194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hf hdr="0" ftr="0" dt="0"/>
  <p:txStyles>
    <p:titleStyle>
      <a:lvl1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50" b="0" i="0" u="none" strike="noStrike" cap="all" spc="0" baseline="0">
          <a:solidFill>
            <a:srgbClr val="000000"/>
          </a:solidFill>
          <a:uFillTx/>
          <a:latin typeface="+mj-lt"/>
          <a:ea typeface="+mj-ea"/>
          <a:cs typeface="+mj-cs"/>
          <a:sym typeface="Altero"/>
        </a:defRPr>
      </a:lvl1pPr>
      <a:lvl2pPr marL="0" marR="0" indent="228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50" b="0" i="0" u="none" strike="noStrike" cap="all" spc="0" baseline="0">
          <a:solidFill>
            <a:srgbClr val="000000"/>
          </a:solidFill>
          <a:uFillTx/>
          <a:latin typeface="+mj-lt"/>
          <a:ea typeface="+mj-ea"/>
          <a:cs typeface="+mj-cs"/>
          <a:sym typeface="Altero"/>
        </a:defRPr>
      </a:lvl2pPr>
      <a:lvl3pPr marL="0" marR="0" indent="457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50" b="0" i="0" u="none" strike="noStrike" cap="all" spc="0" baseline="0">
          <a:solidFill>
            <a:srgbClr val="000000"/>
          </a:solidFill>
          <a:uFillTx/>
          <a:latin typeface="+mj-lt"/>
          <a:ea typeface="+mj-ea"/>
          <a:cs typeface="+mj-cs"/>
          <a:sym typeface="Altero"/>
        </a:defRPr>
      </a:lvl3pPr>
      <a:lvl4pPr marL="0" marR="0" indent="685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50" b="0" i="0" u="none" strike="noStrike" cap="all" spc="0" baseline="0">
          <a:solidFill>
            <a:srgbClr val="000000"/>
          </a:solidFill>
          <a:uFillTx/>
          <a:latin typeface="+mj-lt"/>
          <a:ea typeface="+mj-ea"/>
          <a:cs typeface="+mj-cs"/>
          <a:sym typeface="Altero"/>
        </a:defRPr>
      </a:lvl4pPr>
      <a:lvl5pPr marL="0" marR="0" indent="9144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50" b="0" i="0" u="none" strike="noStrike" cap="all" spc="0" baseline="0">
          <a:solidFill>
            <a:srgbClr val="000000"/>
          </a:solidFill>
          <a:uFillTx/>
          <a:latin typeface="+mj-lt"/>
          <a:ea typeface="+mj-ea"/>
          <a:cs typeface="+mj-cs"/>
          <a:sym typeface="Altero"/>
        </a:defRPr>
      </a:lvl5pPr>
      <a:lvl6pPr marL="0" marR="0" indent="11430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50" b="0" i="0" u="none" strike="noStrike" cap="all" spc="0" baseline="0">
          <a:solidFill>
            <a:srgbClr val="000000"/>
          </a:solidFill>
          <a:uFillTx/>
          <a:latin typeface="+mj-lt"/>
          <a:ea typeface="+mj-ea"/>
          <a:cs typeface="+mj-cs"/>
          <a:sym typeface="Altero"/>
        </a:defRPr>
      </a:lvl6pPr>
      <a:lvl7pPr marL="0" marR="0" indent="1371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50" b="0" i="0" u="none" strike="noStrike" cap="all" spc="0" baseline="0">
          <a:solidFill>
            <a:srgbClr val="000000"/>
          </a:solidFill>
          <a:uFillTx/>
          <a:latin typeface="+mj-lt"/>
          <a:ea typeface="+mj-ea"/>
          <a:cs typeface="+mj-cs"/>
          <a:sym typeface="Altero"/>
        </a:defRPr>
      </a:lvl7pPr>
      <a:lvl8pPr marL="0" marR="0" indent="1600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50" b="0" i="0" u="none" strike="noStrike" cap="all" spc="0" baseline="0">
          <a:solidFill>
            <a:srgbClr val="000000"/>
          </a:solidFill>
          <a:uFillTx/>
          <a:latin typeface="+mj-lt"/>
          <a:ea typeface="+mj-ea"/>
          <a:cs typeface="+mj-cs"/>
          <a:sym typeface="Altero"/>
        </a:defRPr>
      </a:lvl8pPr>
      <a:lvl9pPr marL="0" marR="0" indent="1828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50" b="0" i="0" u="none" strike="noStrike" cap="all" spc="0" baseline="0">
          <a:solidFill>
            <a:srgbClr val="000000"/>
          </a:solidFill>
          <a:uFillTx/>
          <a:latin typeface="+mj-lt"/>
          <a:ea typeface="+mj-ea"/>
          <a:cs typeface="+mj-cs"/>
          <a:sym typeface="Altero"/>
        </a:defRPr>
      </a:lvl9pPr>
    </p:titleStyle>
    <p:bodyStyle>
      <a:lvl1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-90" baseline="0">
          <a:solidFill>
            <a:srgbClr val="000000"/>
          </a:solidFill>
          <a:uFillTx/>
          <a:latin typeface="+mn-lt"/>
          <a:ea typeface="+mn-ea"/>
          <a:cs typeface="+mn-cs"/>
          <a:sym typeface="Basis Grotesque Pro"/>
        </a:defRPr>
      </a:lvl1pPr>
      <a:lvl2pPr marL="0" marR="0" indent="228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-90" baseline="0">
          <a:solidFill>
            <a:srgbClr val="000000"/>
          </a:solidFill>
          <a:uFillTx/>
          <a:latin typeface="+mn-lt"/>
          <a:ea typeface="+mn-ea"/>
          <a:cs typeface="+mn-cs"/>
          <a:sym typeface="Basis Grotesque Pro"/>
        </a:defRPr>
      </a:lvl2pPr>
      <a:lvl3pPr marL="0" marR="0" indent="457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-90" baseline="0">
          <a:solidFill>
            <a:srgbClr val="000000"/>
          </a:solidFill>
          <a:uFillTx/>
          <a:latin typeface="+mn-lt"/>
          <a:ea typeface="+mn-ea"/>
          <a:cs typeface="+mn-cs"/>
          <a:sym typeface="Basis Grotesque Pro"/>
        </a:defRPr>
      </a:lvl3pPr>
      <a:lvl4pPr marL="0" marR="0" indent="685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-90" baseline="0">
          <a:solidFill>
            <a:srgbClr val="000000"/>
          </a:solidFill>
          <a:uFillTx/>
          <a:latin typeface="+mn-lt"/>
          <a:ea typeface="+mn-ea"/>
          <a:cs typeface="+mn-cs"/>
          <a:sym typeface="Basis Grotesque Pro"/>
        </a:defRPr>
      </a:lvl4pPr>
      <a:lvl5pPr marL="0" marR="0" indent="9144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-90" baseline="0">
          <a:solidFill>
            <a:srgbClr val="000000"/>
          </a:solidFill>
          <a:uFillTx/>
          <a:latin typeface="+mn-lt"/>
          <a:ea typeface="+mn-ea"/>
          <a:cs typeface="+mn-cs"/>
          <a:sym typeface="Basis Grotesque Pro"/>
        </a:defRPr>
      </a:lvl5pPr>
      <a:lvl6pPr marL="0" marR="0" indent="11430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-90" baseline="0">
          <a:solidFill>
            <a:srgbClr val="000000"/>
          </a:solidFill>
          <a:uFillTx/>
          <a:latin typeface="+mn-lt"/>
          <a:ea typeface="+mn-ea"/>
          <a:cs typeface="+mn-cs"/>
          <a:sym typeface="Basis Grotesque Pro"/>
        </a:defRPr>
      </a:lvl6pPr>
      <a:lvl7pPr marL="0" marR="0" indent="1371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-90" baseline="0">
          <a:solidFill>
            <a:srgbClr val="000000"/>
          </a:solidFill>
          <a:uFillTx/>
          <a:latin typeface="+mn-lt"/>
          <a:ea typeface="+mn-ea"/>
          <a:cs typeface="+mn-cs"/>
          <a:sym typeface="Basis Grotesque Pro"/>
        </a:defRPr>
      </a:lvl7pPr>
      <a:lvl8pPr marL="0" marR="0" indent="1600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-90" baseline="0">
          <a:solidFill>
            <a:srgbClr val="000000"/>
          </a:solidFill>
          <a:uFillTx/>
          <a:latin typeface="+mn-lt"/>
          <a:ea typeface="+mn-ea"/>
          <a:cs typeface="+mn-cs"/>
          <a:sym typeface="Basis Grotesque Pro"/>
        </a:defRPr>
      </a:lvl8pPr>
      <a:lvl9pPr marL="0" marR="0" indent="1828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-90" baseline="0">
          <a:solidFill>
            <a:srgbClr val="000000"/>
          </a:solidFill>
          <a:uFillTx/>
          <a:latin typeface="+mn-lt"/>
          <a:ea typeface="+mn-ea"/>
          <a:cs typeface="+mn-cs"/>
          <a:sym typeface="Basis Grotesque Pro"/>
        </a:defRPr>
      </a:lvl9pPr>
    </p:bodyStyle>
    <p:otherStyle>
      <a:lvl1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ltero"/>
        </a:defRPr>
      </a:lvl1pPr>
      <a:lvl2pPr marL="0" marR="0" indent="228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ltero"/>
        </a:defRPr>
      </a:lvl2pPr>
      <a:lvl3pPr marL="0" marR="0" indent="457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ltero"/>
        </a:defRPr>
      </a:lvl3pPr>
      <a:lvl4pPr marL="0" marR="0" indent="685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ltero"/>
        </a:defRPr>
      </a:lvl4pPr>
      <a:lvl5pPr marL="0" marR="0" indent="9144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ltero"/>
        </a:defRPr>
      </a:lvl5pPr>
      <a:lvl6pPr marL="0" marR="0" indent="11430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ltero"/>
        </a:defRPr>
      </a:lvl6pPr>
      <a:lvl7pPr marL="0" marR="0" indent="1371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ltero"/>
        </a:defRPr>
      </a:lvl7pPr>
      <a:lvl8pPr marL="0" marR="0" indent="1600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ltero"/>
        </a:defRPr>
      </a:lvl8pPr>
      <a:lvl9pPr marL="0" marR="0" indent="1828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ltero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2551208-0101-A4E6-8A0D-E937E098F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330A32-1D7F-4DDE-FDB1-681FAC672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6BE61A-0527-DD7E-8B40-229BCC4CC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133540-84EA-BA8B-E581-B7A67ED5E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2F8316-9AA2-E632-C0AB-9D38D6A73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DE2F5-E521-4A35-A524-7D1E175814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8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F433AF3-DCCD-76D0-CD31-FEB258143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DFA794-970A-8FFE-3D60-7BEA6CD5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95AD9B-7FA3-58E8-0843-74E38BAE39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CA33E-0B18-49AE-9EA6-26BD0C3BD43C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4E0D2F-FE80-97BE-FDEC-4432598718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41E83B-3D6B-3C34-31F1-50F0B356E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26CFB-8708-4934-95FE-5B30247693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22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upa 133">
            <a:extLst>
              <a:ext uri="{FF2B5EF4-FFF2-40B4-BE49-F238E27FC236}">
                <a16:creationId xmlns:a16="http://schemas.microsoft.com/office/drawing/2014/main" id="{EE7CF5C9-9A55-4190-B537-885EB41B1968}"/>
              </a:ext>
            </a:extLst>
          </p:cNvPr>
          <p:cNvGrpSpPr/>
          <p:nvPr/>
        </p:nvGrpSpPr>
        <p:grpSpPr>
          <a:xfrm>
            <a:off x="397038" y="-1476392"/>
            <a:ext cx="12433922" cy="7259646"/>
            <a:chOff x="397038" y="-1476392"/>
            <a:chExt cx="12433922" cy="7259646"/>
          </a:xfrm>
        </p:grpSpPr>
        <p:grpSp>
          <p:nvGrpSpPr>
            <p:cNvPr id="25" name="Grupa 24">
              <a:extLst>
                <a:ext uri="{FF2B5EF4-FFF2-40B4-BE49-F238E27FC236}">
                  <a16:creationId xmlns:a16="http://schemas.microsoft.com/office/drawing/2014/main" id="{0FF6C272-7EEA-4B9F-8739-16929FAAC00E}"/>
                </a:ext>
              </a:extLst>
            </p:cNvPr>
            <p:cNvGrpSpPr/>
            <p:nvPr/>
          </p:nvGrpSpPr>
          <p:grpSpPr>
            <a:xfrm>
              <a:off x="3555126" y="-686906"/>
              <a:ext cx="1518647" cy="2652708"/>
              <a:chOff x="248821" y="1199961"/>
              <a:chExt cx="1970493" cy="582648"/>
            </a:xfrm>
          </p:grpSpPr>
          <p:sp>
            <p:nvSpPr>
              <p:cNvPr id="26" name="Prostokąt: zaokrąglone rogi 25">
                <a:extLst>
                  <a:ext uri="{FF2B5EF4-FFF2-40B4-BE49-F238E27FC236}">
                    <a16:creationId xmlns:a16="http://schemas.microsoft.com/office/drawing/2014/main" id="{7ABAC596-F658-46BE-86F4-6B09909A566B}"/>
                  </a:ext>
                </a:extLst>
              </p:cNvPr>
              <p:cNvSpPr/>
              <p:nvPr/>
            </p:nvSpPr>
            <p:spPr>
              <a:xfrm>
                <a:off x="248821" y="1199961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Prostokąt: zaokrąglone rogi 4">
                <a:extLst>
                  <a:ext uri="{FF2B5EF4-FFF2-40B4-BE49-F238E27FC236}">
                    <a16:creationId xmlns:a16="http://schemas.microsoft.com/office/drawing/2014/main" id="{01571F69-616C-4FEA-BF48-DBB21BCCAE53}"/>
                  </a:ext>
                </a:extLst>
              </p:cNvPr>
              <p:cNvSpPr txBox="1"/>
              <p:nvPr/>
            </p:nvSpPr>
            <p:spPr>
              <a:xfrm>
                <a:off x="265886" y="1217026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100" dirty="0">
                    <a:latin typeface="+mj-lt"/>
                  </a:rPr>
                  <a:t>2.1 To </a:t>
                </a:r>
                <a:r>
                  <a:rPr lang="pl-PL" sz="1100" dirty="0" err="1">
                    <a:latin typeface="+mj-lt"/>
                  </a:rPr>
                  <a:t>organise</a:t>
                </a:r>
                <a:r>
                  <a:rPr lang="pl-PL" sz="1100" dirty="0">
                    <a:latin typeface="+mj-lt"/>
                  </a:rPr>
                  <a:t> </a:t>
                </a:r>
                <a:r>
                  <a:rPr lang="pl-PL" sz="1100" dirty="0" err="1">
                    <a:latin typeface="+mj-lt"/>
                  </a:rPr>
                  <a:t>mentees</a:t>
                </a:r>
                <a:r>
                  <a:rPr lang="pl-PL" sz="1100" dirty="0">
                    <a:latin typeface="+mj-lt"/>
                  </a:rPr>
                  <a:t>' </a:t>
                </a:r>
                <a:r>
                  <a:rPr lang="pl-PL" sz="1100" dirty="0" err="1">
                    <a:latin typeface="+mj-lt"/>
                  </a:rPr>
                  <a:t>programme</a:t>
                </a:r>
                <a:r>
                  <a:rPr lang="pl-PL" sz="1100" dirty="0">
                    <a:latin typeface="+mj-lt"/>
                  </a:rPr>
                  <a:t> for R1-R2</a:t>
                </a:r>
                <a:endParaRPr lang="pl-PL" sz="1100" kern="1200" dirty="0">
                  <a:latin typeface="+mj-lt"/>
                </a:endParaRPr>
              </a:p>
            </p:txBody>
          </p:sp>
        </p:grpSp>
        <p:grpSp>
          <p:nvGrpSpPr>
            <p:cNvPr id="28" name="Grupa 27">
              <a:extLst>
                <a:ext uri="{FF2B5EF4-FFF2-40B4-BE49-F238E27FC236}">
                  <a16:creationId xmlns:a16="http://schemas.microsoft.com/office/drawing/2014/main" id="{7C83B7C6-4709-455F-9482-FE98B1EA230C}"/>
                </a:ext>
              </a:extLst>
            </p:cNvPr>
            <p:cNvGrpSpPr/>
            <p:nvPr/>
          </p:nvGrpSpPr>
          <p:grpSpPr>
            <a:xfrm>
              <a:off x="3546411" y="1986905"/>
              <a:ext cx="1541300" cy="1617736"/>
              <a:chOff x="248821" y="1872248"/>
              <a:chExt cx="1970493" cy="582648"/>
            </a:xfrm>
          </p:grpSpPr>
          <p:sp>
            <p:nvSpPr>
              <p:cNvPr id="29" name="Prostokąt: zaokrąglone rogi 28">
                <a:extLst>
                  <a:ext uri="{FF2B5EF4-FFF2-40B4-BE49-F238E27FC236}">
                    <a16:creationId xmlns:a16="http://schemas.microsoft.com/office/drawing/2014/main" id="{1BAD18D6-0178-4448-A3D3-3FB4D6C55126}"/>
                  </a:ext>
                </a:extLst>
              </p:cNvPr>
              <p:cNvSpPr/>
              <p:nvPr/>
            </p:nvSpPr>
            <p:spPr>
              <a:xfrm>
                <a:off x="248821" y="1872248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Prostokąt: zaokrąglone rogi 4">
                <a:extLst>
                  <a:ext uri="{FF2B5EF4-FFF2-40B4-BE49-F238E27FC236}">
                    <a16:creationId xmlns:a16="http://schemas.microsoft.com/office/drawing/2014/main" id="{C27F8044-2AA6-4D42-A9BD-7E0A02DB937C}"/>
                  </a:ext>
                </a:extLst>
              </p:cNvPr>
              <p:cNvSpPr txBox="1"/>
              <p:nvPr/>
            </p:nvSpPr>
            <p:spPr>
              <a:xfrm>
                <a:off x="265886" y="1889313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100" dirty="0">
                    <a:latin typeface="+mj-lt"/>
                  </a:rPr>
                  <a:t>2.2 </a:t>
                </a:r>
                <a:r>
                  <a:rPr lang="en-US" sz="1100" dirty="0">
                    <a:latin typeface="+mj-lt"/>
                  </a:rPr>
                  <a:t>To inform PhD candidates/R1 </a:t>
                </a:r>
                <a:r>
                  <a:rPr lang="en-US" sz="1100" dirty="0" err="1">
                    <a:latin typeface="+mj-lt"/>
                  </a:rPr>
                  <a:t>aboUniT</a:t>
                </a:r>
                <a:r>
                  <a:rPr lang="en-US" sz="1100" dirty="0">
                    <a:latin typeface="+mj-lt"/>
                  </a:rPr>
                  <a:t> the possible career paths</a:t>
                </a:r>
                <a:endParaRPr lang="pl-PL" sz="1100" kern="1200" dirty="0">
                  <a:latin typeface="+mj-lt"/>
                </a:endParaRPr>
              </a:p>
            </p:txBody>
          </p:sp>
        </p:grpSp>
        <p:grpSp>
          <p:nvGrpSpPr>
            <p:cNvPr id="31" name="Grupa 30">
              <a:extLst>
                <a:ext uri="{FF2B5EF4-FFF2-40B4-BE49-F238E27FC236}">
                  <a16:creationId xmlns:a16="http://schemas.microsoft.com/office/drawing/2014/main" id="{B0D548BF-51CD-49CA-805D-20674A40880F}"/>
                </a:ext>
              </a:extLst>
            </p:cNvPr>
            <p:cNvGrpSpPr/>
            <p:nvPr/>
          </p:nvGrpSpPr>
          <p:grpSpPr>
            <a:xfrm>
              <a:off x="3558203" y="3623442"/>
              <a:ext cx="1541300" cy="1099343"/>
              <a:chOff x="248821" y="2544536"/>
              <a:chExt cx="1970493" cy="582648"/>
            </a:xfrm>
          </p:grpSpPr>
          <p:sp>
            <p:nvSpPr>
              <p:cNvPr id="32" name="Prostokąt: zaokrąglone rogi 31">
                <a:extLst>
                  <a:ext uri="{FF2B5EF4-FFF2-40B4-BE49-F238E27FC236}">
                    <a16:creationId xmlns:a16="http://schemas.microsoft.com/office/drawing/2014/main" id="{D52E0F3D-2A5D-4652-AB4A-450F9A586CB5}"/>
                  </a:ext>
                </a:extLst>
              </p:cNvPr>
              <p:cNvSpPr/>
              <p:nvPr/>
            </p:nvSpPr>
            <p:spPr>
              <a:xfrm>
                <a:off x="248821" y="2544536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Prostokąt: zaokrąglone rogi 4">
                <a:extLst>
                  <a:ext uri="{FF2B5EF4-FFF2-40B4-BE49-F238E27FC236}">
                    <a16:creationId xmlns:a16="http://schemas.microsoft.com/office/drawing/2014/main" id="{A8267A4C-3D37-4E61-A660-6D394FA7392D}"/>
                  </a:ext>
                </a:extLst>
              </p:cNvPr>
              <p:cNvSpPr txBox="1"/>
              <p:nvPr/>
            </p:nvSpPr>
            <p:spPr>
              <a:xfrm>
                <a:off x="265886" y="2561601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100" dirty="0">
                    <a:latin typeface="+mj-lt"/>
                  </a:rPr>
                  <a:t>2.3 </a:t>
                </a:r>
                <a:r>
                  <a:rPr lang="en-US" sz="1100" dirty="0">
                    <a:latin typeface="+mj-lt"/>
                  </a:rPr>
                  <a:t>To inform PhD candidates/R1/ DS abo</a:t>
                </a:r>
                <a:r>
                  <a:rPr lang="pl-PL" sz="1100" dirty="0">
                    <a:latin typeface="+mj-lt"/>
                  </a:rPr>
                  <a:t>t </a:t>
                </a:r>
                <a:r>
                  <a:rPr lang="en-US" sz="1100" dirty="0" err="1">
                    <a:latin typeface="+mj-lt"/>
                  </a:rPr>
                  <a:t>UniT</a:t>
                </a:r>
                <a:r>
                  <a:rPr lang="en-US" sz="1100" dirty="0">
                    <a:latin typeface="+mj-lt"/>
                  </a:rPr>
                  <a:t> the job offers/open calls across the T4E</a:t>
                </a:r>
                <a:endParaRPr lang="pl-PL" sz="1100" kern="1200" dirty="0">
                  <a:latin typeface="+mj-lt"/>
                </a:endParaRPr>
              </a:p>
            </p:txBody>
          </p:sp>
        </p:grpSp>
        <p:grpSp>
          <p:nvGrpSpPr>
            <p:cNvPr id="34" name="Grupa 33">
              <a:extLst>
                <a:ext uri="{FF2B5EF4-FFF2-40B4-BE49-F238E27FC236}">
                  <a16:creationId xmlns:a16="http://schemas.microsoft.com/office/drawing/2014/main" id="{2D9074B3-6D1A-43CF-911E-71EE9551DB33}"/>
                </a:ext>
              </a:extLst>
            </p:cNvPr>
            <p:cNvGrpSpPr/>
            <p:nvPr/>
          </p:nvGrpSpPr>
          <p:grpSpPr>
            <a:xfrm>
              <a:off x="3546411" y="4719881"/>
              <a:ext cx="1554765" cy="1063373"/>
              <a:chOff x="248821" y="3216823"/>
              <a:chExt cx="1970493" cy="582648"/>
            </a:xfrm>
          </p:grpSpPr>
          <p:sp>
            <p:nvSpPr>
              <p:cNvPr id="35" name="Prostokąt: zaokrąglone rogi 34">
                <a:extLst>
                  <a:ext uri="{FF2B5EF4-FFF2-40B4-BE49-F238E27FC236}">
                    <a16:creationId xmlns:a16="http://schemas.microsoft.com/office/drawing/2014/main" id="{2737F169-488E-4958-A018-85CDE32E4526}"/>
                  </a:ext>
                </a:extLst>
              </p:cNvPr>
              <p:cNvSpPr/>
              <p:nvPr/>
            </p:nvSpPr>
            <p:spPr>
              <a:xfrm>
                <a:off x="248821" y="3216823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Prostokąt: zaokrąglone rogi 4">
                <a:extLst>
                  <a:ext uri="{FF2B5EF4-FFF2-40B4-BE49-F238E27FC236}">
                    <a16:creationId xmlns:a16="http://schemas.microsoft.com/office/drawing/2014/main" id="{B9206C40-0300-4A30-9E0F-C38BBD3BF0DD}"/>
                  </a:ext>
                </a:extLst>
              </p:cNvPr>
              <p:cNvSpPr txBox="1"/>
              <p:nvPr/>
            </p:nvSpPr>
            <p:spPr>
              <a:xfrm>
                <a:off x="265886" y="3233888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100" dirty="0">
                    <a:latin typeface="+mj-lt"/>
                  </a:rPr>
                  <a:t>2.4 </a:t>
                </a:r>
                <a:r>
                  <a:rPr lang="en-US" sz="1100" dirty="0">
                    <a:latin typeface="+mj-lt"/>
                  </a:rPr>
                  <a:t>To organize Talent Days (at Talent Fair within ESOF 2024)</a:t>
                </a:r>
                <a:endParaRPr lang="pl-PL" sz="1100" kern="1200" dirty="0">
                  <a:latin typeface="+mj-lt"/>
                </a:endParaRPr>
              </a:p>
            </p:txBody>
          </p:sp>
        </p:grpSp>
        <p:sp>
          <p:nvSpPr>
            <p:cNvPr id="37" name="Prostokąt: zaokrąglone rogi 36">
              <a:extLst>
                <a:ext uri="{FF2B5EF4-FFF2-40B4-BE49-F238E27FC236}">
                  <a16:creationId xmlns:a16="http://schemas.microsoft.com/office/drawing/2014/main" id="{1C02BC2B-09FB-4E73-AA3D-E5BF551FA594}"/>
                </a:ext>
              </a:extLst>
            </p:cNvPr>
            <p:cNvSpPr/>
            <p:nvPr/>
          </p:nvSpPr>
          <p:spPr>
            <a:xfrm>
              <a:off x="5114281" y="-666456"/>
              <a:ext cx="1492458" cy="862648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2.1.1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Development of recruitment rules for the mentoring program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38" name="Prostokąt: zaokrąglone rogi 37">
              <a:extLst>
                <a:ext uri="{FF2B5EF4-FFF2-40B4-BE49-F238E27FC236}">
                  <a16:creationId xmlns:a16="http://schemas.microsoft.com/office/drawing/2014/main" id="{17A64176-FE2C-48B8-91B0-92334E745FDA}"/>
                </a:ext>
              </a:extLst>
            </p:cNvPr>
            <p:cNvSpPr/>
            <p:nvPr/>
          </p:nvSpPr>
          <p:spPr>
            <a:xfrm>
              <a:off x="5114281" y="214498"/>
              <a:ext cx="1492458" cy="488077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2.1.2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 Recruiting for the mentoring program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39" name="Prostokąt: zaokrąglone rogi 38">
              <a:extLst>
                <a:ext uri="{FF2B5EF4-FFF2-40B4-BE49-F238E27FC236}">
                  <a16:creationId xmlns:a16="http://schemas.microsoft.com/office/drawing/2014/main" id="{8E9BA732-6418-4AAD-B132-B3F25343B3C6}"/>
                </a:ext>
              </a:extLst>
            </p:cNvPr>
            <p:cNvSpPr/>
            <p:nvPr/>
          </p:nvSpPr>
          <p:spPr>
            <a:xfrm>
              <a:off x="5121434" y="728583"/>
              <a:ext cx="1492458" cy="1237218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2.1.3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Carrying out the mentoring program at </a:t>
              </a:r>
              <a:r>
                <a:rPr lang="en-US" sz="1100" dirty="0" err="1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tle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 alliance level/ Scaffolding the implementation plan of the mentoring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0" name="Prostokąt: zaokrąglone rogi 39">
              <a:extLst>
                <a:ext uri="{FF2B5EF4-FFF2-40B4-BE49-F238E27FC236}">
                  <a16:creationId xmlns:a16="http://schemas.microsoft.com/office/drawing/2014/main" id="{E2BC4B6D-E78B-4470-9976-8B19CB8217B4}"/>
                </a:ext>
              </a:extLst>
            </p:cNvPr>
            <p:cNvSpPr/>
            <p:nvPr/>
          </p:nvSpPr>
          <p:spPr>
            <a:xfrm>
              <a:off x="5114281" y="2016216"/>
              <a:ext cx="1492458" cy="862648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 Identifying possible career paths in HEI sector and in other sectors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1" name="Prostokąt: zaokrąglone rogi 40">
              <a:extLst>
                <a:ext uri="{FF2B5EF4-FFF2-40B4-BE49-F238E27FC236}">
                  <a16:creationId xmlns:a16="http://schemas.microsoft.com/office/drawing/2014/main" id="{9BB53981-B49F-49F9-AEDB-A778DF7A2F63}"/>
                </a:ext>
              </a:extLst>
            </p:cNvPr>
            <p:cNvSpPr/>
            <p:nvPr/>
          </p:nvSpPr>
          <p:spPr>
            <a:xfrm>
              <a:off x="5114281" y="2929279"/>
              <a:ext cx="1492458" cy="67536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en-US" sz="110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Online brochure aboUniT the possible career paths</a:t>
              </a:r>
              <a:endParaRPr kumimoji="0" lang="pl-PL" sz="11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42" name="Prostokąt: zaokrąglone rogi 41">
              <a:extLst>
                <a:ext uri="{FF2B5EF4-FFF2-40B4-BE49-F238E27FC236}">
                  <a16:creationId xmlns:a16="http://schemas.microsoft.com/office/drawing/2014/main" id="{8ADB49F4-C9F0-4FA0-AFDD-15E282EEC90D}"/>
                </a:ext>
              </a:extLst>
            </p:cNvPr>
            <p:cNvSpPr/>
            <p:nvPr/>
          </p:nvSpPr>
          <p:spPr>
            <a:xfrm>
              <a:off x="5123322" y="4733321"/>
              <a:ext cx="1492458" cy="104993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2.4.1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Organize a T4E doctoral students pavilion during Talent Fair 2024 and ESOF 2024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grpSp>
          <p:nvGrpSpPr>
            <p:cNvPr id="44" name="Grupa 43">
              <a:extLst>
                <a:ext uri="{FF2B5EF4-FFF2-40B4-BE49-F238E27FC236}">
                  <a16:creationId xmlns:a16="http://schemas.microsoft.com/office/drawing/2014/main" id="{5045BF29-7678-45B2-A112-4C284DD1CF22}"/>
                </a:ext>
              </a:extLst>
            </p:cNvPr>
            <p:cNvGrpSpPr/>
            <p:nvPr/>
          </p:nvGrpSpPr>
          <p:grpSpPr>
            <a:xfrm>
              <a:off x="6699866" y="-696633"/>
              <a:ext cx="1518647" cy="3021443"/>
              <a:chOff x="248821" y="1199961"/>
              <a:chExt cx="1970493" cy="582648"/>
            </a:xfrm>
          </p:grpSpPr>
          <p:sp>
            <p:nvSpPr>
              <p:cNvPr id="45" name="Prostokąt: zaokrąglone rogi 44">
                <a:extLst>
                  <a:ext uri="{FF2B5EF4-FFF2-40B4-BE49-F238E27FC236}">
                    <a16:creationId xmlns:a16="http://schemas.microsoft.com/office/drawing/2014/main" id="{DDDCFB3D-01B1-450D-B653-8AE8DBCA90B5}"/>
                  </a:ext>
                </a:extLst>
              </p:cNvPr>
              <p:cNvSpPr/>
              <p:nvPr/>
            </p:nvSpPr>
            <p:spPr>
              <a:xfrm>
                <a:off x="248821" y="1199961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6" name="Prostokąt: zaokrąglone rogi 4">
                <a:extLst>
                  <a:ext uri="{FF2B5EF4-FFF2-40B4-BE49-F238E27FC236}">
                    <a16:creationId xmlns:a16="http://schemas.microsoft.com/office/drawing/2014/main" id="{E58906A8-4658-4663-9F44-33D655E159BF}"/>
                  </a:ext>
                </a:extLst>
              </p:cNvPr>
              <p:cNvSpPr txBox="1"/>
              <p:nvPr/>
            </p:nvSpPr>
            <p:spPr>
              <a:xfrm>
                <a:off x="265886" y="1217026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100" dirty="0">
                    <a:latin typeface="+mj-lt"/>
                  </a:rPr>
                  <a:t>3.1 </a:t>
                </a:r>
                <a:r>
                  <a:rPr lang="en-US" sz="1100" dirty="0">
                    <a:latin typeface="+mj-lt"/>
                  </a:rPr>
                  <a:t>To </a:t>
                </a:r>
                <a:r>
                  <a:rPr lang="en-US" sz="1100" dirty="0" err="1">
                    <a:latin typeface="+mj-lt"/>
                  </a:rPr>
                  <a:t>organise</a:t>
                </a:r>
                <a:r>
                  <a:rPr lang="en-US" sz="1100" dirty="0">
                    <a:latin typeface="+mj-lt"/>
                  </a:rPr>
                  <a:t> the pilot </a:t>
                </a:r>
                <a:r>
                  <a:rPr lang="en-US" sz="1100" dirty="0" err="1">
                    <a:latin typeface="+mj-lt"/>
                  </a:rPr>
                  <a:t>programme</a:t>
                </a:r>
                <a:endParaRPr lang="pl-PL" sz="1100" kern="1200" dirty="0">
                  <a:latin typeface="+mj-lt"/>
                </a:endParaRPr>
              </a:p>
            </p:txBody>
          </p:sp>
        </p:grpSp>
        <p:grpSp>
          <p:nvGrpSpPr>
            <p:cNvPr id="47" name="Grupa 46">
              <a:extLst>
                <a:ext uri="{FF2B5EF4-FFF2-40B4-BE49-F238E27FC236}">
                  <a16:creationId xmlns:a16="http://schemas.microsoft.com/office/drawing/2014/main" id="{05D1BDBB-DA24-4063-BBD7-42DC8290E610}"/>
                </a:ext>
              </a:extLst>
            </p:cNvPr>
            <p:cNvGrpSpPr/>
            <p:nvPr/>
          </p:nvGrpSpPr>
          <p:grpSpPr>
            <a:xfrm>
              <a:off x="6664061" y="2351699"/>
              <a:ext cx="1541300" cy="1049933"/>
              <a:chOff x="248821" y="1872248"/>
              <a:chExt cx="1970493" cy="582648"/>
            </a:xfrm>
          </p:grpSpPr>
          <p:sp>
            <p:nvSpPr>
              <p:cNvPr id="48" name="Prostokąt: zaokrąglone rogi 47">
                <a:extLst>
                  <a:ext uri="{FF2B5EF4-FFF2-40B4-BE49-F238E27FC236}">
                    <a16:creationId xmlns:a16="http://schemas.microsoft.com/office/drawing/2014/main" id="{151A14E0-ED4A-495D-A056-4B9071634E44}"/>
                  </a:ext>
                </a:extLst>
              </p:cNvPr>
              <p:cNvSpPr/>
              <p:nvPr/>
            </p:nvSpPr>
            <p:spPr>
              <a:xfrm>
                <a:off x="248821" y="1872248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9" name="Prostokąt: zaokrąglone rogi 4">
                <a:extLst>
                  <a:ext uri="{FF2B5EF4-FFF2-40B4-BE49-F238E27FC236}">
                    <a16:creationId xmlns:a16="http://schemas.microsoft.com/office/drawing/2014/main" id="{3C202759-7C17-4A94-9338-AE15CC6E6037}"/>
                  </a:ext>
                </a:extLst>
              </p:cNvPr>
              <p:cNvSpPr txBox="1"/>
              <p:nvPr/>
            </p:nvSpPr>
            <p:spPr>
              <a:xfrm>
                <a:off x="265886" y="1889313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100" dirty="0">
                    <a:latin typeface="+mj-lt"/>
                  </a:rPr>
                  <a:t>3.2 </a:t>
                </a:r>
                <a:r>
                  <a:rPr lang="en-US" sz="1100" dirty="0">
                    <a:latin typeface="+mj-lt"/>
                  </a:rPr>
                  <a:t>To provide the pilot </a:t>
                </a:r>
                <a:r>
                  <a:rPr lang="en-US" sz="1100" dirty="0" err="1">
                    <a:latin typeface="+mj-lt"/>
                  </a:rPr>
                  <a:t>programme</a:t>
                </a:r>
                <a:endParaRPr lang="pl-PL" sz="1100" kern="1200" dirty="0">
                  <a:latin typeface="+mj-lt"/>
                </a:endParaRPr>
              </a:p>
            </p:txBody>
          </p:sp>
        </p:grpSp>
        <p:sp>
          <p:nvSpPr>
            <p:cNvPr id="56" name="Prostokąt: zaokrąglone rogi 55">
              <a:extLst>
                <a:ext uri="{FF2B5EF4-FFF2-40B4-BE49-F238E27FC236}">
                  <a16:creationId xmlns:a16="http://schemas.microsoft.com/office/drawing/2014/main" id="{2F9DEDBF-7D83-464C-8695-52AAD413C513}"/>
                </a:ext>
              </a:extLst>
            </p:cNvPr>
            <p:cNvSpPr/>
            <p:nvPr/>
          </p:nvSpPr>
          <p:spPr>
            <a:xfrm>
              <a:off x="8252718" y="-698786"/>
              <a:ext cx="1492458" cy="862648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3.1.1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Nomination of members for the Leadership Academy virtual board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57" name="Prostokąt: zaokrąglone rogi 56">
              <a:extLst>
                <a:ext uri="{FF2B5EF4-FFF2-40B4-BE49-F238E27FC236}">
                  <a16:creationId xmlns:a16="http://schemas.microsoft.com/office/drawing/2014/main" id="{18D14674-C715-4216-B103-9E8CB3FF703A}"/>
                </a:ext>
              </a:extLst>
            </p:cNvPr>
            <p:cNvSpPr/>
            <p:nvPr/>
          </p:nvSpPr>
          <p:spPr>
            <a:xfrm>
              <a:off x="8239985" y="196774"/>
              <a:ext cx="1492458" cy="104993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3.1.2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Development of recruitment rules for Academy of Leadership in science </a:t>
              </a:r>
              <a:r>
                <a:rPr lang="en-US" sz="1100" dirty="0" err="1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programme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58" name="Prostokąt: zaokrąglone rogi 57">
              <a:extLst>
                <a:ext uri="{FF2B5EF4-FFF2-40B4-BE49-F238E27FC236}">
                  <a16:creationId xmlns:a16="http://schemas.microsoft.com/office/drawing/2014/main" id="{D4E83687-E72D-4964-B89E-A745A7AC31C4}"/>
                </a:ext>
              </a:extLst>
            </p:cNvPr>
            <p:cNvSpPr/>
            <p:nvPr/>
          </p:nvSpPr>
          <p:spPr>
            <a:xfrm>
              <a:off x="8240797" y="1274877"/>
              <a:ext cx="1492458" cy="104993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3.1.3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The first recruitment for the Academy of Leadership in Science </a:t>
              </a:r>
              <a:r>
                <a:rPr lang="en-US" sz="1100" dirty="0" err="1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programme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59" name="Prostokąt: zaokrąglone rogi 58">
              <a:extLst>
                <a:ext uri="{FF2B5EF4-FFF2-40B4-BE49-F238E27FC236}">
                  <a16:creationId xmlns:a16="http://schemas.microsoft.com/office/drawing/2014/main" id="{CF10F3C3-938E-49D3-98E7-E4F5340662F6}"/>
                </a:ext>
              </a:extLst>
            </p:cNvPr>
            <p:cNvSpPr/>
            <p:nvPr/>
          </p:nvSpPr>
          <p:spPr>
            <a:xfrm>
              <a:off x="8228240" y="2372811"/>
              <a:ext cx="1492458" cy="488077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 </a:t>
              </a:r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3.2.1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The  diagnosis of competence gap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61" name="Prostokąt: zaokrąglone rogi 60">
              <a:extLst>
                <a:ext uri="{FF2B5EF4-FFF2-40B4-BE49-F238E27FC236}">
                  <a16:creationId xmlns:a16="http://schemas.microsoft.com/office/drawing/2014/main" id="{7A3AF8DF-482F-4DB7-9D15-FAF18322CF86}"/>
                </a:ext>
              </a:extLst>
            </p:cNvPr>
            <p:cNvSpPr/>
            <p:nvPr/>
          </p:nvSpPr>
          <p:spPr>
            <a:xfrm>
              <a:off x="8228240" y="2881100"/>
              <a:ext cx="1492458" cy="488077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3.2.2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The evaluation of the pilot </a:t>
              </a:r>
              <a:r>
                <a:rPr lang="en-US" sz="1100" dirty="0" err="1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programme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grpSp>
          <p:nvGrpSpPr>
            <p:cNvPr id="82" name="Grupa 81">
              <a:extLst>
                <a:ext uri="{FF2B5EF4-FFF2-40B4-BE49-F238E27FC236}">
                  <a16:creationId xmlns:a16="http://schemas.microsoft.com/office/drawing/2014/main" id="{DE9E5DE0-67A3-4177-90E8-C99B543FEE4B}"/>
                </a:ext>
              </a:extLst>
            </p:cNvPr>
            <p:cNvGrpSpPr/>
            <p:nvPr/>
          </p:nvGrpSpPr>
          <p:grpSpPr>
            <a:xfrm>
              <a:off x="9776555" y="-699166"/>
              <a:ext cx="1518647" cy="2093147"/>
              <a:chOff x="248821" y="1199961"/>
              <a:chExt cx="1970493" cy="582648"/>
            </a:xfrm>
          </p:grpSpPr>
          <p:sp>
            <p:nvSpPr>
              <p:cNvPr id="83" name="Prostokąt: zaokrąglone rogi 82">
                <a:extLst>
                  <a:ext uri="{FF2B5EF4-FFF2-40B4-BE49-F238E27FC236}">
                    <a16:creationId xmlns:a16="http://schemas.microsoft.com/office/drawing/2014/main" id="{E0620628-F882-45D9-9E3C-41B6A0344DBB}"/>
                  </a:ext>
                </a:extLst>
              </p:cNvPr>
              <p:cNvSpPr/>
              <p:nvPr/>
            </p:nvSpPr>
            <p:spPr>
              <a:xfrm>
                <a:off x="248821" y="1199961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4" name="Prostokąt: zaokrąglone rogi 4">
                <a:extLst>
                  <a:ext uri="{FF2B5EF4-FFF2-40B4-BE49-F238E27FC236}">
                    <a16:creationId xmlns:a16="http://schemas.microsoft.com/office/drawing/2014/main" id="{A45B05A6-9725-4554-A789-BF9A7F5FE863}"/>
                  </a:ext>
                </a:extLst>
              </p:cNvPr>
              <p:cNvSpPr txBox="1"/>
              <p:nvPr/>
            </p:nvSpPr>
            <p:spPr>
              <a:xfrm>
                <a:off x="265886" y="1217026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100" dirty="0">
                    <a:latin typeface="+mj-lt"/>
                  </a:rPr>
                  <a:t>4.1 </a:t>
                </a:r>
                <a:r>
                  <a:rPr lang="en-US" sz="1100" dirty="0">
                    <a:latin typeface="+mj-lt"/>
                  </a:rPr>
                  <a:t>To plan trainings for support staff  (non-academic)</a:t>
                </a:r>
                <a:endParaRPr lang="pl-PL" sz="1100" kern="1200" dirty="0">
                  <a:latin typeface="+mj-lt"/>
                </a:endParaRPr>
              </a:p>
            </p:txBody>
          </p:sp>
        </p:grpSp>
        <p:grpSp>
          <p:nvGrpSpPr>
            <p:cNvPr id="85" name="Grupa 84">
              <a:extLst>
                <a:ext uri="{FF2B5EF4-FFF2-40B4-BE49-F238E27FC236}">
                  <a16:creationId xmlns:a16="http://schemas.microsoft.com/office/drawing/2014/main" id="{8FB6483A-61D3-41AD-8E9F-C774E6C92400}"/>
                </a:ext>
              </a:extLst>
            </p:cNvPr>
            <p:cNvGrpSpPr/>
            <p:nvPr/>
          </p:nvGrpSpPr>
          <p:grpSpPr>
            <a:xfrm>
              <a:off x="9776555" y="1415717"/>
              <a:ext cx="1541300" cy="1421649"/>
              <a:chOff x="248821" y="1872248"/>
              <a:chExt cx="1970493" cy="582648"/>
            </a:xfrm>
          </p:grpSpPr>
          <p:sp>
            <p:nvSpPr>
              <p:cNvPr id="86" name="Prostokąt: zaokrąglone rogi 85">
                <a:extLst>
                  <a:ext uri="{FF2B5EF4-FFF2-40B4-BE49-F238E27FC236}">
                    <a16:creationId xmlns:a16="http://schemas.microsoft.com/office/drawing/2014/main" id="{8E4DA90D-9D50-4915-8339-ADD4BB5C7540}"/>
                  </a:ext>
                </a:extLst>
              </p:cNvPr>
              <p:cNvSpPr/>
              <p:nvPr/>
            </p:nvSpPr>
            <p:spPr>
              <a:xfrm>
                <a:off x="248821" y="1872248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7" name="Prostokąt: zaokrąglone rogi 4">
                <a:extLst>
                  <a:ext uri="{FF2B5EF4-FFF2-40B4-BE49-F238E27FC236}">
                    <a16:creationId xmlns:a16="http://schemas.microsoft.com/office/drawing/2014/main" id="{82D23DA2-C47D-4EC0-9092-5693FE8B100A}"/>
                  </a:ext>
                </a:extLst>
              </p:cNvPr>
              <p:cNvSpPr txBox="1"/>
              <p:nvPr/>
            </p:nvSpPr>
            <p:spPr>
              <a:xfrm>
                <a:off x="265886" y="1889313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100" dirty="0">
                    <a:latin typeface="+mj-lt"/>
                  </a:rPr>
                  <a:t>4.2 </a:t>
                </a:r>
                <a:r>
                  <a:rPr lang="en-US" sz="1100" dirty="0">
                    <a:latin typeface="+mj-lt"/>
                  </a:rPr>
                  <a:t>To </a:t>
                </a:r>
                <a:r>
                  <a:rPr lang="en-US" sz="1100" dirty="0" err="1">
                    <a:latin typeface="+mj-lt"/>
                  </a:rPr>
                  <a:t>organise</a:t>
                </a:r>
                <a:r>
                  <a:rPr lang="en-US" sz="1100" dirty="0">
                    <a:latin typeface="+mj-lt"/>
                  </a:rPr>
                  <a:t> the session/ invited symposium at ESOF 2024</a:t>
                </a:r>
                <a:endParaRPr lang="pl-PL" sz="1100" kern="1200" dirty="0">
                  <a:latin typeface="+mj-lt"/>
                </a:endParaRPr>
              </a:p>
            </p:txBody>
          </p:sp>
        </p:grpSp>
        <p:sp>
          <p:nvSpPr>
            <p:cNvPr id="94" name="Prostokąt: zaokrąglone rogi 93">
              <a:extLst>
                <a:ext uri="{FF2B5EF4-FFF2-40B4-BE49-F238E27FC236}">
                  <a16:creationId xmlns:a16="http://schemas.microsoft.com/office/drawing/2014/main" id="{8161B9FF-A325-4DC5-A2D0-211F2E4BBCF8}"/>
                </a:ext>
              </a:extLst>
            </p:cNvPr>
            <p:cNvSpPr/>
            <p:nvPr/>
          </p:nvSpPr>
          <p:spPr>
            <a:xfrm>
              <a:off x="11338502" y="-699166"/>
              <a:ext cx="1492458" cy="862648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4.1.1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 The  proposal of the trainings to </a:t>
              </a:r>
              <a:r>
                <a:rPr lang="en-US" sz="1100" dirty="0" err="1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fullfil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 the needs diagnosed in WP3 analyses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95" name="Prostokąt: zaokrąglone rogi 94">
              <a:extLst>
                <a:ext uri="{FF2B5EF4-FFF2-40B4-BE49-F238E27FC236}">
                  <a16:creationId xmlns:a16="http://schemas.microsoft.com/office/drawing/2014/main" id="{9C86CF75-9415-44C2-BEE2-2520F6C240AB}"/>
                </a:ext>
              </a:extLst>
            </p:cNvPr>
            <p:cNvSpPr/>
            <p:nvPr/>
          </p:nvSpPr>
          <p:spPr>
            <a:xfrm>
              <a:off x="11328774" y="202419"/>
              <a:ext cx="1492458" cy="67536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4.1.2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Regulations for recruitment to trainings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96" name="Prostokąt: zaokrąglone rogi 95">
              <a:extLst>
                <a:ext uri="{FF2B5EF4-FFF2-40B4-BE49-F238E27FC236}">
                  <a16:creationId xmlns:a16="http://schemas.microsoft.com/office/drawing/2014/main" id="{ECFF71FB-0D11-46BA-BBDC-C3137534F9A5}"/>
                </a:ext>
              </a:extLst>
            </p:cNvPr>
            <p:cNvSpPr/>
            <p:nvPr/>
          </p:nvSpPr>
          <p:spPr>
            <a:xfrm>
              <a:off x="11337909" y="910969"/>
              <a:ext cx="1492458" cy="488077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4.1.3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The trainings for research support staff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97" name="Prostokąt: zaokrąglone rogi 96">
              <a:extLst>
                <a:ext uri="{FF2B5EF4-FFF2-40B4-BE49-F238E27FC236}">
                  <a16:creationId xmlns:a16="http://schemas.microsoft.com/office/drawing/2014/main" id="{297CABB0-0467-4049-ACB9-1F6C801E2459}"/>
                </a:ext>
              </a:extLst>
            </p:cNvPr>
            <p:cNvSpPr/>
            <p:nvPr/>
          </p:nvSpPr>
          <p:spPr>
            <a:xfrm>
              <a:off x="11318676" y="1449376"/>
              <a:ext cx="1492458" cy="67536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4.2.1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Nomination of the stakeholders' representatives 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98" name="Prostokąt: zaokrąglone rogi 97">
              <a:extLst>
                <a:ext uri="{FF2B5EF4-FFF2-40B4-BE49-F238E27FC236}">
                  <a16:creationId xmlns:a16="http://schemas.microsoft.com/office/drawing/2014/main" id="{F67FE50E-2FA6-427A-98FD-5D085367C9C1}"/>
                </a:ext>
              </a:extLst>
            </p:cNvPr>
            <p:cNvSpPr/>
            <p:nvPr/>
          </p:nvSpPr>
          <p:spPr>
            <a:xfrm>
              <a:off x="11317855" y="2162004"/>
              <a:ext cx="1492458" cy="67536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4.2.2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To carry </a:t>
              </a:r>
              <a:r>
                <a:rPr lang="en-US" sz="1100" dirty="0" err="1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oUniT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 the invited symposium / session at ESOF 2024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06" name="Prostokąt: zaokrąglone rogi 105">
              <a:extLst>
                <a:ext uri="{FF2B5EF4-FFF2-40B4-BE49-F238E27FC236}">
                  <a16:creationId xmlns:a16="http://schemas.microsoft.com/office/drawing/2014/main" id="{88FB6D22-0E36-4967-AE2B-09C1CD1730D1}"/>
                </a:ext>
              </a:extLst>
            </p:cNvPr>
            <p:cNvSpPr/>
            <p:nvPr/>
          </p:nvSpPr>
          <p:spPr>
            <a:xfrm>
              <a:off x="5106797" y="3642103"/>
              <a:ext cx="1492458" cy="104993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2.3.1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Identifying the most effective communication channel across the alliance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08" name="Prostokąt: zaokrąglone rogi 107">
              <a:extLst>
                <a:ext uri="{FF2B5EF4-FFF2-40B4-BE49-F238E27FC236}">
                  <a16:creationId xmlns:a16="http://schemas.microsoft.com/office/drawing/2014/main" id="{E5D2F5A5-F7AB-4972-922F-4F08259131D1}"/>
                </a:ext>
              </a:extLst>
            </p:cNvPr>
            <p:cNvSpPr/>
            <p:nvPr/>
          </p:nvSpPr>
          <p:spPr>
            <a:xfrm>
              <a:off x="432630" y="-1089283"/>
              <a:ext cx="3020240" cy="300792"/>
            </a:xfrm>
            <a:prstGeom prst="roundRect">
              <a:avLst/>
            </a:prstGeom>
            <a:solidFill>
              <a:schemeClr val="bg1"/>
            </a:solidFill>
            <a:ln w="12700" cap="flat">
              <a:solidFill>
                <a:schemeClr val="tx2">
                  <a:lumMod val="50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1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grpSp>
          <p:nvGrpSpPr>
            <p:cNvPr id="122" name="Grupa 121">
              <a:extLst>
                <a:ext uri="{FF2B5EF4-FFF2-40B4-BE49-F238E27FC236}">
                  <a16:creationId xmlns:a16="http://schemas.microsoft.com/office/drawing/2014/main" id="{35D2818E-ACC3-4188-8655-B40A4842D93A}"/>
                </a:ext>
              </a:extLst>
            </p:cNvPr>
            <p:cNvGrpSpPr/>
            <p:nvPr/>
          </p:nvGrpSpPr>
          <p:grpSpPr>
            <a:xfrm>
              <a:off x="423387" y="4955644"/>
              <a:ext cx="3439443" cy="812038"/>
              <a:chOff x="610894" y="4843271"/>
              <a:chExt cx="3439443" cy="812038"/>
            </a:xfrm>
          </p:grpSpPr>
          <p:grpSp>
            <p:nvGrpSpPr>
              <p:cNvPr id="110" name="Grupa 109">
                <a:extLst>
                  <a:ext uri="{FF2B5EF4-FFF2-40B4-BE49-F238E27FC236}">
                    <a16:creationId xmlns:a16="http://schemas.microsoft.com/office/drawing/2014/main" id="{9B9B7C89-BC88-40E9-A0ED-8A78C217CA57}"/>
                  </a:ext>
                </a:extLst>
              </p:cNvPr>
              <p:cNvGrpSpPr/>
              <p:nvPr/>
            </p:nvGrpSpPr>
            <p:grpSpPr>
              <a:xfrm>
                <a:off x="610894" y="4880348"/>
                <a:ext cx="395655" cy="373374"/>
                <a:chOff x="248821" y="3216823"/>
                <a:chExt cx="1970493" cy="582648"/>
              </a:xfrm>
            </p:grpSpPr>
            <p:sp>
              <p:nvSpPr>
                <p:cNvPr id="111" name="Prostokąt: zaokrąglone rogi 110">
                  <a:extLst>
                    <a:ext uri="{FF2B5EF4-FFF2-40B4-BE49-F238E27FC236}">
                      <a16:creationId xmlns:a16="http://schemas.microsoft.com/office/drawing/2014/main" id="{3E9F1449-3D44-4B2A-9695-9B520C64D7E1}"/>
                    </a:ext>
                  </a:extLst>
                </p:cNvPr>
                <p:cNvSpPr/>
                <p:nvPr/>
              </p:nvSpPr>
              <p:spPr>
                <a:xfrm>
                  <a:off x="248821" y="3216823"/>
                  <a:ext cx="1970493" cy="582648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254BA1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12" name="Prostokąt: zaokrąglone rogi 4">
                  <a:extLst>
                    <a:ext uri="{FF2B5EF4-FFF2-40B4-BE49-F238E27FC236}">
                      <a16:creationId xmlns:a16="http://schemas.microsoft.com/office/drawing/2014/main" id="{93937732-0856-4B97-98EA-7E05E0503D89}"/>
                    </a:ext>
                  </a:extLst>
                </p:cNvPr>
                <p:cNvSpPr txBox="1"/>
                <p:nvPr/>
              </p:nvSpPr>
              <p:spPr>
                <a:xfrm>
                  <a:off x="265886" y="3233888"/>
                  <a:ext cx="1936363" cy="54851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7940" tIns="20955" rIns="27940" bIns="20955" numCol="1" spcCol="1270" anchor="ctr" anchorCtr="0">
                  <a:noAutofit/>
                </a:bodyPr>
                <a:lstStyle/>
                <a:p>
                  <a:pPr marL="0" lvl="0" indent="0" algn="ctr" defTabSz="4889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pl-PL" sz="1100" kern="1200" dirty="0">
                    <a:solidFill>
                      <a:schemeClr val="bg2">
                        <a:lumMod val="10000"/>
                      </a:schemeClr>
                    </a:solidFill>
                    <a:latin typeface="+mj-lt"/>
                  </a:endParaRPr>
                </a:p>
              </p:txBody>
            </p:sp>
          </p:grpSp>
          <p:sp>
            <p:nvSpPr>
              <p:cNvPr id="116" name="Prostokąt: zaokrąglone rogi 115">
                <a:extLst>
                  <a:ext uri="{FF2B5EF4-FFF2-40B4-BE49-F238E27FC236}">
                    <a16:creationId xmlns:a16="http://schemas.microsoft.com/office/drawing/2014/main" id="{58BD7A5C-C370-44A9-A9CD-D27EEB726E0C}"/>
                  </a:ext>
                </a:extLst>
              </p:cNvPr>
              <p:cNvSpPr/>
              <p:nvPr/>
            </p:nvSpPr>
            <p:spPr>
              <a:xfrm>
                <a:off x="610894" y="5335043"/>
                <a:ext cx="392228" cy="300792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algn="ctr" defTabSz="825500" hangingPunct="0"/>
                <a:endParaRPr kumimoji="0" lang="pl-PL" sz="11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+mj-lt"/>
                  <a:ea typeface="Helvetica Neue Medium"/>
                  <a:cs typeface="Helvetica Neue Medium"/>
                  <a:sym typeface="Helvetica Neue Medium"/>
                </a:endParaRPr>
              </a:p>
            </p:txBody>
          </p:sp>
          <p:sp>
            <p:nvSpPr>
              <p:cNvPr id="117" name="pole tekstowe 116">
                <a:extLst>
                  <a:ext uri="{FF2B5EF4-FFF2-40B4-BE49-F238E27FC236}">
                    <a16:creationId xmlns:a16="http://schemas.microsoft.com/office/drawing/2014/main" id="{34D17168-4DD8-42B9-9FC2-80761C13A451}"/>
                  </a:ext>
                </a:extLst>
              </p:cNvPr>
              <p:cNvSpPr txBox="1"/>
              <p:nvPr/>
            </p:nvSpPr>
            <p:spPr>
              <a:xfrm>
                <a:off x="1020013" y="4843271"/>
                <a:ext cx="3030324" cy="3795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b="0" i="0" u="none" strike="noStrike" cap="none" spc="0" normalizeH="0" baseline="0" dirty="0" err="1">
                    <a:ln>
                      <a:noFill/>
                    </a:ln>
                    <a:solidFill>
                      <a:schemeClr val="bg2">
                        <a:lumMod val="10000"/>
                      </a:schemeClr>
                    </a:solidFill>
                    <a:effectLst/>
                    <a:uFillTx/>
                    <a:latin typeface="Helvetica Neue"/>
                    <a:ea typeface="Helvetica Neue"/>
                    <a:cs typeface="Helvetica Neue"/>
                    <a:sym typeface="Helvetica Neue"/>
                  </a:rPr>
                  <a:t>Task</a:t>
                </a:r>
                <a:endParaRPr kumimoji="0" lang="pl-PL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10000"/>
                    </a:schemeClr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18" name="pole tekstowe 117">
                <a:extLst>
                  <a:ext uri="{FF2B5EF4-FFF2-40B4-BE49-F238E27FC236}">
                    <a16:creationId xmlns:a16="http://schemas.microsoft.com/office/drawing/2014/main" id="{FC3A35C1-1604-48D0-BE6C-BDA26EF6FC85}"/>
                  </a:ext>
                </a:extLst>
              </p:cNvPr>
              <p:cNvSpPr txBox="1"/>
              <p:nvPr/>
            </p:nvSpPr>
            <p:spPr>
              <a:xfrm>
                <a:off x="1020013" y="5275718"/>
                <a:ext cx="3030324" cy="3795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b="0" i="0" u="none" strike="noStrike" cap="none" spc="0" normalizeH="0" baseline="0" dirty="0">
                    <a:ln>
                      <a:noFill/>
                    </a:ln>
                    <a:solidFill>
                      <a:schemeClr val="bg2">
                        <a:lumMod val="10000"/>
                      </a:schemeClr>
                    </a:solidFill>
                    <a:effectLst/>
                    <a:uFillTx/>
                    <a:latin typeface="Helvetica Neue"/>
                    <a:ea typeface="Helvetica Neue"/>
                    <a:cs typeface="Helvetica Neue"/>
                    <a:sym typeface="Helvetica Neue"/>
                  </a:rPr>
                  <a:t>Action</a:t>
                </a:r>
              </a:p>
            </p:txBody>
          </p:sp>
        </p:grpSp>
        <p:grpSp>
          <p:nvGrpSpPr>
            <p:cNvPr id="6" name="Grupa 5">
              <a:extLst>
                <a:ext uri="{FF2B5EF4-FFF2-40B4-BE49-F238E27FC236}">
                  <a16:creationId xmlns:a16="http://schemas.microsoft.com/office/drawing/2014/main" id="{0AAEF519-2AF9-46A1-8FDF-A13CB55A6705}"/>
                </a:ext>
              </a:extLst>
            </p:cNvPr>
            <p:cNvGrpSpPr/>
            <p:nvPr/>
          </p:nvGrpSpPr>
          <p:grpSpPr>
            <a:xfrm>
              <a:off x="410386" y="-699166"/>
              <a:ext cx="1518647" cy="2156303"/>
              <a:chOff x="248821" y="1199961"/>
              <a:chExt cx="1970493" cy="582648"/>
            </a:xfrm>
          </p:grpSpPr>
          <p:sp>
            <p:nvSpPr>
              <p:cNvPr id="7" name="Prostokąt: zaokrąglone rogi 6">
                <a:extLst>
                  <a:ext uri="{FF2B5EF4-FFF2-40B4-BE49-F238E27FC236}">
                    <a16:creationId xmlns:a16="http://schemas.microsoft.com/office/drawing/2014/main" id="{98FEA85C-2B13-4169-B899-EF287EABE76F}"/>
                  </a:ext>
                </a:extLst>
              </p:cNvPr>
              <p:cNvSpPr/>
              <p:nvPr/>
            </p:nvSpPr>
            <p:spPr>
              <a:xfrm>
                <a:off x="248821" y="1199961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" name="Prostokąt: zaokrąglone rogi 4">
                <a:extLst>
                  <a:ext uri="{FF2B5EF4-FFF2-40B4-BE49-F238E27FC236}">
                    <a16:creationId xmlns:a16="http://schemas.microsoft.com/office/drawing/2014/main" id="{D4D99F17-A9CD-4597-814B-144FA811B564}"/>
                  </a:ext>
                </a:extLst>
              </p:cNvPr>
              <p:cNvSpPr txBox="1"/>
              <p:nvPr/>
            </p:nvSpPr>
            <p:spPr>
              <a:xfrm>
                <a:off x="265886" y="1217026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marL="0" lvl="0" indent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100" kern="1200" dirty="0">
                    <a:latin typeface="+mj-lt"/>
                  </a:rPr>
                  <a:t>1.1 To </a:t>
                </a:r>
                <a:r>
                  <a:rPr lang="pl-PL" sz="1100" kern="1200" dirty="0" err="1">
                    <a:latin typeface="+mj-lt"/>
                  </a:rPr>
                  <a:t>create</a:t>
                </a:r>
                <a:r>
                  <a:rPr lang="pl-PL" sz="1100" kern="1200" dirty="0">
                    <a:latin typeface="+mj-lt"/>
                  </a:rPr>
                  <a:t> T4E </a:t>
                </a:r>
                <a:r>
                  <a:rPr lang="pl-PL" sz="1100" kern="1200" dirty="0" err="1">
                    <a:latin typeface="+mj-lt"/>
                  </a:rPr>
                  <a:t>alliance</a:t>
                </a:r>
                <a:r>
                  <a:rPr lang="pl-PL" sz="1100" kern="1200" dirty="0">
                    <a:latin typeface="+mj-lt"/>
                  </a:rPr>
                  <a:t> HR </a:t>
                </a:r>
                <a:r>
                  <a:rPr lang="pl-PL" sz="1100" kern="1200" dirty="0" err="1">
                    <a:latin typeface="+mj-lt"/>
                  </a:rPr>
                  <a:t>virtual</a:t>
                </a:r>
                <a:r>
                  <a:rPr lang="pl-PL" sz="1100" kern="1200" dirty="0">
                    <a:latin typeface="+mj-lt"/>
                  </a:rPr>
                  <a:t> </a:t>
                </a:r>
                <a:r>
                  <a:rPr lang="pl-PL" sz="1100" kern="1200" dirty="0" err="1">
                    <a:latin typeface="+mj-lt"/>
                  </a:rPr>
                  <a:t>board</a:t>
                </a:r>
                <a:r>
                  <a:rPr lang="pl-PL" sz="1100" kern="1200" dirty="0">
                    <a:latin typeface="+mj-lt"/>
                  </a:rPr>
                  <a:t> as a platform to exchange </a:t>
                </a:r>
                <a:r>
                  <a:rPr lang="pl-PL" sz="1100" kern="1200" dirty="0" err="1">
                    <a:latin typeface="+mj-lt"/>
                  </a:rPr>
                  <a:t>experiences</a:t>
                </a:r>
                <a:r>
                  <a:rPr lang="pl-PL" sz="1100" kern="1200" dirty="0">
                    <a:latin typeface="+mj-lt"/>
                  </a:rPr>
                  <a:t> and </a:t>
                </a:r>
                <a:r>
                  <a:rPr lang="pl-PL" sz="1100" kern="1200" dirty="0" err="1">
                    <a:latin typeface="+mj-lt"/>
                  </a:rPr>
                  <a:t>knowledge</a:t>
                </a:r>
                <a:endParaRPr lang="pl-PL" sz="1100" kern="1200" dirty="0">
                  <a:latin typeface="+mj-lt"/>
                </a:endParaRPr>
              </a:p>
            </p:txBody>
          </p:sp>
        </p:grpSp>
        <p:grpSp>
          <p:nvGrpSpPr>
            <p:cNvPr id="9" name="Grupa 8">
              <a:extLst>
                <a:ext uri="{FF2B5EF4-FFF2-40B4-BE49-F238E27FC236}">
                  <a16:creationId xmlns:a16="http://schemas.microsoft.com/office/drawing/2014/main" id="{78493877-9344-47DB-8DFD-000DE9718B6E}"/>
                </a:ext>
              </a:extLst>
            </p:cNvPr>
            <p:cNvGrpSpPr/>
            <p:nvPr/>
          </p:nvGrpSpPr>
          <p:grpSpPr>
            <a:xfrm>
              <a:off x="410385" y="1467941"/>
              <a:ext cx="1501383" cy="700435"/>
              <a:chOff x="248821" y="1872248"/>
              <a:chExt cx="1970493" cy="582648"/>
            </a:xfrm>
          </p:grpSpPr>
          <p:sp>
            <p:nvSpPr>
              <p:cNvPr id="10" name="Prostokąt: zaokrąglone rogi 9">
                <a:extLst>
                  <a:ext uri="{FF2B5EF4-FFF2-40B4-BE49-F238E27FC236}">
                    <a16:creationId xmlns:a16="http://schemas.microsoft.com/office/drawing/2014/main" id="{C9CAA4F8-C724-47DE-878C-CFCA18D5DD36}"/>
                  </a:ext>
                </a:extLst>
              </p:cNvPr>
              <p:cNvSpPr/>
              <p:nvPr/>
            </p:nvSpPr>
            <p:spPr>
              <a:xfrm>
                <a:off x="248821" y="1872248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Prostokąt: zaokrąglone rogi 4">
                <a:extLst>
                  <a:ext uri="{FF2B5EF4-FFF2-40B4-BE49-F238E27FC236}">
                    <a16:creationId xmlns:a16="http://schemas.microsoft.com/office/drawing/2014/main" id="{756D9908-F535-4061-A382-A805F1B2D7C9}"/>
                  </a:ext>
                </a:extLst>
              </p:cNvPr>
              <p:cNvSpPr txBox="1"/>
              <p:nvPr/>
            </p:nvSpPr>
            <p:spPr>
              <a:xfrm>
                <a:off x="265886" y="1889314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marL="0" lvl="0" indent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100" dirty="0">
                    <a:latin typeface="+mj-lt"/>
                  </a:rPr>
                  <a:t>1.2 </a:t>
                </a:r>
                <a:r>
                  <a:rPr lang="pl-PL" sz="1100" kern="1200" dirty="0">
                    <a:latin typeface="+mj-lt"/>
                  </a:rPr>
                  <a:t>To plan </a:t>
                </a:r>
                <a:r>
                  <a:rPr lang="pl-PL" sz="1100" kern="1200" dirty="0" err="1">
                    <a:latin typeface="+mj-lt"/>
                  </a:rPr>
                  <a:t>trainings</a:t>
                </a:r>
                <a:r>
                  <a:rPr lang="pl-PL" sz="1100" kern="1200" dirty="0">
                    <a:latin typeface="+mj-lt"/>
                  </a:rPr>
                  <a:t> for </a:t>
                </a:r>
                <a:r>
                  <a:rPr lang="pl-PL" sz="1100" kern="1200" dirty="0" err="1">
                    <a:latin typeface="+mj-lt"/>
                  </a:rPr>
                  <a:t>academics</a:t>
                </a:r>
                <a:r>
                  <a:rPr lang="pl-PL" sz="1100" kern="1200" dirty="0">
                    <a:latin typeface="+mj-lt"/>
                  </a:rPr>
                  <a:t> R1-R4</a:t>
                </a:r>
              </a:p>
            </p:txBody>
          </p:sp>
        </p:grpSp>
        <p:grpSp>
          <p:nvGrpSpPr>
            <p:cNvPr id="12" name="Grupa 11">
              <a:extLst>
                <a:ext uri="{FF2B5EF4-FFF2-40B4-BE49-F238E27FC236}">
                  <a16:creationId xmlns:a16="http://schemas.microsoft.com/office/drawing/2014/main" id="{BB954068-B5EB-433F-975A-C0F8AA8B3FC7}"/>
                </a:ext>
              </a:extLst>
            </p:cNvPr>
            <p:cNvGrpSpPr/>
            <p:nvPr/>
          </p:nvGrpSpPr>
          <p:grpSpPr>
            <a:xfrm>
              <a:off x="397038" y="2169395"/>
              <a:ext cx="1541300" cy="1269416"/>
              <a:chOff x="248821" y="2544536"/>
              <a:chExt cx="1970493" cy="582648"/>
            </a:xfrm>
          </p:grpSpPr>
          <p:sp>
            <p:nvSpPr>
              <p:cNvPr id="13" name="Prostokąt: zaokrąglone rogi 12">
                <a:extLst>
                  <a:ext uri="{FF2B5EF4-FFF2-40B4-BE49-F238E27FC236}">
                    <a16:creationId xmlns:a16="http://schemas.microsoft.com/office/drawing/2014/main" id="{CC19FA7C-4407-4E97-ADE5-46935E113CC5}"/>
                  </a:ext>
                </a:extLst>
              </p:cNvPr>
              <p:cNvSpPr/>
              <p:nvPr/>
            </p:nvSpPr>
            <p:spPr>
              <a:xfrm>
                <a:off x="248821" y="2544536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Prostokąt: zaokrąglone rogi 4">
                <a:extLst>
                  <a:ext uri="{FF2B5EF4-FFF2-40B4-BE49-F238E27FC236}">
                    <a16:creationId xmlns:a16="http://schemas.microsoft.com/office/drawing/2014/main" id="{6F76922C-E00F-4BD8-959D-3CC8AC8697C6}"/>
                  </a:ext>
                </a:extLst>
              </p:cNvPr>
              <p:cNvSpPr txBox="1"/>
              <p:nvPr/>
            </p:nvSpPr>
            <p:spPr>
              <a:xfrm>
                <a:off x="265886" y="2561601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marL="0" lvl="0" indent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100" kern="1200" dirty="0">
                    <a:latin typeface="+mj-lt"/>
                  </a:rPr>
                  <a:t>1.3 To plan </a:t>
                </a:r>
                <a:r>
                  <a:rPr lang="pl-PL" sz="1100" kern="1200" dirty="0" err="1">
                    <a:latin typeface="+mj-lt"/>
                  </a:rPr>
                  <a:t>trainings</a:t>
                </a:r>
                <a:r>
                  <a:rPr lang="pl-PL" sz="1100" kern="1200" dirty="0">
                    <a:latin typeface="+mj-lt"/>
                  </a:rPr>
                  <a:t>/ </a:t>
                </a:r>
                <a:r>
                  <a:rPr lang="pl-PL" sz="1100" kern="1200" dirty="0" err="1">
                    <a:latin typeface="+mj-lt"/>
                  </a:rPr>
                  <a:t>workshop</a:t>
                </a:r>
                <a:r>
                  <a:rPr lang="pl-PL" sz="1100" kern="1200" dirty="0">
                    <a:latin typeface="+mj-lt"/>
                  </a:rPr>
                  <a:t> for </a:t>
                </a:r>
                <a:r>
                  <a:rPr lang="pl-PL" sz="1100" kern="1200" dirty="0" err="1">
                    <a:latin typeface="+mj-lt"/>
                  </a:rPr>
                  <a:t>stakeholders</a:t>
                </a:r>
                <a:r>
                  <a:rPr lang="pl-PL" sz="1100" kern="1200" dirty="0">
                    <a:latin typeface="+mj-lt"/>
                  </a:rPr>
                  <a:t> </a:t>
                </a:r>
              </a:p>
            </p:txBody>
          </p:sp>
        </p:grpSp>
        <p:grpSp>
          <p:nvGrpSpPr>
            <p:cNvPr id="15" name="Grupa 14">
              <a:extLst>
                <a:ext uri="{FF2B5EF4-FFF2-40B4-BE49-F238E27FC236}">
                  <a16:creationId xmlns:a16="http://schemas.microsoft.com/office/drawing/2014/main" id="{912B8F2D-4BCC-45CC-B957-3F3CE9C3B58C}"/>
                </a:ext>
              </a:extLst>
            </p:cNvPr>
            <p:cNvGrpSpPr/>
            <p:nvPr/>
          </p:nvGrpSpPr>
          <p:grpSpPr>
            <a:xfrm>
              <a:off x="410386" y="3442979"/>
              <a:ext cx="1536080" cy="717043"/>
              <a:chOff x="248821" y="3216823"/>
              <a:chExt cx="1970493" cy="582648"/>
            </a:xfrm>
          </p:grpSpPr>
          <p:sp>
            <p:nvSpPr>
              <p:cNvPr id="16" name="Prostokąt: zaokrąglone rogi 15">
                <a:extLst>
                  <a:ext uri="{FF2B5EF4-FFF2-40B4-BE49-F238E27FC236}">
                    <a16:creationId xmlns:a16="http://schemas.microsoft.com/office/drawing/2014/main" id="{4EF508BA-C3BB-4920-86D1-E5041BDB77F6}"/>
                  </a:ext>
                </a:extLst>
              </p:cNvPr>
              <p:cNvSpPr/>
              <p:nvPr/>
            </p:nvSpPr>
            <p:spPr>
              <a:xfrm>
                <a:off x="248821" y="3216823"/>
                <a:ext cx="1970493" cy="582648"/>
              </a:xfrm>
              <a:prstGeom prst="roundRect">
                <a:avLst>
                  <a:gd name="adj" fmla="val 10000"/>
                </a:avLst>
              </a:prstGeom>
              <a:solidFill>
                <a:srgbClr val="254BA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Prostokąt: zaokrąglone rogi 4">
                <a:extLst>
                  <a:ext uri="{FF2B5EF4-FFF2-40B4-BE49-F238E27FC236}">
                    <a16:creationId xmlns:a16="http://schemas.microsoft.com/office/drawing/2014/main" id="{0CC02F66-1865-47F1-9037-ACC7F234EF15}"/>
                  </a:ext>
                </a:extLst>
              </p:cNvPr>
              <p:cNvSpPr txBox="1"/>
              <p:nvPr/>
            </p:nvSpPr>
            <p:spPr>
              <a:xfrm>
                <a:off x="265886" y="3233888"/>
                <a:ext cx="1936363" cy="54851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940" tIns="20955" rIns="27940" bIns="20955" numCol="1" spcCol="1270" anchor="ctr" anchorCtr="0">
                <a:noAutofit/>
              </a:bodyPr>
              <a:lstStyle/>
              <a:p>
                <a:pPr marL="0" lvl="0" indent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pl-PL" sz="1100" kern="1200" dirty="0">
                    <a:latin typeface="+mj-lt"/>
                  </a:rPr>
                  <a:t>1.4 To plan </a:t>
                </a:r>
                <a:r>
                  <a:rPr lang="pl-PL" sz="1100" kern="1200" dirty="0" err="1">
                    <a:latin typeface="+mj-lt"/>
                  </a:rPr>
                  <a:t>short</a:t>
                </a:r>
                <a:r>
                  <a:rPr lang="pl-PL" sz="1100" kern="1200" dirty="0">
                    <a:latin typeface="+mj-lt"/>
                  </a:rPr>
                  <a:t> term </a:t>
                </a:r>
                <a:r>
                  <a:rPr lang="pl-PL" sz="1100" kern="1200" dirty="0" err="1">
                    <a:latin typeface="+mj-lt"/>
                  </a:rPr>
                  <a:t>internships</a:t>
                </a:r>
                <a:endParaRPr lang="pl-PL" sz="1100" kern="1200" dirty="0">
                  <a:latin typeface="+mj-lt"/>
                </a:endParaRPr>
              </a:p>
            </p:txBody>
          </p:sp>
        </p:grpSp>
        <p:sp>
          <p:nvSpPr>
            <p:cNvPr id="18" name="Prostokąt: zaokrąglone rogi 17">
              <a:extLst>
                <a:ext uri="{FF2B5EF4-FFF2-40B4-BE49-F238E27FC236}">
                  <a16:creationId xmlns:a16="http://schemas.microsoft.com/office/drawing/2014/main" id="{459223F5-0EFE-4B6F-AD4D-3A0B55A4305B}"/>
                </a:ext>
              </a:extLst>
            </p:cNvPr>
            <p:cNvSpPr/>
            <p:nvPr/>
          </p:nvSpPr>
          <p:spPr>
            <a:xfrm>
              <a:off x="1972070" y="-666456"/>
              <a:ext cx="1492458" cy="67536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1.1.1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Nomination of members of the HR virtual board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9" name="Prostokąt: zaokrąglone rogi 18">
              <a:extLst>
                <a:ext uri="{FF2B5EF4-FFF2-40B4-BE49-F238E27FC236}">
                  <a16:creationId xmlns:a16="http://schemas.microsoft.com/office/drawing/2014/main" id="{114807AF-4166-40A5-9398-F6AF6D47B2A6}"/>
                </a:ext>
              </a:extLst>
            </p:cNvPr>
            <p:cNvSpPr/>
            <p:nvPr/>
          </p:nvSpPr>
          <p:spPr>
            <a:xfrm>
              <a:off x="1960412" y="53221"/>
              <a:ext cx="1492458" cy="67536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1.1.2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Organization of the HR virtual board meetings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0" name="Prostokąt: zaokrąglone rogi 19">
              <a:extLst>
                <a:ext uri="{FF2B5EF4-FFF2-40B4-BE49-F238E27FC236}">
                  <a16:creationId xmlns:a16="http://schemas.microsoft.com/office/drawing/2014/main" id="{2D8E5FB4-662F-4B5B-AE07-77255D79102A}"/>
                </a:ext>
              </a:extLst>
            </p:cNvPr>
            <p:cNvSpPr/>
            <p:nvPr/>
          </p:nvSpPr>
          <p:spPr>
            <a:xfrm>
              <a:off x="1953815" y="772898"/>
              <a:ext cx="1492458" cy="67536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1.1.3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The joint declaration on HR4R for T4E alliance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1" name="Prostokąt: zaokrąglone rogi 20">
              <a:extLst>
                <a:ext uri="{FF2B5EF4-FFF2-40B4-BE49-F238E27FC236}">
                  <a16:creationId xmlns:a16="http://schemas.microsoft.com/office/drawing/2014/main" id="{D79C28B8-BBC4-405F-A6EA-A2B2927C31C8}"/>
                </a:ext>
              </a:extLst>
            </p:cNvPr>
            <p:cNvSpPr/>
            <p:nvPr/>
          </p:nvSpPr>
          <p:spPr>
            <a:xfrm>
              <a:off x="1971853" y="1480477"/>
              <a:ext cx="1485194" cy="67536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1.2.1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Regulations for recruitment to trainings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2" name="Prostokąt: zaokrąglone rogi 21">
              <a:extLst>
                <a:ext uri="{FF2B5EF4-FFF2-40B4-BE49-F238E27FC236}">
                  <a16:creationId xmlns:a16="http://schemas.microsoft.com/office/drawing/2014/main" id="{C462CC38-BDB4-4354-B88B-E6FED9E1178B}"/>
                </a:ext>
              </a:extLst>
            </p:cNvPr>
            <p:cNvSpPr/>
            <p:nvPr/>
          </p:nvSpPr>
          <p:spPr>
            <a:xfrm>
              <a:off x="1946465" y="2201593"/>
              <a:ext cx="1513934" cy="1237218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1.3.1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The  proposal of the trainings/seminars/workshops to </a:t>
              </a:r>
              <a:r>
                <a:rPr lang="en-US" sz="1100" dirty="0" err="1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fullfil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 the needs diagnosed in WP3 analyses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3" name="Prostokąt: zaokrąglone rogi 22">
              <a:extLst>
                <a:ext uri="{FF2B5EF4-FFF2-40B4-BE49-F238E27FC236}">
                  <a16:creationId xmlns:a16="http://schemas.microsoft.com/office/drawing/2014/main" id="{4603A580-F7EE-4068-AAB7-9001B85F5A96}"/>
                </a:ext>
              </a:extLst>
            </p:cNvPr>
            <p:cNvSpPr/>
            <p:nvPr/>
          </p:nvSpPr>
          <p:spPr>
            <a:xfrm>
              <a:off x="1972070" y="3463980"/>
              <a:ext cx="1492458" cy="67536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825500" hangingPunct="0"/>
              <a:r>
                <a:rPr lang="pl-PL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1.4.1 </a:t>
              </a:r>
              <a:r>
                <a:rPr lang="en-US" sz="1100" dirty="0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Regulations for short term internships pilot </a:t>
              </a:r>
              <a:r>
                <a:rPr lang="en-US" sz="1100" dirty="0" err="1">
                  <a:solidFill>
                    <a:srgbClr val="FFFFFF"/>
                  </a:solidFill>
                  <a:latin typeface="+mj-lt"/>
                  <a:ea typeface="Helvetica Neue Medium"/>
                  <a:cs typeface="Helvetica Neue Medium"/>
                  <a:sym typeface="Helvetica Neue Medium"/>
                </a:rPr>
                <a:t>programm</a:t>
              </a:r>
              <a:endParaRPr kumimoji="0" lang="pl-PL" sz="11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23" name="Prostokąt: zaokrąglone rogi 122">
              <a:extLst>
                <a:ext uri="{FF2B5EF4-FFF2-40B4-BE49-F238E27FC236}">
                  <a16:creationId xmlns:a16="http://schemas.microsoft.com/office/drawing/2014/main" id="{2E912380-1D07-4096-9408-1F536D709101}"/>
                </a:ext>
              </a:extLst>
            </p:cNvPr>
            <p:cNvSpPr/>
            <p:nvPr/>
          </p:nvSpPr>
          <p:spPr>
            <a:xfrm>
              <a:off x="3568278" y="-1089283"/>
              <a:ext cx="3020240" cy="300792"/>
            </a:xfrm>
            <a:prstGeom prst="roundRect">
              <a:avLst/>
            </a:prstGeom>
            <a:solidFill>
              <a:schemeClr val="bg1"/>
            </a:solidFill>
            <a:ln w="12700" cap="flat">
              <a:solidFill>
                <a:schemeClr val="tx2">
                  <a:lumMod val="50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1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24" name="Prostokąt: zaokrąglone rogi 123">
              <a:extLst>
                <a:ext uri="{FF2B5EF4-FFF2-40B4-BE49-F238E27FC236}">
                  <a16:creationId xmlns:a16="http://schemas.microsoft.com/office/drawing/2014/main" id="{1FB59C4A-9A68-484E-AF68-97E0323A2ECC}"/>
                </a:ext>
              </a:extLst>
            </p:cNvPr>
            <p:cNvSpPr/>
            <p:nvPr/>
          </p:nvSpPr>
          <p:spPr>
            <a:xfrm>
              <a:off x="6695241" y="-1089283"/>
              <a:ext cx="3020240" cy="300792"/>
            </a:xfrm>
            <a:prstGeom prst="roundRect">
              <a:avLst/>
            </a:prstGeom>
            <a:solidFill>
              <a:schemeClr val="bg1"/>
            </a:solidFill>
            <a:ln w="12700" cap="flat">
              <a:solidFill>
                <a:schemeClr val="tx2">
                  <a:lumMod val="50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1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25" name="Prostokąt: zaokrąglone rogi 124">
              <a:extLst>
                <a:ext uri="{FF2B5EF4-FFF2-40B4-BE49-F238E27FC236}">
                  <a16:creationId xmlns:a16="http://schemas.microsoft.com/office/drawing/2014/main" id="{5ABC1D2C-6CF1-4257-9142-A0BA3EC19A2E}"/>
                </a:ext>
              </a:extLst>
            </p:cNvPr>
            <p:cNvSpPr/>
            <p:nvPr/>
          </p:nvSpPr>
          <p:spPr>
            <a:xfrm>
              <a:off x="9776555" y="-1089283"/>
              <a:ext cx="3020240" cy="300792"/>
            </a:xfrm>
            <a:prstGeom prst="roundRect">
              <a:avLst/>
            </a:prstGeom>
            <a:solidFill>
              <a:schemeClr val="bg1"/>
            </a:solidFill>
            <a:ln w="12700" cap="flat">
              <a:solidFill>
                <a:schemeClr val="tx2">
                  <a:lumMod val="50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1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27" name="pole tekstowe 126">
              <a:extLst>
                <a:ext uri="{FF2B5EF4-FFF2-40B4-BE49-F238E27FC236}">
                  <a16:creationId xmlns:a16="http://schemas.microsoft.com/office/drawing/2014/main" id="{34B911C6-7E96-4156-AAED-07FDA69CE72D}"/>
                </a:ext>
              </a:extLst>
            </p:cNvPr>
            <p:cNvSpPr txBox="1"/>
            <p:nvPr/>
          </p:nvSpPr>
          <p:spPr>
            <a:xfrm>
              <a:off x="903493" y="-1118020"/>
              <a:ext cx="2078513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1" i="0" u="none" strike="noStrike" cap="none" spc="0" normalizeH="0" baseline="0" dirty="0" err="1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j-lt"/>
                  <a:ea typeface="Helvetica Neue"/>
                  <a:cs typeface="Helvetica Neue"/>
                  <a:sym typeface="Helvetica Neue"/>
                </a:rPr>
                <a:t>Task</a:t>
              </a:r>
              <a:r>
                <a:rPr kumimoji="0" lang="pl-PL" sz="1600" b="1" i="0" u="none" strike="noStrike" cap="none" spc="0" normalizeH="0" baseline="0" dirty="0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j-lt"/>
                  <a:ea typeface="Helvetica Neue"/>
                  <a:cs typeface="Helvetica Neue"/>
                  <a:sym typeface="Helvetica Neue"/>
                </a:rPr>
                <a:t> 1</a:t>
              </a:r>
            </a:p>
          </p:txBody>
        </p:sp>
        <p:sp>
          <p:nvSpPr>
            <p:cNvPr id="128" name="pole tekstowe 127">
              <a:extLst>
                <a:ext uri="{FF2B5EF4-FFF2-40B4-BE49-F238E27FC236}">
                  <a16:creationId xmlns:a16="http://schemas.microsoft.com/office/drawing/2014/main" id="{6065DF8C-B256-4AF4-9D95-B406BCF14C6F}"/>
                </a:ext>
              </a:extLst>
            </p:cNvPr>
            <p:cNvSpPr txBox="1"/>
            <p:nvPr/>
          </p:nvSpPr>
          <p:spPr>
            <a:xfrm>
              <a:off x="4038353" y="-1118020"/>
              <a:ext cx="2078513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1" i="0" u="none" strike="noStrike" cap="none" spc="0" normalizeH="0" baseline="0" dirty="0" err="1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j-lt"/>
                  <a:ea typeface="Helvetica Neue"/>
                  <a:cs typeface="Helvetica Neue"/>
                  <a:sym typeface="Helvetica Neue"/>
                </a:rPr>
                <a:t>Task</a:t>
              </a:r>
              <a:r>
                <a:rPr kumimoji="0" lang="pl-PL" sz="1600" b="1" i="0" u="none" strike="noStrike" cap="none" spc="0" normalizeH="0" baseline="0" dirty="0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j-lt"/>
                  <a:ea typeface="Helvetica Neue"/>
                  <a:cs typeface="Helvetica Neue"/>
                  <a:sym typeface="Helvetica Neue"/>
                </a:rPr>
                <a:t> 2</a:t>
              </a:r>
            </a:p>
          </p:txBody>
        </p:sp>
        <p:sp>
          <p:nvSpPr>
            <p:cNvPr id="129" name="pole tekstowe 128">
              <a:extLst>
                <a:ext uri="{FF2B5EF4-FFF2-40B4-BE49-F238E27FC236}">
                  <a16:creationId xmlns:a16="http://schemas.microsoft.com/office/drawing/2014/main" id="{9E280CB2-ACD0-4A48-B0B9-3ED16485C0A3}"/>
                </a:ext>
              </a:extLst>
            </p:cNvPr>
            <p:cNvSpPr txBox="1"/>
            <p:nvPr/>
          </p:nvSpPr>
          <p:spPr>
            <a:xfrm>
              <a:off x="7179256" y="-1118020"/>
              <a:ext cx="2078513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1" i="0" u="none" strike="noStrike" cap="none" spc="0" normalizeH="0" baseline="0" dirty="0" err="1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j-lt"/>
                  <a:ea typeface="Helvetica Neue"/>
                  <a:cs typeface="Helvetica Neue"/>
                  <a:sym typeface="Helvetica Neue"/>
                </a:rPr>
                <a:t>Task</a:t>
              </a:r>
              <a:r>
                <a:rPr kumimoji="0" lang="pl-PL" sz="1600" b="1" i="0" u="none" strike="noStrike" cap="none" spc="0" normalizeH="0" baseline="0" dirty="0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j-lt"/>
                  <a:ea typeface="Helvetica Neue"/>
                  <a:cs typeface="Helvetica Neue"/>
                  <a:sym typeface="Helvetica Neue"/>
                </a:rPr>
                <a:t> 3</a:t>
              </a:r>
            </a:p>
          </p:txBody>
        </p:sp>
        <p:sp>
          <p:nvSpPr>
            <p:cNvPr id="130" name="pole tekstowe 129">
              <a:extLst>
                <a:ext uri="{FF2B5EF4-FFF2-40B4-BE49-F238E27FC236}">
                  <a16:creationId xmlns:a16="http://schemas.microsoft.com/office/drawing/2014/main" id="{7196D53A-E124-464B-A2B3-714D9A851AA8}"/>
                </a:ext>
              </a:extLst>
            </p:cNvPr>
            <p:cNvSpPr txBox="1"/>
            <p:nvPr/>
          </p:nvSpPr>
          <p:spPr>
            <a:xfrm>
              <a:off x="10249250" y="-1109284"/>
              <a:ext cx="2078513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1" i="0" u="none" strike="noStrike" cap="none" spc="0" normalizeH="0" baseline="0" dirty="0" err="1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j-lt"/>
                  <a:ea typeface="Helvetica Neue"/>
                  <a:cs typeface="Helvetica Neue"/>
                  <a:sym typeface="Helvetica Neue"/>
                </a:rPr>
                <a:t>Task</a:t>
              </a:r>
              <a:r>
                <a:rPr kumimoji="0" lang="pl-PL" sz="1600" b="1" i="0" u="none" strike="noStrike" cap="none" spc="0" normalizeH="0" baseline="0" dirty="0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j-lt"/>
                  <a:ea typeface="Helvetica Neue"/>
                  <a:cs typeface="Helvetica Neue"/>
                  <a:sym typeface="Helvetica Neue"/>
                </a:rPr>
                <a:t> 4</a:t>
              </a:r>
            </a:p>
          </p:txBody>
        </p:sp>
        <p:sp>
          <p:nvSpPr>
            <p:cNvPr id="132" name="Prostokąt: zaokrąglone rogi 131">
              <a:extLst>
                <a:ext uri="{FF2B5EF4-FFF2-40B4-BE49-F238E27FC236}">
                  <a16:creationId xmlns:a16="http://schemas.microsoft.com/office/drawing/2014/main" id="{E48E734E-5A6F-4B7A-BEF3-7CFF32626145}"/>
                </a:ext>
              </a:extLst>
            </p:cNvPr>
            <p:cNvSpPr/>
            <p:nvPr/>
          </p:nvSpPr>
          <p:spPr>
            <a:xfrm>
              <a:off x="443695" y="-1443981"/>
              <a:ext cx="12353100" cy="291542"/>
            </a:xfrm>
            <a:prstGeom prst="roundRect">
              <a:avLst/>
            </a:prstGeom>
            <a:solidFill>
              <a:schemeClr val="bg1"/>
            </a:solidFill>
            <a:ln w="12700" cap="flat">
              <a:solidFill>
                <a:schemeClr val="tx2">
                  <a:lumMod val="50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1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j-lt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33" name="pole tekstowe 132">
              <a:extLst>
                <a:ext uri="{FF2B5EF4-FFF2-40B4-BE49-F238E27FC236}">
                  <a16:creationId xmlns:a16="http://schemas.microsoft.com/office/drawing/2014/main" id="{69C31BF8-ECD6-435F-9F02-9E0FE6B011D5}"/>
                </a:ext>
              </a:extLst>
            </p:cNvPr>
            <p:cNvSpPr txBox="1"/>
            <p:nvPr/>
          </p:nvSpPr>
          <p:spPr>
            <a:xfrm>
              <a:off x="443696" y="-1476392"/>
              <a:ext cx="12353100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1" i="0" u="none" strike="noStrike" cap="none" spc="0" normalizeH="0" baseline="0" dirty="0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j-lt"/>
                  <a:ea typeface="Helvetica Neue"/>
                  <a:cs typeface="Helvetica Neue"/>
                  <a:sym typeface="Helvetica Neue"/>
                </a:rPr>
                <a:t>WP3 Action Plan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189444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ltero"/>
        <a:ea typeface="Altero"/>
        <a:cs typeface="Altero"/>
      </a:majorFont>
      <a:minorFont>
        <a:latin typeface="Basis Grotesque Pro"/>
        <a:ea typeface="Basis Grotesque Pro"/>
        <a:cs typeface="Basis Grotesque Pro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9400</TotalTime>
  <Words>365</Words>
  <Application>Microsoft Office PowerPoint</Application>
  <PresentationFormat>Panoramiczny</PresentationFormat>
  <Paragraphs>42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1</vt:i4>
      </vt:variant>
    </vt:vector>
  </HeadingPairs>
  <TitlesOfParts>
    <vt:vector size="12" baseType="lpstr">
      <vt:lpstr>Altero</vt:lpstr>
      <vt:lpstr>Arial</vt:lpstr>
      <vt:lpstr>Basis Grotesque Pro</vt:lpstr>
      <vt:lpstr>Calibri</vt:lpstr>
      <vt:lpstr>Calibri Light</vt:lpstr>
      <vt:lpstr>DM Sans Regular</vt:lpstr>
      <vt:lpstr>Helvetica Neue</vt:lpstr>
      <vt:lpstr>Helvetica Neue Medium</vt:lpstr>
      <vt:lpstr>21_BasicWhite</vt:lpstr>
      <vt:lpstr>Benutzerdefiniertes Design</vt:lpstr>
      <vt:lpstr>1_Benutzerdefiniertes Design</vt:lpstr>
      <vt:lpstr>Prezentacja programu PowerPoint</vt:lpstr>
    </vt:vector>
  </TitlesOfParts>
  <Company>Hochschul IT Zentrum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Donka Stephan</dc:creator>
  <cp:lastModifiedBy>Maciej Bisaga</cp:lastModifiedBy>
  <cp:revision>82</cp:revision>
  <cp:lastPrinted>2023-10-12T08:46:19Z</cp:lastPrinted>
  <dcterms:created xsi:type="dcterms:W3CDTF">2023-08-16T06:52:31Z</dcterms:created>
  <dcterms:modified xsi:type="dcterms:W3CDTF">2023-11-02T07:01:10Z</dcterms:modified>
</cp:coreProperties>
</file>